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4" r:id="rId3"/>
    <p:sldId id="267" r:id="rId4"/>
    <p:sldId id="269" r:id="rId5"/>
    <p:sldId id="268" r:id="rId6"/>
    <p:sldId id="273" r:id="rId7"/>
    <p:sldId id="290" r:id="rId8"/>
    <p:sldId id="27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89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y PICARD" initials="CP" lastIdx="3" clrIdx="0">
    <p:extLst>
      <p:ext uri="{19B8F6BF-5375-455C-9EA6-DF929625EA0E}">
        <p15:presenceInfo xmlns:p15="http://schemas.microsoft.com/office/powerpoint/2012/main" xmlns="" userId="S-1-5-21-1094402123-1985009128-3695190612-1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985"/>
    <a:srgbClr val="968E33"/>
    <a:srgbClr val="BE5961"/>
    <a:srgbClr val="588627"/>
    <a:srgbClr val="603700"/>
    <a:srgbClr val="AF207B"/>
    <a:srgbClr val="F0EEE1"/>
    <a:srgbClr val="F3F4E7"/>
    <a:srgbClr val="589A8B"/>
    <a:srgbClr val="656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7"/>
    <p:restoredTop sz="96296" autoAdjust="0"/>
  </p:normalViewPr>
  <p:slideViewPr>
    <p:cSldViewPr snapToGrid="0" snapToObjects="1">
      <p:cViewPr>
        <p:scale>
          <a:sx n="125" d="100"/>
          <a:sy n="125" d="100"/>
        </p:scale>
        <p:origin x="-1472" y="-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Feuil1!$D$12</c:f>
              <c:strCache>
                <c:ptCount val="1"/>
                <c:pt idx="0">
                  <c:v>satisfaction générale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63-4289-9C78-A94E28A54B6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63-4289-9C78-A94E28A54B6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63-4289-9C78-A94E28A54B64}"/>
              </c:ext>
            </c:extLst>
          </c:dPt>
          <c:dLbls>
            <c:dLbl>
              <c:idx val="0"/>
              <c:layout>
                <c:manualLayout>
                  <c:x val="0.178092240527299"/>
                  <c:y val="0.1099718489323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54234046722115"/>
                      <c:h val="0.272253515121061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63-4289-9C78-A94E28A54B64}"/>
                </c:ext>
              </c:extLst>
            </c:dLbl>
            <c:dLbl>
              <c:idx val="1"/>
              <c:layout>
                <c:manualLayout>
                  <c:x val="0.0"/>
                  <c:y val="-0.04956628847111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3-4289-9C78-A94E28A54B64}"/>
                </c:ext>
              </c:extLst>
            </c:dLbl>
            <c:dLbl>
              <c:idx val="2"/>
              <c:layout>
                <c:manualLayout>
                  <c:x val="-0.0234666627247601"/>
                  <c:y val="-0.06278396539674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63-4289-9C78-A94E28A54B6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Feuil1!$E$11:$G$11</c:f>
              <c:strCache>
                <c:ptCount val="3"/>
                <c:pt idx="0">
                  <c:v>moyennement satisfait</c:v>
                </c:pt>
                <c:pt idx="1">
                  <c:v>satisfait</c:v>
                </c:pt>
                <c:pt idx="2">
                  <c:v>très satisfait</c:v>
                </c:pt>
              </c:strCache>
            </c:strRef>
          </c:cat>
          <c:val>
            <c:numRef>
              <c:f>Feuil1!$E$12:$G$12</c:f>
              <c:numCache>
                <c:formatCode>0.00%</c:formatCode>
                <c:ptCount val="3"/>
                <c:pt idx="0">
                  <c:v>0.0811</c:v>
                </c:pt>
                <c:pt idx="1">
                  <c:v>0.3784</c:v>
                </c:pt>
                <c:pt idx="2">
                  <c:v>0.5405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063-4289-9C78-A94E28A54B6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Feuil1!$D$20</c:f>
              <c:strCache>
                <c:ptCount val="1"/>
                <c:pt idx="0">
                  <c:v>clarté des conseils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60-4099-A88F-B0F6AB6431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60-4099-A88F-B0F6AB64316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60-4099-A88F-B0F6AB643169}"/>
              </c:ext>
            </c:extLst>
          </c:dPt>
          <c:dLbls>
            <c:dLbl>
              <c:idx val="0"/>
              <c:layout>
                <c:manualLayout>
                  <c:x val="0.231362405424123"/>
                  <c:y val="0.08494649457755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56127372527344"/>
                      <c:h val="0.20817200327411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60-4099-A88F-B0F6AB643169}"/>
                </c:ext>
              </c:extLst>
            </c:dLbl>
            <c:dLbl>
              <c:idx val="1"/>
              <c:layout>
                <c:manualLayout>
                  <c:x val="-0.265638317338807"/>
                  <c:y val="-0.1592746773329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467002552610823"/>
                      <c:h val="0.20817200327411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460-4099-A88F-B0F6AB64316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Feuil1!$E$19:$G$19</c:f>
              <c:strCache>
                <c:ptCount val="2"/>
                <c:pt idx="0">
                  <c:v>partiellement</c:v>
                </c:pt>
                <c:pt idx="1">
                  <c:v>totalement</c:v>
                </c:pt>
              </c:strCache>
            </c:strRef>
          </c:cat>
          <c:val>
            <c:numRef>
              <c:f>Feuil1!$E$20:$G$20</c:f>
              <c:numCache>
                <c:formatCode>0.00%</c:formatCode>
                <c:ptCount val="3"/>
                <c:pt idx="0">
                  <c:v>0.0345</c:v>
                </c:pt>
                <c:pt idx="1">
                  <c:v>0.9655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60-4099-A88F-B0F6AB64316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Feuil1!$D$27</c:f>
              <c:strCache>
                <c:ptCount val="1"/>
                <c:pt idx="0">
                  <c:v>utilité des conseils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19-4169-8D33-964563392E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19-4169-8D33-964563392E5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19-4169-8D33-964563392E53}"/>
              </c:ext>
            </c:extLst>
          </c:dPt>
          <c:dLbls>
            <c:dLbl>
              <c:idx val="0"/>
              <c:layout>
                <c:manualLayout>
                  <c:x val="0.133676056467271"/>
                  <c:y val="0.0530915591109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19-4169-8D33-964563392E53}"/>
                </c:ext>
              </c:extLst>
            </c:dLbl>
            <c:dLbl>
              <c:idx val="1"/>
              <c:layout>
                <c:manualLayout>
                  <c:x val="0.00342759119146836"/>
                  <c:y val="0.1433472095996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19-4169-8D33-964563392E53}"/>
                </c:ext>
              </c:extLst>
            </c:dLbl>
            <c:dLbl>
              <c:idx val="2"/>
              <c:layout>
                <c:manualLayout>
                  <c:x val="-0.0411310942976218"/>
                  <c:y val="-0.111492274133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19-4169-8D33-964563392E5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Feuil1!$E$26:$G$26</c:f>
              <c:strCache>
                <c:ptCount val="3"/>
                <c:pt idx="0">
                  <c:v>plutôt non</c:v>
                </c:pt>
                <c:pt idx="1">
                  <c:v>plutôt oui</c:v>
                </c:pt>
                <c:pt idx="2">
                  <c:v>tout à fait</c:v>
                </c:pt>
              </c:strCache>
            </c:strRef>
          </c:cat>
          <c:val>
            <c:numRef>
              <c:f>Feuil1!$E$27:$G$27</c:f>
              <c:numCache>
                <c:formatCode>0.00%</c:formatCode>
                <c:ptCount val="3"/>
                <c:pt idx="0">
                  <c:v>0.069</c:v>
                </c:pt>
                <c:pt idx="1">
                  <c:v>0.3448</c:v>
                </c:pt>
                <c:pt idx="2">
                  <c:v>0.5862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19-4169-8D33-964563392E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Feuil1!$D$32</c:f>
              <c:strCache>
                <c:ptCount val="1"/>
                <c:pt idx="0">
                  <c:v>tour des équipements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96-46FD-8C0F-9F209EA036C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96-46FD-8C0F-9F209EA036C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96-46FD-8C0F-9F209EA036CF}"/>
              </c:ext>
            </c:extLst>
          </c:dPt>
          <c:dLbls>
            <c:dLbl>
              <c:idx val="0"/>
              <c:layout>
                <c:manualLayout>
                  <c:x val="0.0719794150208381"/>
                  <c:y val="0.037164091377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96-46FD-8C0F-9F209EA036CF}"/>
                </c:ext>
              </c:extLst>
            </c:dLbl>
            <c:dLbl>
              <c:idx val="1"/>
              <c:layout>
                <c:manualLayout>
                  <c:x val="-0.185089924339298"/>
                  <c:y val="-0.127419741866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96-46FD-8C0F-9F209EA036C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Feuil1!$E$31:$F$31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Feuil1!$E$32:$G$32</c:f>
              <c:numCache>
                <c:formatCode>0.00%</c:formatCode>
                <c:ptCount val="3"/>
                <c:pt idx="0">
                  <c:v>0.069</c:v>
                </c:pt>
                <c:pt idx="1">
                  <c:v>0.931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96-46FD-8C0F-9F209EA036C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Feuil1!$D$36</c:f>
              <c:strCache>
                <c:ptCount val="1"/>
                <c:pt idx="0">
                  <c:v>relevé de factures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A0-4F73-868A-9792D0680FE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A0-4F73-868A-9792D0680FE4}"/>
              </c:ext>
            </c:extLst>
          </c:dPt>
          <c:dLbls>
            <c:dLbl>
              <c:idx val="0"/>
              <c:layout>
                <c:manualLayout>
                  <c:x val="0.205655471488109"/>
                  <c:y val="0.09025565048865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A0-4F73-868A-9792D0680FE4}"/>
                </c:ext>
              </c:extLst>
            </c:dLbl>
            <c:dLbl>
              <c:idx val="1"/>
              <c:layout>
                <c:manualLayout>
                  <c:x val="-0.250214156977199"/>
                  <c:y val="-0.1592746773329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A0-4F73-868A-9792D0680FE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Feuil1!$E$31:$F$31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Feuil1!$E$36:$F$36</c:f>
              <c:numCache>
                <c:formatCode>0.00%</c:formatCode>
                <c:ptCount val="2"/>
                <c:pt idx="0">
                  <c:v>0.0345</c:v>
                </c:pt>
                <c:pt idx="1">
                  <c:v>0.9655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A0-4F73-868A-9792D0680FE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Feuil1!$D$40</c:f>
              <c:strCache>
                <c:ptCount val="1"/>
                <c:pt idx="0">
                  <c:v>explication de factures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34-4707-B47F-654EB50658A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34-4707-B47F-654EB50658AE}"/>
              </c:ext>
            </c:extLst>
          </c:dPt>
          <c:dLbls>
            <c:dLbl>
              <c:idx val="0"/>
              <c:layout>
                <c:manualLayout>
                  <c:x val="0.0925449621696491"/>
                  <c:y val="0.0477824031998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34-4707-B47F-654EB50658AE}"/>
                </c:ext>
              </c:extLst>
            </c:dLbl>
            <c:dLbl>
              <c:idx val="1"/>
              <c:layout>
                <c:manualLayout>
                  <c:x val="-0.205655471488109"/>
                  <c:y val="-0.127419741866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34-4707-B47F-654EB50658A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Feuil1!$E$31:$F$31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Feuil1!$E$40:$F$40</c:f>
              <c:numCache>
                <c:formatCode>0.00%</c:formatCode>
                <c:ptCount val="2"/>
                <c:pt idx="0">
                  <c:v>0.0435</c:v>
                </c:pt>
                <c:pt idx="1">
                  <c:v>0.9565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34-4707-B47F-654EB50658A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7570B-ED52-4B28-84F7-BE3D6BB79A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045064-BFD2-4D10-934E-F0B274CED0F1}">
      <dgm:prSet phldrT="[Texte]"/>
      <dgm:spPr>
        <a:solidFill>
          <a:srgbClr val="2F9985"/>
        </a:solidFill>
        <a:ln>
          <a:noFill/>
        </a:ln>
      </dgm:spPr>
      <dgm:t>
        <a:bodyPr/>
        <a:lstStyle/>
        <a:p>
          <a:r>
            <a:rPr lang="fr-FR" dirty="0"/>
            <a:t>Journée de bureau</a:t>
          </a:r>
        </a:p>
      </dgm:t>
    </dgm:pt>
    <dgm:pt modelId="{79C91C0D-7693-4A5E-AE3E-2A955E3581BA}" type="parTrans" cxnId="{58A17578-057F-4619-AAF1-71C563E060D0}">
      <dgm:prSet/>
      <dgm:spPr/>
      <dgm:t>
        <a:bodyPr/>
        <a:lstStyle/>
        <a:p>
          <a:endParaRPr lang="fr-FR"/>
        </a:p>
      </dgm:t>
    </dgm:pt>
    <dgm:pt modelId="{D68F703E-B4CB-46DF-9714-06B94A5D089E}" type="sibTrans" cxnId="{58A17578-057F-4619-AAF1-71C563E060D0}">
      <dgm:prSet/>
      <dgm:spPr/>
      <dgm:t>
        <a:bodyPr/>
        <a:lstStyle/>
        <a:p>
          <a:endParaRPr lang="fr-FR"/>
        </a:p>
      </dgm:t>
    </dgm:pt>
    <dgm:pt modelId="{2F9DC231-B3C9-425E-A587-6C03A7F0AD7A}">
      <dgm:prSet phldrT="[Texte]"/>
      <dgm:spPr>
        <a:ln>
          <a:solidFill>
            <a:srgbClr val="2F9985"/>
          </a:solidFill>
        </a:ln>
      </dgm:spPr>
      <dgm:t>
        <a:bodyPr/>
        <a:lstStyle/>
        <a:p>
          <a:r>
            <a:rPr lang="fr-FR" dirty="0"/>
            <a:t>Prise de RDV</a:t>
          </a:r>
        </a:p>
      </dgm:t>
    </dgm:pt>
    <dgm:pt modelId="{D30F54B0-8B35-4C14-9A45-CE455F1137DE}" type="parTrans" cxnId="{E49BBA07-6146-45E6-94DF-322CBDE8C0A4}">
      <dgm:prSet/>
      <dgm:spPr/>
      <dgm:t>
        <a:bodyPr/>
        <a:lstStyle/>
        <a:p>
          <a:endParaRPr lang="fr-FR"/>
        </a:p>
      </dgm:t>
    </dgm:pt>
    <dgm:pt modelId="{92F3BC3E-E3C7-4543-A0E5-89324E9F778B}" type="sibTrans" cxnId="{E49BBA07-6146-45E6-94DF-322CBDE8C0A4}">
      <dgm:prSet/>
      <dgm:spPr/>
      <dgm:t>
        <a:bodyPr/>
        <a:lstStyle/>
        <a:p>
          <a:endParaRPr lang="fr-FR"/>
        </a:p>
      </dgm:t>
    </dgm:pt>
    <dgm:pt modelId="{D442D0DB-15B7-4C69-9766-915F15690A80}">
      <dgm:prSet phldrT="[Texte]"/>
      <dgm:spPr>
        <a:ln>
          <a:solidFill>
            <a:srgbClr val="2F9985"/>
          </a:solidFill>
        </a:ln>
      </dgm:spPr>
      <dgm:t>
        <a:bodyPr/>
        <a:lstStyle/>
        <a:p>
          <a:r>
            <a:rPr lang="fr-FR" dirty="0"/>
            <a:t>Rendus et saisies solidiag</a:t>
          </a:r>
        </a:p>
      </dgm:t>
    </dgm:pt>
    <dgm:pt modelId="{94C400CF-5814-4193-8C83-EE374F0CF36F}" type="parTrans" cxnId="{AC498FC1-3740-432C-9174-B97CABC80EF2}">
      <dgm:prSet/>
      <dgm:spPr/>
      <dgm:t>
        <a:bodyPr/>
        <a:lstStyle/>
        <a:p>
          <a:endParaRPr lang="fr-FR"/>
        </a:p>
      </dgm:t>
    </dgm:pt>
    <dgm:pt modelId="{1179513A-DCB9-4FE2-8DF2-1472E0DE04B4}" type="sibTrans" cxnId="{AC498FC1-3740-432C-9174-B97CABC80EF2}">
      <dgm:prSet/>
      <dgm:spPr/>
      <dgm:t>
        <a:bodyPr/>
        <a:lstStyle/>
        <a:p>
          <a:endParaRPr lang="fr-FR"/>
        </a:p>
      </dgm:t>
    </dgm:pt>
    <dgm:pt modelId="{2C39957C-BA4A-4E1B-8EAB-2752980320E2}">
      <dgm:prSet phldrT="[Texte]"/>
      <dgm:spPr>
        <a:solidFill>
          <a:srgbClr val="2F9985"/>
        </a:solidFill>
        <a:ln>
          <a:noFill/>
        </a:ln>
      </dgm:spPr>
      <dgm:t>
        <a:bodyPr/>
        <a:lstStyle/>
        <a:p>
          <a:r>
            <a:rPr lang="fr-FR" dirty="0"/>
            <a:t>2 à 3 journée de visites individuelles</a:t>
          </a:r>
        </a:p>
      </dgm:t>
    </dgm:pt>
    <dgm:pt modelId="{B3EA0091-522B-4DAC-ABCB-E4D0325B9DF3}" type="parTrans" cxnId="{CF8EEFCE-8537-40CB-886E-0DF8174EEAED}">
      <dgm:prSet/>
      <dgm:spPr/>
      <dgm:t>
        <a:bodyPr/>
        <a:lstStyle/>
        <a:p>
          <a:endParaRPr lang="fr-FR"/>
        </a:p>
      </dgm:t>
    </dgm:pt>
    <dgm:pt modelId="{DBAE9519-6FC8-42E3-A721-8C2DF384BEA5}" type="sibTrans" cxnId="{CF8EEFCE-8537-40CB-886E-0DF8174EEAED}">
      <dgm:prSet/>
      <dgm:spPr/>
      <dgm:t>
        <a:bodyPr/>
        <a:lstStyle/>
        <a:p>
          <a:endParaRPr lang="fr-FR"/>
        </a:p>
      </dgm:t>
    </dgm:pt>
    <dgm:pt modelId="{F8253AF7-CDC4-4289-A632-906A4F78E682}">
      <dgm:prSet phldrT="[Texte]"/>
      <dgm:spPr>
        <a:ln>
          <a:solidFill>
            <a:srgbClr val="2F9985"/>
          </a:solidFill>
        </a:ln>
      </dgm:spPr>
      <dgm:t>
        <a:bodyPr/>
        <a:lstStyle/>
        <a:p>
          <a:r>
            <a:rPr lang="fr-FR" dirty="0"/>
            <a:t>Entre 2 et 3 visites sur RDV</a:t>
          </a:r>
        </a:p>
      </dgm:t>
    </dgm:pt>
    <dgm:pt modelId="{DF6F8783-27A7-440D-B823-38F750A75303}" type="parTrans" cxnId="{3471C614-3B45-4A3B-A39B-AAAC18501560}">
      <dgm:prSet/>
      <dgm:spPr/>
      <dgm:t>
        <a:bodyPr/>
        <a:lstStyle/>
        <a:p>
          <a:endParaRPr lang="fr-FR"/>
        </a:p>
      </dgm:t>
    </dgm:pt>
    <dgm:pt modelId="{AFE22E91-57FB-463C-B5FE-50014D571A3D}" type="sibTrans" cxnId="{3471C614-3B45-4A3B-A39B-AAAC18501560}">
      <dgm:prSet/>
      <dgm:spPr/>
      <dgm:t>
        <a:bodyPr/>
        <a:lstStyle/>
        <a:p>
          <a:endParaRPr lang="fr-FR"/>
        </a:p>
      </dgm:t>
    </dgm:pt>
    <dgm:pt modelId="{D1241C68-2AE8-4BB0-BA85-97B8D2DC2182}">
      <dgm:prSet phldrT="[Texte]"/>
      <dgm:spPr>
        <a:solidFill>
          <a:srgbClr val="2F9985"/>
        </a:solidFill>
        <a:ln>
          <a:noFill/>
        </a:ln>
      </dgm:spPr>
      <dgm:t>
        <a:bodyPr/>
        <a:lstStyle/>
        <a:p>
          <a:r>
            <a:rPr lang="fr-FR" dirty="0"/>
            <a:t>1 à 2 journées de visites systématiques</a:t>
          </a:r>
        </a:p>
      </dgm:t>
    </dgm:pt>
    <dgm:pt modelId="{29BDE280-9D9A-47D6-AD9E-D59CBF954C8F}" type="parTrans" cxnId="{3B5745E5-012D-4EB2-B257-BBDFAC9D0A7F}">
      <dgm:prSet/>
      <dgm:spPr/>
      <dgm:t>
        <a:bodyPr/>
        <a:lstStyle/>
        <a:p>
          <a:endParaRPr lang="fr-FR"/>
        </a:p>
      </dgm:t>
    </dgm:pt>
    <dgm:pt modelId="{4CC742BA-DF28-4D7D-8F51-C1E9066E3D69}" type="sibTrans" cxnId="{3B5745E5-012D-4EB2-B257-BBDFAC9D0A7F}">
      <dgm:prSet/>
      <dgm:spPr/>
      <dgm:t>
        <a:bodyPr/>
        <a:lstStyle/>
        <a:p>
          <a:endParaRPr lang="fr-FR"/>
        </a:p>
      </dgm:t>
    </dgm:pt>
    <dgm:pt modelId="{E19970E1-CAD6-4CA4-838E-98E0552BF89E}">
      <dgm:prSet phldrT="[Texte]"/>
      <dgm:spPr>
        <a:ln>
          <a:solidFill>
            <a:srgbClr val="2F9985"/>
          </a:solidFill>
        </a:ln>
      </dgm:spPr>
      <dgm:t>
        <a:bodyPr/>
        <a:lstStyle/>
        <a:p>
          <a:r>
            <a:rPr lang="fr-FR" dirty="0"/>
            <a:t>3 à 4 visites en porte à porte</a:t>
          </a:r>
        </a:p>
      </dgm:t>
    </dgm:pt>
    <dgm:pt modelId="{64CB1447-CB22-4D25-BA34-D14EBD16BE33}" type="parTrans" cxnId="{E65CE2FB-3EA9-494A-B1C5-2986B9F308D8}">
      <dgm:prSet/>
      <dgm:spPr/>
      <dgm:t>
        <a:bodyPr/>
        <a:lstStyle/>
        <a:p>
          <a:endParaRPr lang="fr-FR"/>
        </a:p>
      </dgm:t>
    </dgm:pt>
    <dgm:pt modelId="{74DCAF7C-1CBF-4BFA-A542-EF0F5EE99BB5}" type="sibTrans" cxnId="{E65CE2FB-3EA9-494A-B1C5-2986B9F308D8}">
      <dgm:prSet/>
      <dgm:spPr/>
      <dgm:t>
        <a:bodyPr/>
        <a:lstStyle/>
        <a:p>
          <a:endParaRPr lang="fr-FR"/>
        </a:p>
      </dgm:t>
    </dgm:pt>
    <dgm:pt modelId="{EACFEB42-FD53-4727-8206-1B2CB4172687}">
      <dgm:prSet phldrT="[Texte]"/>
      <dgm:spPr>
        <a:ln>
          <a:solidFill>
            <a:srgbClr val="2F9985"/>
          </a:solidFill>
        </a:ln>
      </dgm:spPr>
      <dgm:t>
        <a:bodyPr/>
        <a:lstStyle/>
        <a:p>
          <a:r>
            <a:rPr lang="fr-FR" dirty="0"/>
            <a:t>Orientations</a:t>
          </a:r>
        </a:p>
      </dgm:t>
    </dgm:pt>
    <dgm:pt modelId="{03DEAAB2-C73D-46D8-AEF1-FBFC89CB4B59}" type="parTrans" cxnId="{169D28AB-98E1-446A-B7F9-2B5CD46EE029}">
      <dgm:prSet/>
      <dgm:spPr/>
      <dgm:t>
        <a:bodyPr/>
        <a:lstStyle/>
        <a:p>
          <a:endParaRPr lang="fr-FR"/>
        </a:p>
      </dgm:t>
    </dgm:pt>
    <dgm:pt modelId="{0741FB6F-AE94-4143-AE6E-F3E1788E603D}" type="sibTrans" cxnId="{169D28AB-98E1-446A-B7F9-2B5CD46EE029}">
      <dgm:prSet/>
      <dgm:spPr/>
      <dgm:t>
        <a:bodyPr/>
        <a:lstStyle/>
        <a:p>
          <a:endParaRPr lang="fr-FR"/>
        </a:p>
      </dgm:t>
    </dgm:pt>
    <dgm:pt modelId="{E46F83F4-978C-4630-8C47-115DE4E89363}">
      <dgm:prSet phldrT="[Texte]"/>
      <dgm:spPr>
        <a:ln>
          <a:solidFill>
            <a:srgbClr val="2F9985"/>
          </a:solidFill>
        </a:ln>
      </dgm:spPr>
      <dgm:t>
        <a:bodyPr/>
        <a:lstStyle/>
        <a:p>
          <a:r>
            <a:rPr lang="fr-FR" dirty="0"/>
            <a:t>Points avec les chargées de mission</a:t>
          </a:r>
        </a:p>
      </dgm:t>
    </dgm:pt>
    <dgm:pt modelId="{6FC7381A-3943-473D-886B-242E6B7940FA}" type="parTrans" cxnId="{F3D14B3A-87BF-41EF-8888-F6D5833434B6}">
      <dgm:prSet/>
      <dgm:spPr/>
      <dgm:t>
        <a:bodyPr/>
        <a:lstStyle/>
        <a:p>
          <a:endParaRPr lang="fr-FR"/>
        </a:p>
      </dgm:t>
    </dgm:pt>
    <dgm:pt modelId="{35DB2378-030C-4288-ACC0-BA5798E22477}" type="sibTrans" cxnId="{F3D14B3A-87BF-41EF-8888-F6D5833434B6}">
      <dgm:prSet/>
      <dgm:spPr/>
      <dgm:t>
        <a:bodyPr/>
        <a:lstStyle/>
        <a:p>
          <a:endParaRPr lang="fr-FR"/>
        </a:p>
      </dgm:t>
    </dgm:pt>
    <dgm:pt modelId="{D18BEC7F-3D09-46A6-B79E-E01F248B61D5}" type="pres">
      <dgm:prSet presAssocID="{0717570B-ED52-4B28-84F7-BE3D6BB79A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C376A0-F070-4EEC-B86F-E3E72AE2D42B}" type="pres">
      <dgm:prSet presAssocID="{6E045064-BFD2-4D10-934E-F0B274CED0F1}" presName="composite" presStyleCnt="0"/>
      <dgm:spPr/>
    </dgm:pt>
    <dgm:pt modelId="{2385F567-4C2B-46B7-B0F7-C86A063AD9E8}" type="pres">
      <dgm:prSet presAssocID="{6E045064-BFD2-4D10-934E-F0B274CED0F1}" presName="parentText" presStyleLbl="alignNode1" presStyleIdx="0" presStyleCnt="3" custLinFactNeighborX="-6772" custLinFactNeighborY="-648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7182C5-BF5D-443F-B336-DBCE4AD1E8D7}" type="pres">
      <dgm:prSet presAssocID="{6E045064-BFD2-4D10-934E-F0B274CED0F1}" presName="descendantText" presStyleLbl="alignAcc1" presStyleIdx="0" presStyleCnt="3" custLinFactNeighborX="-392" custLinFactNeighborY="-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F88A19-42D5-4FF3-9778-518CC98DEDF7}" type="pres">
      <dgm:prSet presAssocID="{D68F703E-B4CB-46DF-9714-06B94A5D089E}" presName="sp" presStyleCnt="0"/>
      <dgm:spPr/>
    </dgm:pt>
    <dgm:pt modelId="{26F4CF20-26B0-44FB-B6B6-22DAF44032E7}" type="pres">
      <dgm:prSet presAssocID="{2C39957C-BA4A-4E1B-8EAB-2752980320E2}" presName="composite" presStyleCnt="0"/>
      <dgm:spPr/>
    </dgm:pt>
    <dgm:pt modelId="{FD6F8B28-5BF1-4CC9-B210-C2B627317FA0}" type="pres">
      <dgm:prSet presAssocID="{2C39957C-BA4A-4E1B-8EAB-2752980320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9ACD6F-7D11-4DB6-8AE5-421C7213BB7D}" type="pres">
      <dgm:prSet presAssocID="{2C39957C-BA4A-4E1B-8EAB-2752980320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1D1114-511A-4A68-AD15-0D37C4D3E5BD}" type="pres">
      <dgm:prSet presAssocID="{DBAE9519-6FC8-42E3-A721-8C2DF384BEA5}" presName="sp" presStyleCnt="0"/>
      <dgm:spPr/>
    </dgm:pt>
    <dgm:pt modelId="{6BE79FEF-E370-4BBF-B6B8-CA772BA92DFE}" type="pres">
      <dgm:prSet presAssocID="{D1241C68-2AE8-4BB0-BA85-97B8D2DC2182}" presName="composite" presStyleCnt="0"/>
      <dgm:spPr/>
    </dgm:pt>
    <dgm:pt modelId="{5CA5C5EA-AAD7-485D-A24C-092B6250C299}" type="pres">
      <dgm:prSet presAssocID="{D1241C68-2AE8-4BB0-BA85-97B8D2DC21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C26F25-27B3-4B85-ACEF-CAD7C98EC3D6}" type="pres">
      <dgm:prSet presAssocID="{D1241C68-2AE8-4BB0-BA85-97B8D2DC218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D14B3A-87BF-41EF-8888-F6D5833434B6}" srcId="{6E045064-BFD2-4D10-934E-F0B274CED0F1}" destId="{E46F83F4-978C-4630-8C47-115DE4E89363}" srcOrd="3" destOrd="0" parTransId="{6FC7381A-3943-473D-886B-242E6B7940FA}" sibTransId="{35DB2378-030C-4288-ACC0-BA5798E22477}"/>
    <dgm:cxn modelId="{E65CE2FB-3EA9-494A-B1C5-2986B9F308D8}" srcId="{D1241C68-2AE8-4BB0-BA85-97B8D2DC2182}" destId="{E19970E1-CAD6-4CA4-838E-98E0552BF89E}" srcOrd="0" destOrd="0" parTransId="{64CB1447-CB22-4D25-BA34-D14EBD16BE33}" sibTransId="{74DCAF7C-1CBF-4BFA-A542-EF0F5EE99BB5}"/>
    <dgm:cxn modelId="{3471C614-3B45-4A3B-A39B-AAAC18501560}" srcId="{2C39957C-BA4A-4E1B-8EAB-2752980320E2}" destId="{F8253AF7-CDC4-4289-A632-906A4F78E682}" srcOrd="0" destOrd="0" parTransId="{DF6F8783-27A7-440D-B823-38F750A75303}" sibTransId="{AFE22E91-57FB-463C-B5FE-50014D571A3D}"/>
    <dgm:cxn modelId="{FB114EA6-54FD-4C2E-94D3-6A1DC99FD5BF}" type="presOf" srcId="{0717570B-ED52-4B28-84F7-BE3D6BB79AF1}" destId="{D18BEC7F-3D09-46A6-B79E-E01F248B61D5}" srcOrd="0" destOrd="0" presId="urn:microsoft.com/office/officeart/2005/8/layout/chevron2"/>
    <dgm:cxn modelId="{3B5745E5-012D-4EB2-B257-BBDFAC9D0A7F}" srcId="{0717570B-ED52-4B28-84F7-BE3D6BB79AF1}" destId="{D1241C68-2AE8-4BB0-BA85-97B8D2DC2182}" srcOrd="2" destOrd="0" parTransId="{29BDE280-9D9A-47D6-AD9E-D59CBF954C8F}" sibTransId="{4CC742BA-DF28-4D7D-8F51-C1E9066E3D69}"/>
    <dgm:cxn modelId="{C7BF7E93-DD33-40E8-B597-9C5FBA4F185D}" type="presOf" srcId="{2F9DC231-B3C9-425E-A587-6C03A7F0AD7A}" destId="{DC7182C5-BF5D-443F-B336-DBCE4AD1E8D7}" srcOrd="0" destOrd="0" presId="urn:microsoft.com/office/officeart/2005/8/layout/chevron2"/>
    <dgm:cxn modelId="{CF8EEFCE-8537-40CB-886E-0DF8174EEAED}" srcId="{0717570B-ED52-4B28-84F7-BE3D6BB79AF1}" destId="{2C39957C-BA4A-4E1B-8EAB-2752980320E2}" srcOrd="1" destOrd="0" parTransId="{B3EA0091-522B-4DAC-ABCB-E4D0325B9DF3}" sibTransId="{DBAE9519-6FC8-42E3-A721-8C2DF384BEA5}"/>
    <dgm:cxn modelId="{A74ECB1D-9CDF-4D50-B3E3-F3A8F17808C2}" type="presOf" srcId="{2C39957C-BA4A-4E1B-8EAB-2752980320E2}" destId="{FD6F8B28-5BF1-4CC9-B210-C2B627317FA0}" srcOrd="0" destOrd="0" presId="urn:microsoft.com/office/officeart/2005/8/layout/chevron2"/>
    <dgm:cxn modelId="{E49BBA07-6146-45E6-94DF-322CBDE8C0A4}" srcId="{6E045064-BFD2-4D10-934E-F0B274CED0F1}" destId="{2F9DC231-B3C9-425E-A587-6C03A7F0AD7A}" srcOrd="0" destOrd="0" parTransId="{D30F54B0-8B35-4C14-9A45-CE455F1137DE}" sibTransId="{92F3BC3E-E3C7-4543-A0E5-89324E9F778B}"/>
    <dgm:cxn modelId="{C8630AAF-78A3-409E-A3AA-7A6F681B03D9}" type="presOf" srcId="{D1241C68-2AE8-4BB0-BA85-97B8D2DC2182}" destId="{5CA5C5EA-AAD7-485D-A24C-092B6250C299}" srcOrd="0" destOrd="0" presId="urn:microsoft.com/office/officeart/2005/8/layout/chevron2"/>
    <dgm:cxn modelId="{169D28AB-98E1-446A-B7F9-2B5CD46EE029}" srcId="{6E045064-BFD2-4D10-934E-F0B274CED0F1}" destId="{EACFEB42-FD53-4727-8206-1B2CB4172687}" srcOrd="2" destOrd="0" parTransId="{03DEAAB2-C73D-46D8-AEF1-FBFC89CB4B59}" sibTransId="{0741FB6F-AE94-4143-AE6E-F3E1788E603D}"/>
    <dgm:cxn modelId="{AC498FC1-3740-432C-9174-B97CABC80EF2}" srcId="{6E045064-BFD2-4D10-934E-F0B274CED0F1}" destId="{D442D0DB-15B7-4C69-9766-915F15690A80}" srcOrd="1" destOrd="0" parTransId="{94C400CF-5814-4193-8C83-EE374F0CF36F}" sibTransId="{1179513A-DCB9-4FE2-8DF2-1472E0DE04B4}"/>
    <dgm:cxn modelId="{5DE7AE43-1722-49CC-891D-4541558E919E}" type="presOf" srcId="{EACFEB42-FD53-4727-8206-1B2CB4172687}" destId="{DC7182C5-BF5D-443F-B336-DBCE4AD1E8D7}" srcOrd="0" destOrd="2" presId="urn:microsoft.com/office/officeart/2005/8/layout/chevron2"/>
    <dgm:cxn modelId="{0EED5F1D-DB59-4B65-8390-952344CA5340}" type="presOf" srcId="{E19970E1-CAD6-4CA4-838E-98E0552BF89E}" destId="{02C26F25-27B3-4B85-ACEF-CAD7C98EC3D6}" srcOrd="0" destOrd="0" presId="urn:microsoft.com/office/officeart/2005/8/layout/chevron2"/>
    <dgm:cxn modelId="{AE7A0405-09C0-4822-8254-4E32C4822C17}" type="presOf" srcId="{D442D0DB-15B7-4C69-9766-915F15690A80}" destId="{DC7182C5-BF5D-443F-B336-DBCE4AD1E8D7}" srcOrd="0" destOrd="1" presId="urn:microsoft.com/office/officeart/2005/8/layout/chevron2"/>
    <dgm:cxn modelId="{712CC27B-ACDA-40BF-995A-35F5A8620D90}" type="presOf" srcId="{6E045064-BFD2-4D10-934E-F0B274CED0F1}" destId="{2385F567-4C2B-46B7-B0F7-C86A063AD9E8}" srcOrd="0" destOrd="0" presId="urn:microsoft.com/office/officeart/2005/8/layout/chevron2"/>
    <dgm:cxn modelId="{58A17578-057F-4619-AAF1-71C563E060D0}" srcId="{0717570B-ED52-4B28-84F7-BE3D6BB79AF1}" destId="{6E045064-BFD2-4D10-934E-F0B274CED0F1}" srcOrd="0" destOrd="0" parTransId="{79C91C0D-7693-4A5E-AE3E-2A955E3581BA}" sibTransId="{D68F703E-B4CB-46DF-9714-06B94A5D089E}"/>
    <dgm:cxn modelId="{064DAFAE-0572-40E6-B855-40CAFFB1C4F0}" type="presOf" srcId="{E46F83F4-978C-4630-8C47-115DE4E89363}" destId="{DC7182C5-BF5D-443F-B336-DBCE4AD1E8D7}" srcOrd="0" destOrd="3" presId="urn:microsoft.com/office/officeart/2005/8/layout/chevron2"/>
    <dgm:cxn modelId="{94F80721-30F4-4821-A8FD-17BC1330E1DC}" type="presOf" srcId="{F8253AF7-CDC4-4289-A632-906A4F78E682}" destId="{DC9ACD6F-7D11-4DB6-8AE5-421C7213BB7D}" srcOrd="0" destOrd="0" presId="urn:microsoft.com/office/officeart/2005/8/layout/chevron2"/>
    <dgm:cxn modelId="{C161D748-390A-4392-931F-859F72FFD4C1}" type="presParOf" srcId="{D18BEC7F-3D09-46A6-B79E-E01F248B61D5}" destId="{C5C376A0-F070-4EEC-B86F-E3E72AE2D42B}" srcOrd="0" destOrd="0" presId="urn:microsoft.com/office/officeart/2005/8/layout/chevron2"/>
    <dgm:cxn modelId="{1FD0BE4F-DFD6-44F0-BA2D-6CD6DA0B2DA8}" type="presParOf" srcId="{C5C376A0-F070-4EEC-B86F-E3E72AE2D42B}" destId="{2385F567-4C2B-46B7-B0F7-C86A063AD9E8}" srcOrd="0" destOrd="0" presId="urn:microsoft.com/office/officeart/2005/8/layout/chevron2"/>
    <dgm:cxn modelId="{D9D91BAF-77AD-438D-9D28-7F3FD7266891}" type="presParOf" srcId="{C5C376A0-F070-4EEC-B86F-E3E72AE2D42B}" destId="{DC7182C5-BF5D-443F-B336-DBCE4AD1E8D7}" srcOrd="1" destOrd="0" presId="urn:microsoft.com/office/officeart/2005/8/layout/chevron2"/>
    <dgm:cxn modelId="{70BB1686-2CFC-4CFF-B82A-23D8D7AB4AF9}" type="presParOf" srcId="{D18BEC7F-3D09-46A6-B79E-E01F248B61D5}" destId="{CAF88A19-42D5-4FF3-9778-518CC98DEDF7}" srcOrd="1" destOrd="0" presId="urn:microsoft.com/office/officeart/2005/8/layout/chevron2"/>
    <dgm:cxn modelId="{C48F06E8-BE94-4EDA-87D6-F378DE0D9280}" type="presParOf" srcId="{D18BEC7F-3D09-46A6-B79E-E01F248B61D5}" destId="{26F4CF20-26B0-44FB-B6B6-22DAF44032E7}" srcOrd="2" destOrd="0" presId="urn:microsoft.com/office/officeart/2005/8/layout/chevron2"/>
    <dgm:cxn modelId="{290999EB-64EF-46F7-8752-0D83C9D7E7C0}" type="presParOf" srcId="{26F4CF20-26B0-44FB-B6B6-22DAF44032E7}" destId="{FD6F8B28-5BF1-4CC9-B210-C2B627317FA0}" srcOrd="0" destOrd="0" presId="urn:microsoft.com/office/officeart/2005/8/layout/chevron2"/>
    <dgm:cxn modelId="{C510685D-2C1B-48B0-964B-80EBB9D6ED9A}" type="presParOf" srcId="{26F4CF20-26B0-44FB-B6B6-22DAF44032E7}" destId="{DC9ACD6F-7D11-4DB6-8AE5-421C7213BB7D}" srcOrd="1" destOrd="0" presId="urn:microsoft.com/office/officeart/2005/8/layout/chevron2"/>
    <dgm:cxn modelId="{62F356AF-EDCE-45D5-BB2E-CC1C32F95CA5}" type="presParOf" srcId="{D18BEC7F-3D09-46A6-B79E-E01F248B61D5}" destId="{C51D1114-511A-4A68-AD15-0D37C4D3E5BD}" srcOrd="3" destOrd="0" presId="urn:microsoft.com/office/officeart/2005/8/layout/chevron2"/>
    <dgm:cxn modelId="{9527FC46-B460-4B65-836E-8C063800C7B1}" type="presParOf" srcId="{D18BEC7F-3D09-46A6-B79E-E01F248B61D5}" destId="{6BE79FEF-E370-4BBF-B6B8-CA772BA92DFE}" srcOrd="4" destOrd="0" presId="urn:microsoft.com/office/officeart/2005/8/layout/chevron2"/>
    <dgm:cxn modelId="{CD117F13-9F1A-47AC-B130-EF424B789F52}" type="presParOf" srcId="{6BE79FEF-E370-4BBF-B6B8-CA772BA92DFE}" destId="{5CA5C5EA-AAD7-485D-A24C-092B6250C299}" srcOrd="0" destOrd="0" presId="urn:microsoft.com/office/officeart/2005/8/layout/chevron2"/>
    <dgm:cxn modelId="{D5D3E14E-670C-44B8-934B-C831558A8ADA}" type="presParOf" srcId="{6BE79FEF-E370-4BBF-B6B8-CA772BA92DFE}" destId="{02C26F25-27B3-4B85-ACEF-CAD7C98EC3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FFDDF-50C4-449A-91ED-06207F9090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ECB47F-F412-49D4-8BD0-71E354E8BBC2}">
      <dgm:prSet phldrT="[Texte]"/>
      <dgm:spPr>
        <a:solidFill>
          <a:srgbClr val="2F9985"/>
        </a:solidFill>
      </dgm:spPr>
      <dgm:t>
        <a:bodyPr/>
        <a:lstStyle/>
        <a:p>
          <a:r>
            <a:rPr lang="fr-FR" dirty="0"/>
            <a:t>Relevé d’index lors de la visite et signature d’une autorisation de suivi</a:t>
          </a:r>
        </a:p>
      </dgm:t>
    </dgm:pt>
    <dgm:pt modelId="{AC6891A5-7A2E-4046-A739-76305FAD0006}" type="parTrans" cxnId="{0E70307D-6FEC-4819-AA1C-8D28E4441291}">
      <dgm:prSet/>
      <dgm:spPr/>
      <dgm:t>
        <a:bodyPr/>
        <a:lstStyle/>
        <a:p>
          <a:endParaRPr lang="fr-FR"/>
        </a:p>
      </dgm:t>
    </dgm:pt>
    <dgm:pt modelId="{303D0400-B2AE-4883-83F5-70B57CA2F228}" type="sibTrans" cxnId="{0E70307D-6FEC-4819-AA1C-8D28E4441291}">
      <dgm:prSet/>
      <dgm:spPr/>
      <dgm:t>
        <a:bodyPr/>
        <a:lstStyle/>
        <a:p>
          <a:endParaRPr lang="fr-FR"/>
        </a:p>
      </dgm:t>
    </dgm:pt>
    <dgm:pt modelId="{852F11E8-C8CE-49A0-953F-F2C2CBA9DCFC}">
      <dgm:prSet phldrT="[Texte]"/>
      <dgm:spPr>
        <a:solidFill>
          <a:srgbClr val="2F9985"/>
        </a:solidFill>
      </dgm:spPr>
      <dgm:t>
        <a:bodyPr/>
        <a:lstStyle/>
        <a:p>
          <a:r>
            <a:rPr lang="fr-FR" dirty="0"/>
            <a:t>Transmission à EDF d’un tableau des foyers à suivre</a:t>
          </a:r>
        </a:p>
      </dgm:t>
    </dgm:pt>
    <dgm:pt modelId="{696ABF98-4A9E-4D52-A7AE-17FD21002D12}" type="parTrans" cxnId="{97664973-6201-4C2A-B686-5F5FAEE1E102}">
      <dgm:prSet/>
      <dgm:spPr/>
      <dgm:t>
        <a:bodyPr/>
        <a:lstStyle/>
        <a:p>
          <a:endParaRPr lang="fr-FR"/>
        </a:p>
      </dgm:t>
    </dgm:pt>
    <dgm:pt modelId="{34FCD83A-1BB8-49EA-957C-CAB9CC5DF2B6}" type="sibTrans" cxnId="{97664973-6201-4C2A-B686-5F5FAEE1E102}">
      <dgm:prSet/>
      <dgm:spPr/>
      <dgm:t>
        <a:bodyPr/>
        <a:lstStyle/>
        <a:p>
          <a:endParaRPr lang="fr-FR"/>
        </a:p>
      </dgm:t>
    </dgm:pt>
    <dgm:pt modelId="{01B704C4-0AAA-4754-9AE6-8FF7B1E80C7C}">
      <dgm:prSet phldrT="[Texte]"/>
      <dgm:spPr>
        <a:solidFill>
          <a:srgbClr val="2F9985"/>
        </a:solidFill>
      </dgm:spPr>
      <dgm:t>
        <a:bodyPr/>
        <a:lstStyle/>
        <a:p>
          <a:r>
            <a:rPr lang="fr-FR" dirty="0"/>
            <a:t>Retour EDF du tableau avec index précédent la visite et index suivant la visite</a:t>
          </a:r>
        </a:p>
      </dgm:t>
    </dgm:pt>
    <dgm:pt modelId="{DE255F22-D0DD-4EAE-ACB4-2E5C1C426299}" type="parTrans" cxnId="{01C95D11-A6AF-40E9-96B6-AA18D3CFF4C8}">
      <dgm:prSet/>
      <dgm:spPr/>
      <dgm:t>
        <a:bodyPr/>
        <a:lstStyle/>
        <a:p>
          <a:endParaRPr lang="fr-FR"/>
        </a:p>
      </dgm:t>
    </dgm:pt>
    <dgm:pt modelId="{AA716866-E639-4952-A6BC-8449E641F509}" type="sibTrans" cxnId="{01C95D11-A6AF-40E9-96B6-AA18D3CFF4C8}">
      <dgm:prSet/>
      <dgm:spPr/>
      <dgm:t>
        <a:bodyPr/>
        <a:lstStyle/>
        <a:p>
          <a:endParaRPr lang="fr-FR"/>
        </a:p>
      </dgm:t>
    </dgm:pt>
    <dgm:pt modelId="{E2113E17-9003-4BA0-8876-C15227537ACB}" type="pres">
      <dgm:prSet presAssocID="{5A9FFDDF-50C4-449A-91ED-06207F9090B7}" presName="Name0" presStyleCnt="0">
        <dgm:presLayoutVars>
          <dgm:dir/>
          <dgm:animLvl val="lvl"/>
          <dgm:resizeHandles val="exact"/>
        </dgm:presLayoutVars>
      </dgm:prSet>
      <dgm:spPr/>
    </dgm:pt>
    <dgm:pt modelId="{A1E4952C-B0AD-445B-A516-E8CBD0F39ADD}" type="pres">
      <dgm:prSet presAssocID="{59ECB47F-F412-49D4-8BD0-71E354E8BBC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0C21D1-7A00-48CB-BAB6-BA28AB649330}" type="pres">
      <dgm:prSet presAssocID="{303D0400-B2AE-4883-83F5-70B57CA2F228}" presName="parTxOnlySpace" presStyleCnt="0"/>
      <dgm:spPr/>
    </dgm:pt>
    <dgm:pt modelId="{33BBDA7E-0F1C-48BE-B8C1-FD69F3F9FB4E}" type="pres">
      <dgm:prSet presAssocID="{852F11E8-C8CE-49A0-953F-F2C2CBA9DCF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C063D4-145C-4433-B65B-63113798856D}" type="pres">
      <dgm:prSet presAssocID="{34FCD83A-1BB8-49EA-957C-CAB9CC5DF2B6}" presName="parTxOnlySpace" presStyleCnt="0"/>
      <dgm:spPr/>
    </dgm:pt>
    <dgm:pt modelId="{534AE067-31C5-482E-8C87-A8AD763243C4}" type="pres">
      <dgm:prSet presAssocID="{01B704C4-0AAA-4754-9AE6-8FF7B1E80C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0E12C8-C98C-4479-8983-AF4098E6FC40}" type="presOf" srcId="{5A9FFDDF-50C4-449A-91ED-06207F9090B7}" destId="{E2113E17-9003-4BA0-8876-C15227537ACB}" srcOrd="0" destOrd="0" presId="urn:microsoft.com/office/officeart/2005/8/layout/chevron1"/>
    <dgm:cxn modelId="{1B52F22E-E14B-45D9-9073-85BEDD50C516}" type="presOf" srcId="{59ECB47F-F412-49D4-8BD0-71E354E8BBC2}" destId="{A1E4952C-B0AD-445B-A516-E8CBD0F39ADD}" srcOrd="0" destOrd="0" presId="urn:microsoft.com/office/officeart/2005/8/layout/chevron1"/>
    <dgm:cxn modelId="{0E70307D-6FEC-4819-AA1C-8D28E4441291}" srcId="{5A9FFDDF-50C4-449A-91ED-06207F9090B7}" destId="{59ECB47F-F412-49D4-8BD0-71E354E8BBC2}" srcOrd="0" destOrd="0" parTransId="{AC6891A5-7A2E-4046-A739-76305FAD0006}" sibTransId="{303D0400-B2AE-4883-83F5-70B57CA2F228}"/>
    <dgm:cxn modelId="{97664973-6201-4C2A-B686-5F5FAEE1E102}" srcId="{5A9FFDDF-50C4-449A-91ED-06207F9090B7}" destId="{852F11E8-C8CE-49A0-953F-F2C2CBA9DCFC}" srcOrd="1" destOrd="0" parTransId="{696ABF98-4A9E-4D52-A7AE-17FD21002D12}" sibTransId="{34FCD83A-1BB8-49EA-957C-CAB9CC5DF2B6}"/>
    <dgm:cxn modelId="{01C95D11-A6AF-40E9-96B6-AA18D3CFF4C8}" srcId="{5A9FFDDF-50C4-449A-91ED-06207F9090B7}" destId="{01B704C4-0AAA-4754-9AE6-8FF7B1E80C7C}" srcOrd="2" destOrd="0" parTransId="{DE255F22-D0DD-4EAE-ACB4-2E5C1C426299}" sibTransId="{AA716866-E639-4952-A6BC-8449E641F509}"/>
    <dgm:cxn modelId="{300130B1-EEC8-4B58-9E3B-125705B0AAC3}" type="presOf" srcId="{852F11E8-C8CE-49A0-953F-F2C2CBA9DCFC}" destId="{33BBDA7E-0F1C-48BE-B8C1-FD69F3F9FB4E}" srcOrd="0" destOrd="0" presId="urn:microsoft.com/office/officeart/2005/8/layout/chevron1"/>
    <dgm:cxn modelId="{60211348-F4A1-4CE5-9272-BFCA0FA1169A}" type="presOf" srcId="{01B704C4-0AAA-4754-9AE6-8FF7B1E80C7C}" destId="{534AE067-31C5-482E-8C87-A8AD763243C4}" srcOrd="0" destOrd="0" presId="urn:microsoft.com/office/officeart/2005/8/layout/chevron1"/>
    <dgm:cxn modelId="{5A846D78-B25D-4096-881B-B986A7CF95DA}" type="presParOf" srcId="{E2113E17-9003-4BA0-8876-C15227537ACB}" destId="{A1E4952C-B0AD-445B-A516-E8CBD0F39ADD}" srcOrd="0" destOrd="0" presId="urn:microsoft.com/office/officeart/2005/8/layout/chevron1"/>
    <dgm:cxn modelId="{27B16C9A-2FD1-4586-8910-735BAE1E9BBE}" type="presParOf" srcId="{E2113E17-9003-4BA0-8876-C15227537ACB}" destId="{A70C21D1-7A00-48CB-BAB6-BA28AB649330}" srcOrd="1" destOrd="0" presId="urn:microsoft.com/office/officeart/2005/8/layout/chevron1"/>
    <dgm:cxn modelId="{562B00AC-22D0-4285-8878-4C815914B75B}" type="presParOf" srcId="{E2113E17-9003-4BA0-8876-C15227537ACB}" destId="{33BBDA7E-0F1C-48BE-B8C1-FD69F3F9FB4E}" srcOrd="2" destOrd="0" presId="urn:microsoft.com/office/officeart/2005/8/layout/chevron1"/>
    <dgm:cxn modelId="{CCE8ACD6-8844-441B-9281-F6D612E265D2}" type="presParOf" srcId="{E2113E17-9003-4BA0-8876-C15227537ACB}" destId="{AEC063D4-145C-4433-B65B-63113798856D}" srcOrd="3" destOrd="0" presId="urn:microsoft.com/office/officeart/2005/8/layout/chevron1"/>
    <dgm:cxn modelId="{FE0048CD-C403-4C43-BEA5-42119FE5201A}" type="presParOf" srcId="{E2113E17-9003-4BA0-8876-C15227537ACB}" destId="{534AE067-31C5-482E-8C87-A8AD763243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5F567-4C2B-46B7-B0F7-C86A063AD9E8}">
      <dsp:nvSpPr>
        <dsp:cNvPr id="0" name=""/>
        <dsp:cNvSpPr/>
      </dsp:nvSpPr>
      <dsp:spPr>
        <a:xfrm rot="5400000">
          <a:off x="-175900" y="175900"/>
          <a:ext cx="1172672" cy="820870"/>
        </a:xfrm>
        <a:prstGeom prst="chevron">
          <a:avLst/>
        </a:prstGeom>
        <a:solidFill>
          <a:srgbClr val="2F998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Journée de bureau</a:t>
          </a:r>
        </a:p>
      </dsp:txBody>
      <dsp:txXfrm rot="-5400000">
        <a:off x="1" y="410434"/>
        <a:ext cx="820870" cy="351802"/>
      </dsp:txXfrm>
    </dsp:sp>
    <dsp:sp modelId="{DC7182C5-BF5D-443F-B336-DBCE4AD1E8D7}">
      <dsp:nvSpPr>
        <dsp:cNvPr id="0" name=""/>
        <dsp:cNvSpPr/>
      </dsp:nvSpPr>
      <dsp:spPr>
        <a:xfrm rot="5400000">
          <a:off x="1459905" y="-646909"/>
          <a:ext cx="762236" cy="2056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99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Prise de RDV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Rendus et saisies solidiag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Orientations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Points avec les chargées de mission</a:t>
          </a:r>
        </a:p>
      </dsp:txBody>
      <dsp:txXfrm rot="-5400000">
        <a:off x="812809" y="37396"/>
        <a:ext cx="2019220" cy="687818"/>
      </dsp:txXfrm>
    </dsp:sp>
    <dsp:sp modelId="{FD6F8B28-5BF1-4CC9-B210-C2B627317FA0}">
      <dsp:nvSpPr>
        <dsp:cNvPr id="0" name=""/>
        <dsp:cNvSpPr/>
      </dsp:nvSpPr>
      <dsp:spPr>
        <a:xfrm rot="5400000">
          <a:off x="-175900" y="1225554"/>
          <a:ext cx="1172672" cy="820870"/>
        </a:xfrm>
        <a:prstGeom prst="chevron">
          <a:avLst/>
        </a:prstGeom>
        <a:solidFill>
          <a:srgbClr val="2F998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2 à 3 journée de visites individuelles</a:t>
          </a:r>
        </a:p>
      </dsp:txBody>
      <dsp:txXfrm rot="-5400000">
        <a:off x="1" y="1460088"/>
        <a:ext cx="820870" cy="351802"/>
      </dsp:txXfrm>
    </dsp:sp>
    <dsp:sp modelId="{DC9ACD6F-7D11-4DB6-8AE5-421C7213BB7D}">
      <dsp:nvSpPr>
        <dsp:cNvPr id="0" name=""/>
        <dsp:cNvSpPr/>
      </dsp:nvSpPr>
      <dsp:spPr>
        <a:xfrm rot="5400000">
          <a:off x="1467966" y="402557"/>
          <a:ext cx="762236" cy="2056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99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Entre 2 et 3 visites sur RDV</a:t>
          </a:r>
        </a:p>
      </dsp:txBody>
      <dsp:txXfrm rot="-5400000">
        <a:off x="820870" y="1086863"/>
        <a:ext cx="2019220" cy="687818"/>
      </dsp:txXfrm>
    </dsp:sp>
    <dsp:sp modelId="{5CA5C5EA-AAD7-485D-A24C-092B6250C299}">
      <dsp:nvSpPr>
        <dsp:cNvPr id="0" name=""/>
        <dsp:cNvSpPr/>
      </dsp:nvSpPr>
      <dsp:spPr>
        <a:xfrm rot="5400000">
          <a:off x="-175900" y="2274480"/>
          <a:ext cx="1172672" cy="820870"/>
        </a:xfrm>
        <a:prstGeom prst="chevron">
          <a:avLst/>
        </a:prstGeom>
        <a:solidFill>
          <a:srgbClr val="2F998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1 à 2 journées de visites systématiques</a:t>
          </a:r>
        </a:p>
      </dsp:txBody>
      <dsp:txXfrm rot="-5400000">
        <a:off x="1" y="2509014"/>
        <a:ext cx="820870" cy="351802"/>
      </dsp:txXfrm>
    </dsp:sp>
    <dsp:sp modelId="{02C26F25-27B3-4B85-ACEF-CAD7C98EC3D6}">
      <dsp:nvSpPr>
        <dsp:cNvPr id="0" name=""/>
        <dsp:cNvSpPr/>
      </dsp:nvSpPr>
      <dsp:spPr>
        <a:xfrm rot="5400000">
          <a:off x="1467966" y="1451482"/>
          <a:ext cx="762236" cy="2056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99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/>
            <a:t>3 à 4 visites en porte à porte</a:t>
          </a:r>
        </a:p>
      </dsp:txBody>
      <dsp:txXfrm rot="-5400000">
        <a:off x="820870" y="2135788"/>
        <a:ext cx="2019220" cy="687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4952C-B0AD-445B-A516-E8CBD0F39ADD}">
      <dsp:nvSpPr>
        <dsp:cNvPr id="0" name=""/>
        <dsp:cNvSpPr/>
      </dsp:nvSpPr>
      <dsp:spPr>
        <a:xfrm>
          <a:off x="2033" y="368287"/>
          <a:ext cx="2477499" cy="990999"/>
        </a:xfrm>
        <a:prstGeom prst="chevron">
          <a:avLst/>
        </a:prstGeom>
        <a:solidFill>
          <a:srgbClr val="2F99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Relevé d’index lors de la visite et signature d’une autorisation de suivi</a:t>
          </a:r>
        </a:p>
      </dsp:txBody>
      <dsp:txXfrm>
        <a:off x="497533" y="368287"/>
        <a:ext cx="1486500" cy="990999"/>
      </dsp:txXfrm>
    </dsp:sp>
    <dsp:sp modelId="{33BBDA7E-0F1C-48BE-B8C1-FD69F3F9FB4E}">
      <dsp:nvSpPr>
        <dsp:cNvPr id="0" name=""/>
        <dsp:cNvSpPr/>
      </dsp:nvSpPr>
      <dsp:spPr>
        <a:xfrm>
          <a:off x="2231783" y="368287"/>
          <a:ext cx="2477499" cy="990999"/>
        </a:xfrm>
        <a:prstGeom prst="chevron">
          <a:avLst/>
        </a:prstGeom>
        <a:solidFill>
          <a:srgbClr val="2F99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Transmission à EDF d’un tableau des foyers à suivre</a:t>
          </a:r>
        </a:p>
      </dsp:txBody>
      <dsp:txXfrm>
        <a:off x="2727283" y="368287"/>
        <a:ext cx="1486500" cy="990999"/>
      </dsp:txXfrm>
    </dsp:sp>
    <dsp:sp modelId="{534AE067-31C5-482E-8C87-A8AD763243C4}">
      <dsp:nvSpPr>
        <dsp:cNvPr id="0" name=""/>
        <dsp:cNvSpPr/>
      </dsp:nvSpPr>
      <dsp:spPr>
        <a:xfrm>
          <a:off x="4461532" y="368287"/>
          <a:ext cx="2477499" cy="990999"/>
        </a:xfrm>
        <a:prstGeom prst="chevron">
          <a:avLst/>
        </a:prstGeom>
        <a:solidFill>
          <a:srgbClr val="2F99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Retour EDF du tableau avec index précédent la visite et index suivant la visite</a:t>
          </a:r>
        </a:p>
      </dsp:txBody>
      <dsp:txXfrm>
        <a:off x="4957032" y="368287"/>
        <a:ext cx="1486500" cy="990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438A4-24C0-E94C-95B8-10646E6E2ABA}" type="datetimeFigureOut">
              <a:rPr lang="fr-FR" smtClean="0"/>
              <a:t>08/10/19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4628E-7A5F-2A43-B9C9-17A0480BB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35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F8135-605D-4F4D-BDE8-616BBE661ACB}" type="datetimeFigureOut">
              <a:rPr lang="fr-FR" smtClean="0"/>
              <a:t>08/10/19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0EE40-3D11-894B-B181-3C1D03CFC4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8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1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2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1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871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611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63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06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47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26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306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1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79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219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EE40-3D11-894B-B181-3C1D03CFC40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50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1-gabarit couv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215771" cy="69118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153177" y="3363898"/>
            <a:ext cx="2159040" cy="2752376"/>
          </a:xfrm>
          <a:ln>
            <a:noFill/>
          </a:ln>
        </p:spPr>
        <p:txBody>
          <a:bodyPr anchor="t"/>
          <a:lstStyle>
            <a:lvl1pPr algn="l">
              <a:defRPr sz="2400" b="0" baseline="0">
                <a:solidFill>
                  <a:srgbClr val="2F9985"/>
                </a:solidFill>
                <a:latin typeface="Quicksand Bold Regular"/>
                <a:cs typeface="Quicksand Bold Regular"/>
              </a:defRPr>
            </a:lvl1pPr>
          </a:lstStyle>
          <a:p>
            <a:r>
              <a:rPr lang="fr-FR" dirty="0"/>
              <a:t>CLIQUEZ</a:t>
            </a:r>
            <a:br>
              <a:rPr lang="fr-FR" dirty="0"/>
            </a:br>
            <a:r>
              <a:rPr lang="fr-FR" dirty="0"/>
              <a:t>POUR AJOUTER</a:t>
            </a:r>
            <a:br>
              <a:rPr lang="fr-FR" dirty="0"/>
            </a:br>
            <a:r>
              <a:rPr lang="fr-FR" dirty="0"/>
              <a:t>LE TITRE</a:t>
            </a:r>
            <a:br>
              <a:rPr lang="fr-FR" dirty="0"/>
            </a:br>
            <a:r>
              <a:rPr lang="fr-FR" dirty="0"/>
              <a:t>DU PPT</a:t>
            </a:r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396470" y="306397"/>
            <a:ext cx="1785790" cy="6342564"/>
            <a:chOff x="396470" y="372088"/>
            <a:chExt cx="1785790" cy="634256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470" y="372088"/>
              <a:ext cx="1785790" cy="42895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470" y="1272489"/>
              <a:ext cx="1571503" cy="42895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470" y="2287119"/>
              <a:ext cx="1578934" cy="428959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470" y="3254716"/>
              <a:ext cx="1455830" cy="42895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470" y="4290391"/>
              <a:ext cx="1785790" cy="40978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470" y="5261840"/>
              <a:ext cx="1578934" cy="428959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470" y="6321005"/>
              <a:ext cx="1785790" cy="393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65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67AFE-6096-994C-A456-2CE071F0C14D}" type="datetime1">
              <a:rPr lang="fr-RE" smtClean="0"/>
              <a:t>08/10/19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17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55F19-2936-FE4F-A8E0-F00A3E8E5B8E}" type="datetime1">
              <a:rPr lang="fr-RE" smtClean="0"/>
              <a:t>08/10/19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6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A6CB-B910-3241-9F17-C294080210A6}" type="datetime1">
              <a:rPr lang="fr-RE" smtClean="0"/>
              <a:t>08/10/19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7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PT1-gabarit pa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99"/>
            <a:ext cx="9787216" cy="691912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1144" y="1795469"/>
            <a:ext cx="7365656" cy="4330694"/>
          </a:xfrm>
        </p:spPr>
        <p:txBody>
          <a:bodyPr>
            <a:normAutofit/>
          </a:bodyPr>
          <a:lstStyle>
            <a:lvl1pPr>
              <a:defRPr sz="2000" b="0" i="0">
                <a:latin typeface="Open Sans Regular"/>
                <a:cs typeface="Open Sans Regular"/>
              </a:defRPr>
            </a:lvl1pPr>
            <a:lvl2pPr>
              <a:defRPr sz="1800" b="0" i="0">
                <a:latin typeface="Open Sans Regular"/>
                <a:cs typeface="Open Sans Regular"/>
              </a:defRPr>
            </a:lvl2pPr>
            <a:lvl3pPr>
              <a:defRPr sz="1600" b="0" i="0">
                <a:latin typeface="Open Sans Regular"/>
                <a:cs typeface="Open Sans Regular"/>
              </a:defRPr>
            </a:lvl3pPr>
            <a:lvl4pPr>
              <a:defRPr sz="1400" b="0" i="0">
                <a:latin typeface="Open Sans Regular"/>
                <a:cs typeface="Open Sans Regular"/>
              </a:defRPr>
            </a:lvl4pPr>
            <a:lvl5pPr>
              <a:defRPr sz="1400" b="0" i="0">
                <a:latin typeface="Open Sans Regular"/>
                <a:cs typeface="Open Sans Regular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847D27"/>
                </a:solidFill>
                <a:latin typeface="Quicksand Bold Regular"/>
                <a:cs typeface="Quicksand Bold Regular"/>
              </a:defRPr>
            </a:lvl1pPr>
          </a:lstStyle>
          <a:p>
            <a:fld id="{64547F7B-8C5F-D546-B9F1-847E95D88D5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847D27"/>
                </a:solidFill>
                <a:latin typeface="Quicksand Bold Regular"/>
                <a:cs typeface="Quicksand Bold Regular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1189037"/>
            <a:ext cx="7366000" cy="35097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2F9985"/>
                </a:solidFill>
                <a:latin typeface="Quicksand Bold Regular"/>
                <a:cs typeface="Quicksand Bold Regula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dirty="0">
                <a:solidFill>
                  <a:srgbClr val="2F9985"/>
                </a:solidFill>
              </a:rPr>
              <a:t>CLIQUEZ ET MODIFIER LE SOUS-TITRE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11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PT1-gabarit pa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99"/>
            <a:ext cx="9787216" cy="691912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1144" y="1795469"/>
            <a:ext cx="3686067" cy="4330694"/>
          </a:xfrm>
        </p:spPr>
        <p:txBody>
          <a:bodyPr>
            <a:normAutofit/>
          </a:bodyPr>
          <a:lstStyle>
            <a:lvl1pPr>
              <a:defRPr sz="2000" b="0" i="0">
                <a:latin typeface="Open Sans Regular"/>
                <a:cs typeface="Open Sans Regular"/>
              </a:defRPr>
            </a:lvl1pPr>
            <a:lvl2pPr>
              <a:defRPr sz="1800" b="0" i="0">
                <a:latin typeface="Open Sans Regular"/>
                <a:cs typeface="Open Sans Regular"/>
              </a:defRPr>
            </a:lvl2pPr>
            <a:lvl3pPr>
              <a:defRPr sz="1600" b="0" i="0">
                <a:latin typeface="Open Sans Regular"/>
                <a:cs typeface="Open Sans Regular"/>
              </a:defRPr>
            </a:lvl3pPr>
            <a:lvl4pPr>
              <a:defRPr sz="1400" b="0" i="0">
                <a:latin typeface="Open Sans Regular"/>
                <a:cs typeface="Open Sans Regular"/>
              </a:defRPr>
            </a:lvl4pPr>
            <a:lvl5pPr>
              <a:defRPr sz="1400" b="0" i="0">
                <a:latin typeface="Open Sans Regular"/>
                <a:cs typeface="Open Sans Regular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01DA3-8F70-A54D-82C8-84AD890A7FFC}" type="datetime1">
              <a:rPr lang="fr-RE" smtClean="0"/>
              <a:t>08/10/19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rgbClr val="847D27"/>
                </a:solidFill>
                <a:latin typeface="Quicksand Bold Regular"/>
                <a:cs typeface="Quicksand Bold Regular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1189037"/>
            <a:ext cx="7366000" cy="35097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2F9985"/>
                </a:solidFill>
                <a:latin typeface="Quicksand Bold Regular"/>
                <a:cs typeface="Quicksand Bold Regula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dirty="0">
                <a:solidFill>
                  <a:srgbClr val="2F9985"/>
                </a:solidFill>
              </a:rPr>
              <a:t>CLIQUEZ ET MODIFIER LE SOUS-TITRE</a:t>
            </a:r>
          </a:p>
          <a:p>
            <a:pPr lvl="0"/>
            <a:endParaRPr lang="fr-FR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4" hasCustomPrompt="1"/>
          </p:nvPr>
        </p:nvSpPr>
        <p:spPr>
          <a:xfrm>
            <a:off x="5130800" y="1795463"/>
            <a:ext cx="3556000" cy="4330700"/>
          </a:xfrm>
        </p:spPr>
        <p:txBody>
          <a:bodyPr/>
          <a:lstStyle/>
          <a:p>
            <a:r>
              <a:rPr lang="fr-FR" dirty="0"/>
              <a:t>Insérez une image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100">
                <a:solidFill>
                  <a:srgbClr val="847D27"/>
                </a:solidFill>
                <a:latin typeface="Quicksand Bold Regular"/>
                <a:cs typeface="Quicksand Bold Regular"/>
              </a:defRPr>
            </a:lvl1pPr>
          </a:lstStyle>
          <a:p>
            <a:fld id="{64547F7B-8C5F-D546-B9F1-847E95D88D5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39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ACBF9-A4AB-3D47-9502-B0E5BD901149}" type="datetime1">
              <a:rPr lang="fr-RE" smtClean="0"/>
              <a:t>08/10/19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046E7-74E2-DB4C-ABB8-DC64B56F2009}" type="datetime1">
              <a:rPr lang="fr-RE" smtClean="0"/>
              <a:t>08/10/19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09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AB91B-174E-4D40-AFB4-8020F39E0BC9}" type="datetime1">
              <a:rPr lang="fr-RE" smtClean="0"/>
              <a:t>08/10/19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6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E32F9E-7D3A-A34E-A7BB-F78094DC7C92}" type="datetime1">
              <a:rPr lang="fr-RE" smtClean="0"/>
              <a:t>08/10/19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38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00C865-7500-984B-B6CC-77F077DBEFA8}" type="datetime1">
              <a:rPr lang="fr-RE" smtClean="0"/>
              <a:t>08/10/19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85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4A2067-F6D3-1147-AB55-346DD0D8C9DD}" type="datetime1">
              <a:rPr lang="fr-RE" smtClean="0"/>
              <a:t>08/10/19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0E40-FAD8-EE43-9D42-4BC78CE14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7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0E40-FAD8-EE43-9D42-4BC78CE14FE1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21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847D27"/>
          </a:solidFill>
          <a:latin typeface="Quicksand Bold Regular"/>
          <a:ea typeface="+mj-ea"/>
          <a:cs typeface="Quicksand Bold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Open Sans Regular"/>
          <a:ea typeface="+mn-ea"/>
          <a:cs typeface="Open Sans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Open Sans Regular"/>
          <a:ea typeface="+mn-ea"/>
          <a:cs typeface="Open 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Open Sans Regular"/>
          <a:ea typeface="+mn-ea"/>
          <a:cs typeface="Open 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Open Sans Regular"/>
          <a:ea typeface="+mn-ea"/>
          <a:cs typeface="Open 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Open Sans Regular"/>
          <a:ea typeface="+mn-ea"/>
          <a:cs typeface="Open 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sv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2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Relationship Id="rId4" Type="http://schemas.openxmlformats.org/officeDocument/2006/relationships/image" Target="../media/image24.png"/><Relationship Id="rId5" Type="http://schemas.openxmlformats.org/officeDocument/2006/relationships/image" Target="../media/image28.sv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sv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sv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5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2.png"/><Relationship Id="rId5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36029" y="3161675"/>
            <a:ext cx="2820786" cy="275237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Mise en place d’un système d’évaluation des visites menées dans le cadre du dispositif </a:t>
            </a:r>
            <a:br>
              <a:rPr lang="fr-FR" dirty="0"/>
            </a:br>
            <a:r>
              <a:rPr lang="fr-FR" dirty="0"/>
              <a:t>SLIME Réunion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C310E40-FAD8-EE43-9D42-4BC78CE14FE1}" type="slidenum">
              <a:rPr lang="fr-FR" smtClean="0"/>
              <a:t>1</a:t>
            </a:fld>
            <a:endParaRPr lang="fr-FR"/>
          </a:p>
        </p:txBody>
      </p:sp>
      <p:pic>
        <p:nvPicPr>
          <p:cNvPr id="5" name="Picture 2" descr="Résultat de recherche d'images pour &quot;cler réseau pour&quot;">
            <a:extLst>
              <a:ext uri="{FF2B5EF4-FFF2-40B4-BE49-F238E27FC236}">
                <a16:creationId xmlns:a16="http://schemas.microsoft.com/office/drawing/2014/main" xmlns="" id="{65E0E3AB-5F26-49C1-80AF-F6AE1E54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29" y="5442272"/>
            <a:ext cx="2820787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xmlns="" id="{6686C1D0-9945-4590-8A1A-EF3CF9DCB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53200" y="6334125"/>
            <a:ext cx="1296013" cy="439326"/>
          </a:xfrm>
          <a:prstGeom prst="rect">
            <a:avLst/>
          </a:prstGeom>
        </p:spPr>
      </p:pic>
      <p:pic>
        <p:nvPicPr>
          <p:cNvPr id="7" name="Picture 2" descr="logo slime">
            <a:extLst>
              <a:ext uri="{FF2B5EF4-FFF2-40B4-BE49-F238E27FC236}">
                <a16:creationId xmlns:a16="http://schemas.microsoft.com/office/drawing/2014/main" xmlns="" id="{4083D259-7727-4962-B726-F446F071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98" y="215656"/>
            <a:ext cx="1059106" cy="85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8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10</a:t>
            </a:fld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Evaluation qualitative – aspects évalués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CFA1B26-7E46-47B4-A181-46D05CE1A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533" y="1540016"/>
            <a:ext cx="2540183" cy="50292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0B6A4DC6-1051-43A8-8662-E0E2B6248342}"/>
              </a:ext>
            </a:extLst>
          </p:cNvPr>
          <p:cNvSpPr/>
          <p:nvPr/>
        </p:nvSpPr>
        <p:spPr>
          <a:xfrm>
            <a:off x="7433930" y="2097000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Identification de la visite</a:t>
            </a:r>
            <a:endParaRPr lang="fr-FR" sz="1050" dirty="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xmlns="" id="{8869F457-F9A5-44A7-A78A-B5CB1546738E}"/>
              </a:ext>
            </a:extLst>
          </p:cNvPr>
          <p:cNvSpPr/>
          <p:nvPr/>
        </p:nvSpPr>
        <p:spPr>
          <a:xfrm rot="16200000">
            <a:off x="6594077" y="2146674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C7E06BC7-7C18-4FE2-833A-EC3DF95A9DEC}"/>
              </a:ext>
            </a:extLst>
          </p:cNvPr>
          <p:cNvSpPr/>
          <p:nvPr/>
        </p:nvSpPr>
        <p:spPr>
          <a:xfrm>
            <a:off x="7433930" y="3543831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Conseils apportés</a:t>
            </a:r>
            <a:endParaRPr lang="fr-FR" sz="1050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xmlns="" id="{A87279A2-1D07-4030-B4C8-A8EBFD13CAE9}"/>
              </a:ext>
            </a:extLst>
          </p:cNvPr>
          <p:cNvSpPr/>
          <p:nvPr/>
        </p:nvSpPr>
        <p:spPr>
          <a:xfrm rot="16200000">
            <a:off x="6594077" y="3593505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E529FEAF-7ED0-4E3A-A30B-A23A11493093}"/>
              </a:ext>
            </a:extLst>
          </p:cNvPr>
          <p:cNvSpPr/>
          <p:nvPr/>
        </p:nvSpPr>
        <p:spPr>
          <a:xfrm>
            <a:off x="7433929" y="5165921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Équipements </a:t>
            </a:r>
            <a:endParaRPr lang="fr-FR" sz="1050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xmlns="" id="{E7DDCDEF-5FBA-463A-8CBB-F1750D37FDC6}"/>
              </a:ext>
            </a:extLst>
          </p:cNvPr>
          <p:cNvSpPr/>
          <p:nvPr/>
        </p:nvSpPr>
        <p:spPr>
          <a:xfrm rot="16200000">
            <a:off x="6594076" y="5215595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D41CF5F1-A843-4EFA-8E51-F3CD776981B1}"/>
              </a:ext>
            </a:extLst>
          </p:cNvPr>
          <p:cNvSpPr/>
          <p:nvPr/>
        </p:nvSpPr>
        <p:spPr>
          <a:xfrm>
            <a:off x="1107319" y="4327339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Diagnostic</a:t>
            </a:r>
            <a:endParaRPr lang="fr-FR" sz="1050" dirty="0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xmlns="" id="{CC37F37E-C3CA-46B7-82B0-770D09382C7A}"/>
              </a:ext>
            </a:extLst>
          </p:cNvPr>
          <p:cNvSpPr/>
          <p:nvPr/>
        </p:nvSpPr>
        <p:spPr>
          <a:xfrm rot="5400000">
            <a:off x="2559325" y="4322705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232ADBC2-86F3-42DF-A198-BBD6AB9CEA91}"/>
              </a:ext>
            </a:extLst>
          </p:cNvPr>
          <p:cNvSpPr/>
          <p:nvPr/>
        </p:nvSpPr>
        <p:spPr>
          <a:xfrm>
            <a:off x="1107319" y="2844618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Satisfaction générale</a:t>
            </a:r>
            <a:endParaRPr lang="fr-FR" sz="1050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xmlns="" id="{BEEDAB96-14C3-45A9-B87D-71AD8E7A1985}"/>
              </a:ext>
            </a:extLst>
          </p:cNvPr>
          <p:cNvSpPr/>
          <p:nvPr/>
        </p:nvSpPr>
        <p:spPr>
          <a:xfrm rot="5400000">
            <a:off x="2559325" y="2839984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08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11</a:t>
            </a:fld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Evaluation qualitative – résultats et perspectives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xmlns="" id="{0E90BAC7-93CF-4445-AD6D-BA4640B562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896015"/>
              </p:ext>
            </p:extLst>
          </p:nvPr>
        </p:nvGraphicFramePr>
        <p:xfrm>
          <a:off x="1121091" y="1605060"/>
          <a:ext cx="3705226" cy="239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xmlns="" id="{E582D9FB-DF4E-4916-BE1E-03D0880DD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326178"/>
              </p:ext>
            </p:extLst>
          </p:nvPr>
        </p:nvGraphicFramePr>
        <p:xfrm>
          <a:off x="1178242" y="4162523"/>
          <a:ext cx="3705226" cy="239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xmlns="" id="{202B7129-73AE-4A21-8526-CE05DC57E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595297"/>
              </p:ext>
            </p:extLst>
          </p:nvPr>
        </p:nvGraphicFramePr>
        <p:xfrm>
          <a:off x="4883468" y="1605060"/>
          <a:ext cx="3705226" cy="239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xmlns="" id="{CDBFF836-8D12-45B6-A3AB-167F095E3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97199"/>
              </p:ext>
            </p:extLst>
          </p:nvPr>
        </p:nvGraphicFramePr>
        <p:xfrm>
          <a:off x="4883468" y="4162523"/>
          <a:ext cx="3705226" cy="239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7343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12</a:t>
            </a:fld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Evaluation qualitative – résultats et perspectives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xmlns="" id="{80B655F6-BE0D-45C4-AA75-AABD4D4C9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620217"/>
              </p:ext>
            </p:extLst>
          </p:nvPr>
        </p:nvGraphicFramePr>
        <p:xfrm>
          <a:off x="1298574" y="1775753"/>
          <a:ext cx="3705226" cy="239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3C5E42CB-ADBC-49EE-B133-E08DF5A83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673446"/>
              </p:ext>
            </p:extLst>
          </p:nvPr>
        </p:nvGraphicFramePr>
        <p:xfrm>
          <a:off x="4572000" y="1783666"/>
          <a:ext cx="3705226" cy="239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9D1284F5-00D8-4B85-8AA9-784870296537}"/>
              </a:ext>
            </a:extLst>
          </p:cNvPr>
          <p:cNvSpPr/>
          <p:nvPr/>
        </p:nvSpPr>
        <p:spPr>
          <a:xfrm>
            <a:off x="2395608" y="4032480"/>
            <a:ext cx="1452491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L’ensemble des familles seraient prêtes à recommander la visite à un proche</a:t>
            </a:r>
            <a:endParaRPr lang="fr-FR" sz="1050" dirty="0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690411C2-CDA5-43DB-9B36-9DFA6354F1E5}"/>
              </a:ext>
            </a:extLst>
          </p:cNvPr>
          <p:cNvSpPr/>
          <p:nvPr/>
        </p:nvSpPr>
        <p:spPr>
          <a:xfrm rot="16200000">
            <a:off x="1555756" y="4082154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CAA46CF4-0E03-4200-8E79-A48A461F4678}"/>
              </a:ext>
            </a:extLst>
          </p:cNvPr>
          <p:cNvSpPr/>
          <p:nvPr/>
        </p:nvSpPr>
        <p:spPr>
          <a:xfrm>
            <a:off x="5820763" y="3934055"/>
            <a:ext cx="1452491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Les familles ont émis le souhait d’un suivi avec une seconde visite</a:t>
            </a:r>
            <a:endParaRPr lang="fr-FR" sz="1050" dirty="0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xmlns="" id="{3F292AAF-FB32-498F-A82A-BB5A13AD8603}"/>
              </a:ext>
            </a:extLst>
          </p:cNvPr>
          <p:cNvSpPr/>
          <p:nvPr/>
        </p:nvSpPr>
        <p:spPr>
          <a:xfrm rot="16200000">
            <a:off x="4980911" y="3983729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9808F0FF-AC99-45FB-B12C-A24376089E6A}"/>
              </a:ext>
            </a:extLst>
          </p:cNvPr>
          <p:cNvSpPr/>
          <p:nvPr/>
        </p:nvSpPr>
        <p:spPr>
          <a:xfrm>
            <a:off x="3727608" y="5138929"/>
            <a:ext cx="1673472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Les familles ont émis le souhait d’une aide financière sur l’électroménager</a:t>
            </a:r>
            <a:endParaRPr lang="fr-FR" sz="1050" dirty="0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xmlns="" id="{A1C35CBD-B56B-4BAC-BB71-C58C3CC56715}"/>
              </a:ext>
            </a:extLst>
          </p:cNvPr>
          <p:cNvSpPr/>
          <p:nvPr/>
        </p:nvSpPr>
        <p:spPr>
          <a:xfrm rot="16200000">
            <a:off x="2887756" y="5188603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BEDFEFFB-90A2-4738-BB24-B39D59A5ECA1}"/>
              </a:ext>
            </a:extLst>
          </p:cNvPr>
          <p:cNvSpPr/>
          <p:nvPr/>
        </p:nvSpPr>
        <p:spPr>
          <a:xfrm>
            <a:off x="7013328" y="5108078"/>
            <a:ext cx="1673472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Ajout d’une évaluation sur les orientations proposées</a:t>
            </a:r>
            <a:endParaRPr lang="fr-FR" sz="1050" dirty="0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xmlns="" id="{55BCA06D-F236-44F5-9B29-41B274ABE5FA}"/>
              </a:ext>
            </a:extLst>
          </p:cNvPr>
          <p:cNvSpPr/>
          <p:nvPr/>
        </p:nvSpPr>
        <p:spPr>
          <a:xfrm rot="16200000">
            <a:off x="6173476" y="5157752"/>
            <a:ext cx="719847" cy="1332000"/>
          </a:xfrm>
          <a:prstGeom prst="downArrow">
            <a:avLst/>
          </a:prstGeom>
          <a:solidFill>
            <a:srgbClr val="2F99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33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13</a:t>
            </a:fld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Evaluation qualitative – résultats et perspectives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pic>
        <p:nvPicPr>
          <p:cNvPr id="18" name="Graphique 17" descr="Combiné">
            <a:extLst>
              <a:ext uri="{FF2B5EF4-FFF2-40B4-BE49-F238E27FC236}">
                <a16:creationId xmlns:a16="http://schemas.microsoft.com/office/drawing/2014/main" xmlns="" id="{595BA37D-274F-47BB-B89C-549765EE9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39980" y="1855177"/>
            <a:ext cx="1181300" cy="1181300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14EF7B77-4EBA-4593-9222-69AEF5DF42B4}"/>
              </a:ext>
            </a:extLst>
          </p:cNvPr>
          <p:cNvSpPr/>
          <p:nvPr/>
        </p:nvSpPr>
        <p:spPr>
          <a:xfrm>
            <a:off x="4572000" y="4821399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Résultats équivalents</a:t>
            </a: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xmlns="" id="{2867D1EC-DB49-4B20-BF7B-01EC21E3F86E}"/>
              </a:ext>
            </a:extLst>
          </p:cNvPr>
          <p:cNvSpPr/>
          <p:nvPr/>
        </p:nvSpPr>
        <p:spPr>
          <a:xfrm>
            <a:off x="4878076" y="3226026"/>
            <a:ext cx="719847" cy="1875328"/>
          </a:xfrm>
          <a:prstGeom prst="downArrow">
            <a:avLst/>
          </a:prstGeom>
          <a:solidFill>
            <a:srgbClr val="589A8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D334E82F-AF23-4069-9962-517E5A4E9DDA}"/>
              </a:ext>
            </a:extLst>
          </p:cNvPr>
          <p:cNvGrpSpPr/>
          <p:nvPr/>
        </p:nvGrpSpPr>
        <p:grpSpPr>
          <a:xfrm>
            <a:off x="2545080" y="1558022"/>
            <a:ext cx="3696970" cy="1870978"/>
            <a:chOff x="-4003546" y="1287799"/>
            <a:chExt cx="5887695" cy="5355572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E58748C3-D808-4F44-88FC-6F5214337B20}"/>
                </a:ext>
              </a:extLst>
            </p:cNvPr>
            <p:cNvSpPr/>
            <p:nvPr/>
          </p:nvSpPr>
          <p:spPr>
            <a:xfrm>
              <a:off x="-1308397" y="1287799"/>
              <a:ext cx="3192546" cy="535557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Campagne de rappels réalisée par EDF Réunion sur les visites orientées par leurs services</a:t>
              </a:r>
              <a:endParaRPr lang="fr-FR" sz="1200" dirty="0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xmlns="" id="{97682339-A847-45BE-AA3A-2B812BA81E8A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-4003546" y="3965585"/>
              <a:ext cx="2695148" cy="43116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73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14</a:t>
            </a:fld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Evaluation quantitative - méthodologies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pic>
        <p:nvPicPr>
          <p:cNvPr id="3" name="Graphique 2" descr="Tendance à la baisse">
            <a:extLst>
              <a:ext uri="{FF2B5EF4-FFF2-40B4-BE49-F238E27FC236}">
                <a16:creationId xmlns:a16="http://schemas.microsoft.com/office/drawing/2014/main" xmlns="" id="{426820D8-7D70-4042-A434-8089D886B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3889" y="3249217"/>
            <a:ext cx="2267420" cy="2267420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6F8CC8E7-12B4-48D4-97FC-94FBA45B4D4D}"/>
              </a:ext>
            </a:extLst>
          </p:cNvPr>
          <p:cNvGrpSpPr/>
          <p:nvPr/>
        </p:nvGrpSpPr>
        <p:grpSpPr>
          <a:xfrm>
            <a:off x="3421380" y="3999808"/>
            <a:ext cx="3528060" cy="1318068"/>
            <a:chOff x="-3641158" y="1833132"/>
            <a:chExt cx="5238205" cy="1933635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xmlns="" id="{A7BC07E4-4D75-4BB1-8B3A-3945A84130B8}"/>
                </a:ext>
              </a:extLst>
            </p:cNvPr>
            <p:cNvSpPr/>
            <p:nvPr/>
          </p:nvSpPr>
          <p:spPr>
            <a:xfrm>
              <a:off x="-383182" y="1833132"/>
              <a:ext cx="1980229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Entre 50 et 100 familles par an </a:t>
              </a:r>
            </a:p>
            <a:p>
              <a:pPr algn="ctr"/>
              <a:r>
                <a:rPr lang="fr-FR" sz="1400" dirty="0"/>
                <a:t>(1 à 2%)</a:t>
              </a:r>
              <a:endParaRPr lang="fr-FR" sz="1200" i="1" dirty="0"/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xmlns="" id="{D69F1B62-4A75-4374-9E2D-623533B04DC4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-3641158" y="2799948"/>
              <a:ext cx="3257976" cy="6340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7BC269C3-EF2D-4309-BE46-518D7FB98C2A}"/>
              </a:ext>
            </a:extLst>
          </p:cNvPr>
          <p:cNvGrpSpPr/>
          <p:nvPr/>
        </p:nvGrpSpPr>
        <p:grpSpPr>
          <a:xfrm>
            <a:off x="3459480" y="2994661"/>
            <a:ext cx="2179320" cy="1440054"/>
            <a:chOff x="-2156001" y="1696551"/>
            <a:chExt cx="2985823" cy="1933635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xmlns="" id="{EEA813CF-5F0C-4F4F-9883-33909A0F0C69}"/>
                </a:ext>
              </a:extLst>
            </p:cNvPr>
            <p:cNvSpPr/>
            <p:nvPr/>
          </p:nvSpPr>
          <p:spPr>
            <a:xfrm>
              <a:off x="-1150406" y="1696551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Suivi d’</a:t>
              </a:r>
              <a:r>
                <a:rPr lang="fr-FR" sz="1400" dirty="0" err="1"/>
                <a:t>indexs</a:t>
              </a:r>
              <a:r>
                <a:rPr lang="fr-FR" sz="1400" dirty="0"/>
                <a:t> avec EDF Réunion</a:t>
              </a:r>
              <a:endParaRPr lang="fr-FR" sz="1200" dirty="0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BF08CE00-4CF4-4196-9F25-3BD13C85B23C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V="1">
              <a:off x="-2156001" y="2663368"/>
              <a:ext cx="1005595" cy="96681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0291266E-9775-4423-8100-A9ABCD53E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153414"/>
              </p:ext>
            </p:extLst>
          </p:nvPr>
        </p:nvGraphicFramePr>
        <p:xfrm>
          <a:off x="1582810" y="5062074"/>
          <a:ext cx="6941066" cy="1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Graphique 7" descr="Mathématiques">
            <a:extLst>
              <a:ext uri="{FF2B5EF4-FFF2-40B4-BE49-F238E27FC236}">
                <a16:creationId xmlns:a16="http://schemas.microsoft.com/office/drawing/2014/main" xmlns="" id="{74B61949-EAE7-49BE-88E9-8883D81034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82810" y="1685413"/>
            <a:ext cx="1309248" cy="1309248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DF5C83C8-7092-4521-850C-91F3BE4F61AD}"/>
              </a:ext>
            </a:extLst>
          </p:cNvPr>
          <p:cNvGrpSpPr/>
          <p:nvPr/>
        </p:nvGrpSpPr>
        <p:grpSpPr>
          <a:xfrm>
            <a:off x="2766060" y="1530647"/>
            <a:ext cx="4582402" cy="1440054"/>
            <a:chOff x="-5448394" y="1696551"/>
            <a:chExt cx="6278216" cy="1933635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xmlns="" id="{584317E5-6755-4A95-9E39-ACD951C90463}"/>
                </a:ext>
              </a:extLst>
            </p:cNvPr>
            <p:cNvSpPr/>
            <p:nvPr/>
          </p:nvSpPr>
          <p:spPr>
            <a:xfrm>
              <a:off x="-1150406" y="1696551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Estimation des économies potentielles par équipements installés</a:t>
              </a:r>
              <a:endParaRPr lang="fr-FR" sz="1100" dirty="0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xmlns="" id="{457F6E6D-F90B-436B-8400-E49B7640DC3D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V="1">
              <a:off x="-5448394" y="2663369"/>
              <a:ext cx="4297988" cy="1566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96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4952C-B0AD-445B-A516-E8CBD0F3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BDA7E-0F1C-48BE-B8C1-FD69F3F9F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4AE067-31C5-482E-8C87-A8AD76324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15</a:t>
            </a:fld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Evaluation quantitative - résultats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879ACD5A-4B03-423D-91F4-3A24DF312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38290"/>
              </p:ext>
            </p:extLst>
          </p:nvPr>
        </p:nvGraphicFramePr>
        <p:xfrm>
          <a:off x="1320800" y="1813811"/>
          <a:ext cx="7162800" cy="395300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xmlns="" val="154992117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337354338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10124165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138234139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305968622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870253309"/>
                    </a:ext>
                  </a:extLst>
                </a:gridCol>
              </a:tblGrid>
              <a:tr h="6195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familles suivies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consommation moyenne mensuelle avant visite (en kWh par mois)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consommation moyenne mensuelle après visite (en kWh par mois)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évolution de la consommation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impact annuel en kWh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impact annuel en €</a:t>
                      </a:r>
                      <a:br>
                        <a:rPr lang="fr-FR" sz="900" u="none" strike="noStrike" dirty="0">
                          <a:effectLst/>
                        </a:rPr>
                      </a:br>
                      <a:r>
                        <a:rPr lang="fr-FR" sz="900" u="none" strike="noStrike" dirty="0">
                          <a:effectLst/>
                        </a:rPr>
                        <a:t>(coût de 14c€ / kWh)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27459"/>
                  </a:ext>
                </a:extLst>
              </a:tr>
              <a:tr h="6831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toutes familles confondues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372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316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-15%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672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                               94,08 €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xmlns="" val="4148740994"/>
                  </a:ext>
                </a:extLst>
              </a:tr>
              <a:tr h="7009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familles ayant bénéficié d'une orientation pour la mise en place d'un chauffe-eau solaire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421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383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-9%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456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                               63,84 €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061514"/>
                  </a:ext>
                </a:extLst>
              </a:tr>
              <a:tr h="6955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familles n'ayant pas bénéficié d'une orientation pour la mise en place d'un chauffe-eau solaire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336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281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-16%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660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                               92,40 €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xmlns="" val="1919206037"/>
                  </a:ext>
                </a:extLst>
              </a:tr>
              <a:tr h="6955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familles n'ayant reçu qu'un kit économiseur d'eau et non équipée de chauffe-eau électrique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573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542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-5%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372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                               52,08 €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964472"/>
                  </a:ext>
                </a:extLst>
              </a:tr>
              <a:tr h="558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économies potentielles générées par les équipements installés durant la visite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461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                               64,54 €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xmlns="" val="380046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3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A2071EE-C96B-476B-AB18-A30A6647F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029" y="3161675"/>
            <a:ext cx="2820786" cy="275237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Mise en place d’un système d’évaluation des visites menées dans le cadre du dispositif </a:t>
            </a:r>
            <a:br>
              <a:rPr lang="fr-FR" dirty="0"/>
            </a:br>
            <a:r>
              <a:rPr lang="fr-FR" dirty="0"/>
              <a:t>SLIME Réunion</a:t>
            </a:r>
          </a:p>
        </p:txBody>
      </p:sp>
      <p:pic>
        <p:nvPicPr>
          <p:cNvPr id="7" name="Picture 2" descr="Résultat de recherche d'images pour &quot;cler réseau pour&quot;">
            <a:extLst>
              <a:ext uri="{FF2B5EF4-FFF2-40B4-BE49-F238E27FC236}">
                <a16:creationId xmlns:a16="http://schemas.microsoft.com/office/drawing/2014/main" xmlns="" id="{B2DB829A-6498-426E-9486-2A457630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29" y="5442272"/>
            <a:ext cx="2820787" cy="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xmlns="" id="{2AC6830E-8C1C-43F0-8BE1-2546491E1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53200" y="6334125"/>
            <a:ext cx="1296013" cy="439326"/>
          </a:xfrm>
          <a:prstGeom prst="rect">
            <a:avLst/>
          </a:prstGeom>
        </p:spPr>
      </p:pic>
      <p:pic>
        <p:nvPicPr>
          <p:cNvPr id="9" name="Picture 2" descr="logo slime">
            <a:extLst>
              <a:ext uri="{FF2B5EF4-FFF2-40B4-BE49-F238E27FC236}">
                <a16:creationId xmlns:a16="http://schemas.microsoft.com/office/drawing/2014/main" xmlns="" id="{CCC1F42F-ACDD-49D2-AFD5-56EA6CE5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98" y="215656"/>
            <a:ext cx="1059106" cy="85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6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Evaluation des visites SLIME Réunion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2</a:t>
            </a:fld>
            <a:endParaRPr lang="fr-FR" dirty="0"/>
          </a:p>
        </p:txBody>
      </p:sp>
      <p:pic>
        <p:nvPicPr>
          <p:cNvPr id="13" name="Picture 2" descr="R:\COMMUNICATION\Horizon Réunion\Logos\Logos  Thématiques\logo maitrise energie cou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510" y="680740"/>
            <a:ext cx="3537909" cy="7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xmlns="" id="{3C2B9726-4C17-4A20-AFE0-0C1BEB88A6FE}"/>
              </a:ext>
            </a:extLst>
          </p:cNvPr>
          <p:cNvSpPr txBox="1">
            <a:spLocks/>
          </p:cNvSpPr>
          <p:nvPr/>
        </p:nvSpPr>
        <p:spPr>
          <a:xfrm>
            <a:off x="1428682" y="1962679"/>
            <a:ext cx="7365656" cy="4330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Open Sans Regular"/>
                <a:ea typeface="+mn-ea"/>
                <a:cs typeface="Open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Blip>
                <a:blip r:embed="rId4"/>
              </a:buBlip>
            </a:pPr>
            <a:r>
              <a:rPr lang="fr-FR" sz="2400" dirty="0">
                <a:solidFill>
                  <a:srgbClr val="589A8B"/>
                </a:solidFill>
              </a:rPr>
              <a:t>Contexte</a:t>
            </a:r>
          </a:p>
          <a:p>
            <a:pPr>
              <a:buFont typeface="Arial"/>
              <a:buBlip>
                <a:blip r:embed="rId4"/>
              </a:buBlip>
            </a:pPr>
            <a:endParaRPr lang="fr-FR" sz="2400" dirty="0"/>
          </a:p>
          <a:p>
            <a:pPr marL="0" indent="0">
              <a:buFont typeface="Arial"/>
              <a:buNone/>
            </a:pPr>
            <a:endParaRPr lang="fr-FR" sz="2400" dirty="0"/>
          </a:p>
          <a:p>
            <a:pPr>
              <a:buFont typeface="Arial"/>
              <a:buBlip>
                <a:blip r:embed="rId4"/>
              </a:buBlip>
            </a:pPr>
            <a:r>
              <a:rPr lang="fr-FR" sz="2400" dirty="0"/>
              <a:t>Evaluation quantitative</a:t>
            </a:r>
          </a:p>
          <a:p>
            <a:pPr>
              <a:buFont typeface="Arial"/>
              <a:buBlip>
                <a:blip r:embed="rId4"/>
              </a:buBlip>
            </a:pPr>
            <a:endParaRPr lang="fr-FR" sz="2400" dirty="0"/>
          </a:p>
          <a:p>
            <a:pPr>
              <a:buFont typeface="Arial"/>
              <a:buBlip>
                <a:blip r:embed="rId4"/>
              </a:buBlip>
            </a:pPr>
            <a:endParaRPr lang="fr-FR" sz="2400" dirty="0"/>
          </a:p>
          <a:p>
            <a:pPr>
              <a:buFont typeface="Arial"/>
              <a:buBlip>
                <a:blip r:embed="rId4"/>
              </a:buBlip>
            </a:pPr>
            <a:r>
              <a:rPr lang="fr-FR" sz="2400" dirty="0"/>
              <a:t>Evaluation qualitative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Arial"/>
              <a:buBlip>
                <a:blip r:embed="rId4"/>
              </a:buBlip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4975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3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BAB4D1C-7DC3-4020-B2CD-A7FCE40A7E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734" y="1364526"/>
            <a:ext cx="5163562" cy="567991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D9FCFC01-6899-417F-9191-A8D4CF0DCD4D}"/>
              </a:ext>
            </a:extLst>
          </p:cNvPr>
          <p:cNvGrpSpPr/>
          <p:nvPr/>
        </p:nvGrpSpPr>
        <p:grpSpPr>
          <a:xfrm>
            <a:off x="1170666" y="1799679"/>
            <a:ext cx="3519255" cy="2253967"/>
            <a:chOff x="1170666" y="1799679"/>
            <a:chExt cx="3519255" cy="2253967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CE303494-33D8-4DC1-8762-6EEDBA5B3445}"/>
                </a:ext>
              </a:extLst>
            </p:cNvPr>
            <p:cNvSpPr/>
            <p:nvPr/>
          </p:nvSpPr>
          <p:spPr>
            <a:xfrm>
              <a:off x="1170666" y="1799679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Région </a:t>
              </a:r>
            </a:p>
            <a:p>
              <a:pPr algn="ctr"/>
              <a:r>
                <a:rPr lang="fr-FR" sz="1400" dirty="0" err="1"/>
                <a:t>mono-départementale</a:t>
              </a:r>
              <a:endParaRPr lang="fr-FR" sz="1400" dirty="0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5C3DEB49-1321-49CB-A4DF-6518DB78FCA5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>
              <a:off x="3150894" y="2766497"/>
              <a:ext cx="1539027" cy="128714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DC332A50-7410-4DA3-8C59-DF4B089004B3}"/>
              </a:ext>
            </a:extLst>
          </p:cNvPr>
          <p:cNvGrpSpPr/>
          <p:nvPr/>
        </p:nvGrpSpPr>
        <p:grpSpPr>
          <a:xfrm>
            <a:off x="1134658" y="4409000"/>
            <a:ext cx="3555263" cy="2035733"/>
            <a:chOff x="1170666" y="1697581"/>
            <a:chExt cx="3555263" cy="2035733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36763F08-E7BB-48FA-8740-515182BA2E8C}"/>
                </a:ext>
              </a:extLst>
            </p:cNvPr>
            <p:cNvSpPr/>
            <p:nvPr/>
          </p:nvSpPr>
          <p:spPr>
            <a:xfrm>
              <a:off x="1170666" y="1799679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852 924 habitants </a:t>
              </a:r>
            </a:p>
            <a:p>
              <a:pPr algn="ctr"/>
              <a:r>
                <a:rPr lang="fr-FR" sz="1200" i="1" dirty="0"/>
                <a:t>(</a:t>
              </a:r>
              <a:r>
                <a:rPr lang="fr-FR" sz="1200" i="1" dirty="0" err="1"/>
                <a:t>insee</a:t>
              </a:r>
              <a:r>
                <a:rPr lang="fr-FR" sz="1200" i="1" dirty="0"/>
                <a:t> 2016)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xmlns="" id="{73D5F22A-0EA6-4D54-AA75-88D294385E31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 flipV="1">
              <a:off x="3150894" y="1697581"/>
              <a:ext cx="1575035" cy="106891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52009E79-17D8-41B8-8CAF-C9548D5AC851}"/>
              </a:ext>
            </a:extLst>
          </p:cNvPr>
          <p:cNvGrpSpPr/>
          <p:nvPr/>
        </p:nvGrpSpPr>
        <p:grpSpPr>
          <a:xfrm>
            <a:off x="5198282" y="1796768"/>
            <a:ext cx="3451137" cy="2296192"/>
            <a:chOff x="-300243" y="1799679"/>
            <a:chExt cx="3451137" cy="2296192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C9A3D625-C48C-4150-ABC7-83100B1B80BF}"/>
                </a:ext>
              </a:extLst>
            </p:cNvPr>
            <p:cNvSpPr/>
            <p:nvPr/>
          </p:nvSpPr>
          <p:spPr>
            <a:xfrm>
              <a:off x="1170666" y="1799679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363 111 logements dont 89,1% de résidences principales </a:t>
              </a:r>
            </a:p>
            <a:p>
              <a:pPr algn="ctr"/>
              <a:r>
                <a:rPr lang="fr-FR" sz="1200" i="1" dirty="0"/>
                <a:t>(</a:t>
              </a:r>
              <a:r>
                <a:rPr lang="fr-FR" sz="1200" i="1" dirty="0" err="1"/>
                <a:t>insee</a:t>
              </a:r>
              <a:r>
                <a:rPr lang="fr-FR" sz="1200" i="1" dirty="0"/>
                <a:t> 2016)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6F51EE73-2433-42CB-9CE0-16E2E15D626F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-300243" y="2766497"/>
              <a:ext cx="1470909" cy="132937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14C95EE4-6BED-4F48-AD96-A3B148492542}"/>
              </a:ext>
            </a:extLst>
          </p:cNvPr>
          <p:cNvGrpSpPr/>
          <p:nvPr/>
        </p:nvGrpSpPr>
        <p:grpSpPr>
          <a:xfrm>
            <a:off x="5111510" y="4409000"/>
            <a:ext cx="3537909" cy="2035733"/>
            <a:chOff x="-424396" y="1990137"/>
            <a:chExt cx="3537909" cy="2035733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xmlns="" id="{EC3ADF80-46F3-4E9C-A26F-8E4504B4EB65}"/>
                </a:ext>
              </a:extLst>
            </p:cNvPr>
            <p:cNvSpPr/>
            <p:nvPr/>
          </p:nvSpPr>
          <p:spPr>
            <a:xfrm>
              <a:off x="1133285" y="2092235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51% de ménages propriétaires </a:t>
              </a:r>
              <a:r>
                <a:rPr lang="fr-FR" sz="1200" i="1" dirty="0"/>
                <a:t>(</a:t>
              </a:r>
              <a:r>
                <a:rPr lang="fr-FR" sz="1200" i="1" dirty="0" err="1"/>
                <a:t>insee</a:t>
              </a:r>
              <a:r>
                <a:rPr lang="fr-FR" sz="1200" i="1" dirty="0"/>
                <a:t> 2016)</a:t>
              </a: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xmlns="" id="{26509797-16E2-408B-BBA8-9CEE1D3EED6F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-424396" y="1990137"/>
              <a:ext cx="1557681" cy="106891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B74E524B-43A0-4DDC-9C12-E42C63889C14}"/>
              </a:ext>
            </a:extLst>
          </p:cNvPr>
          <p:cNvGrpSpPr/>
          <p:nvPr/>
        </p:nvGrpSpPr>
        <p:grpSpPr>
          <a:xfrm>
            <a:off x="3963315" y="1565077"/>
            <a:ext cx="1980228" cy="2325987"/>
            <a:chOff x="1133285" y="2092235"/>
            <a:chExt cx="1980228" cy="2488569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xmlns="" id="{CF7E2F5A-FB2C-4496-B5B0-547B901631C3}"/>
                </a:ext>
              </a:extLst>
            </p:cNvPr>
            <p:cNvSpPr/>
            <p:nvPr/>
          </p:nvSpPr>
          <p:spPr>
            <a:xfrm>
              <a:off x="1133285" y="2092235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i="1" dirty="0"/>
                <a:t>40,24% des ménages en dessous du seuil de pauvreté</a:t>
              </a:r>
            </a:p>
            <a:p>
              <a:pPr algn="ctr"/>
              <a:r>
                <a:rPr lang="fr-FR" sz="1200" i="1" dirty="0"/>
                <a:t>(</a:t>
              </a:r>
              <a:r>
                <a:rPr lang="fr-FR" sz="1200" i="1" dirty="0" err="1"/>
                <a:t>insee</a:t>
              </a:r>
              <a:r>
                <a:rPr lang="fr-FR" sz="1200" i="1" dirty="0"/>
                <a:t> 2016)</a:t>
              </a: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xmlns="" id="{5E08F43F-9157-4BB2-B67B-1863DA4CFCF4}"/>
                </a:ext>
              </a:extLst>
            </p:cNvPr>
            <p:cNvCxnSpPr>
              <a:cxnSpLocks/>
              <a:endCxn id="43" idx="4"/>
            </p:cNvCxnSpPr>
            <p:nvPr/>
          </p:nvCxnSpPr>
          <p:spPr>
            <a:xfrm flipV="1">
              <a:off x="2123399" y="4025870"/>
              <a:ext cx="0" cy="5549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que 5" descr="Repère">
            <a:extLst>
              <a:ext uri="{FF2B5EF4-FFF2-40B4-BE49-F238E27FC236}">
                <a16:creationId xmlns:a16="http://schemas.microsoft.com/office/drawing/2014/main" xmlns="" id="{905DE3E3-5C2F-4143-8270-4A4422B4E6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54330" y="3757946"/>
            <a:ext cx="760886" cy="760886"/>
          </a:xfrm>
          <a:prstGeom prst="rect">
            <a:avLst/>
          </a:prstGeom>
        </p:spPr>
      </p:pic>
      <p:sp>
        <p:nvSpPr>
          <p:cNvPr id="25" name="Titre 2">
            <a:extLst>
              <a:ext uri="{FF2B5EF4-FFF2-40B4-BE49-F238E27FC236}">
                <a16:creationId xmlns:a16="http://schemas.microsoft.com/office/drawing/2014/main" xmlns="" id="{EC51A484-A350-40F9-9FB4-32F0472E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6471D68F-0693-4B83-95AC-8748FC52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6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FF062C9-EEAF-4362-A6CB-98E39788C4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734" y="1364526"/>
            <a:ext cx="5163562" cy="5679918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68F9BF3-4ECF-4F4D-BEDC-EF70B58563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739" y="1540016"/>
            <a:ext cx="5576121" cy="4475985"/>
          </a:xfrm>
          <a:prstGeom prst="rect">
            <a:avLst/>
          </a:prstGeom>
        </p:spPr>
      </p:pic>
      <p:pic>
        <p:nvPicPr>
          <p:cNvPr id="11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D625BEA2-52F7-45C5-93E0-2E2C7A8E8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xmlns="" id="{CEFD7A01-6A1F-42EC-912B-E3BA2A50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</p:spTree>
    <p:extLst>
      <p:ext uri="{BB962C8B-B14F-4D97-AF65-F5344CB8AC3E}">
        <p14:creationId xmlns:p14="http://schemas.microsoft.com/office/powerpoint/2010/main" val="19061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15A7636-D5A9-4FA2-A7F5-A997F88C74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786" y="1734071"/>
            <a:ext cx="6057569" cy="4717777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5</a:t>
            </a:fld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D9FCFC01-6899-417F-9191-A8D4CF0DCD4D}"/>
              </a:ext>
            </a:extLst>
          </p:cNvPr>
          <p:cNvGrpSpPr/>
          <p:nvPr/>
        </p:nvGrpSpPr>
        <p:grpSpPr>
          <a:xfrm>
            <a:off x="1170666" y="1799679"/>
            <a:ext cx="3519255" cy="2253967"/>
            <a:chOff x="1170666" y="1799679"/>
            <a:chExt cx="3519255" cy="2253967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xmlns="" id="{CE303494-33D8-4DC1-8762-6EEDBA5B3445}"/>
                </a:ext>
              </a:extLst>
            </p:cNvPr>
            <p:cNvSpPr/>
            <p:nvPr/>
          </p:nvSpPr>
          <p:spPr>
            <a:xfrm>
              <a:off x="1170666" y="1799679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RTAA DOM apparue en 2010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5C3DEB49-1321-49CB-A4DF-6518DB78FCA5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>
              <a:off x="3150894" y="2766497"/>
              <a:ext cx="1539027" cy="128714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DC332A50-7410-4DA3-8C59-DF4B089004B3}"/>
              </a:ext>
            </a:extLst>
          </p:cNvPr>
          <p:cNvGrpSpPr/>
          <p:nvPr/>
        </p:nvGrpSpPr>
        <p:grpSpPr>
          <a:xfrm>
            <a:off x="1134658" y="4409000"/>
            <a:ext cx="3555263" cy="2035733"/>
            <a:chOff x="1170666" y="1697581"/>
            <a:chExt cx="3555263" cy="2035733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36763F08-E7BB-48FA-8740-515182BA2E8C}"/>
                </a:ext>
              </a:extLst>
            </p:cNvPr>
            <p:cNvSpPr/>
            <p:nvPr/>
          </p:nvSpPr>
          <p:spPr>
            <a:xfrm>
              <a:off x="1170666" y="1799679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25% des logements non isolés en toiture</a:t>
              </a:r>
            </a:p>
            <a:p>
              <a:pPr algn="ctr"/>
              <a:r>
                <a:rPr lang="fr-FR" sz="1200" i="1" dirty="0"/>
                <a:t>(enquête logement 2013)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xmlns="" id="{73D5F22A-0EA6-4D54-AA75-88D294385E31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 flipV="1">
              <a:off x="3150894" y="1697581"/>
              <a:ext cx="1575035" cy="106891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52009E79-17D8-41B8-8CAF-C9548D5AC851}"/>
              </a:ext>
            </a:extLst>
          </p:cNvPr>
          <p:cNvGrpSpPr/>
          <p:nvPr/>
        </p:nvGrpSpPr>
        <p:grpSpPr>
          <a:xfrm>
            <a:off x="5198282" y="1796768"/>
            <a:ext cx="3451137" cy="2296192"/>
            <a:chOff x="-300243" y="1799679"/>
            <a:chExt cx="3451137" cy="2296192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C9A3D625-C48C-4150-ABC7-83100B1B80BF}"/>
                </a:ext>
              </a:extLst>
            </p:cNvPr>
            <p:cNvSpPr/>
            <p:nvPr/>
          </p:nvSpPr>
          <p:spPr>
            <a:xfrm>
              <a:off x="1170666" y="1799679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42% des logements non isolés en façade</a:t>
              </a:r>
            </a:p>
            <a:p>
              <a:pPr algn="ctr"/>
              <a:r>
                <a:rPr lang="fr-FR" sz="1200" i="1" dirty="0"/>
                <a:t>(enquête logement 2013)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6F51EE73-2433-42CB-9CE0-16E2E15D626F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-300243" y="2766497"/>
              <a:ext cx="1470909" cy="132937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14C95EE4-6BED-4F48-AD96-A3B148492542}"/>
              </a:ext>
            </a:extLst>
          </p:cNvPr>
          <p:cNvGrpSpPr/>
          <p:nvPr/>
        </p:nvGrpSpPr>
        <p:grpSpPr>
          <a:xfrm>
            <a:off x="5111510" y="4409000"/>
            <a:ext cx="3537909" cy="2035733"/>
            <a:chOff x="-424396" y="1990137"/>
            <a:chExt cx="3537909" cy="2035733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xmlns="" id="{EC3ADF80-46F3-4E9C-A26F-8E4504B4EB65}"/>
                </a:ext>
              </a:extLst>
            </p:cNvPr>
            <p:cNvSpPr/>
            <p:nvPr/>
          </p:nvSpPr>
          <p:spPr>
            <a:xfrm>
              <a:off x="1133285" y="2092235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2,1% des logements équipés de chauffage </a:t>
              </a:r>
            </a:p>
            <a:p>
              <a:pPr algn="ctr"/>
              <a:r>
                <a:rPr lang="fr-FR" sz="1400" i="1" dirty="0"/>
                <a:t>20% de climatisation</a:t>
              </a:r>
              <a:br>
                <a:rPr lang="fr-FR" sz="1400" i="1" dirty="0"/>
              </a:br>
              <a:r>
                <a:rPr lang="fr-FR" sz="1200" i="1" dirty="0"/>
                <a:t>(enquête logement 2013)</a:t>
              </a:r>
            </a:p>
            <a:p>
              <a:pPr algn="ctr"/>
              <a:endParaRPr lang="fr-FR" sz="1200" i="1" dirty="0"/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xmlns="" id="{26509797-16E2-408B-BBA8-9CEE1D3EED6F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-424396" y="1990137"/>
              <a:ext cx="1557681" cy="106891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B74E524B-43A0-4DDC-9C12-E42C63889C14}"/>
              </a:ext>
            </a:extLst>
          </p:cNvPr>
          <p:cNvGrpSpPr/>
          <p:nvPr/>
        </p:nvGrpSpPr>
        <p:grpSpPr>
          <a:xfrm>
            <a:off x="3963315" y="1565077"/>
            <a:ext cx="1980228" cy="2488569"/>
            <a:chOff x="1133285" y="2092235"/>
            <a:chExt cx="1980228" cy="2488569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xmlns="" id="{CF7E2F5A-FB2C-4496-B5B0-547B901631C3}"/>
                </a:ext>
              </a:extLst>
            </p:cNvPr>
            <p:cNvSpPr/>
            <p:nvPr/>
          </p:nvSpPr>
          <p:spPr>
            <a:xfrm>
              <a:off x="1133285" y="2092235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63% logements individuels équipés de chauffe-eau solaires </a:t>
              </a: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xmlns="" id="{5E08F43F-9157-4BB2-B67B-1863DA4CFCF4}"/>
                </a:ext>
              </a:extLst>
            </p:cNvPr>
            <p:cNvCxnSpPr>
              <a:cxnSpLocks/>
              <a:endCxn id="43" idx="4"/>
            </p:cNvCxnSpPr>
            <p:nvPr/>
          </p:nvCxnSpPr>
          <p:spPr>
            <a:xfrm flipV="1">
              <a:off x="2123399" y="4025870"/>
              <a:ext cx="0" cy="55493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871AF1DE-56FF-4D82-94DE-A4AA6D17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re 2">
            <a:extLst>
              <a:ext uri="{FF2B5EF4-FFF2-40B4-BE49-F238E27FC236}">
                <a16:creationId xmlns:a16="http://schemas.microsoft.com/office/drawing/2014/main" xmlns="" id="{6D6BFCEF-64FF-4368-AB3D-A52D9CA3F0E3}"/>
              </a:ext>
            </a:extLst>
          </p:cNvPr>
          <p:cNvSpPr txBox="1">
            <a:spLocks/>
          </p:cNvSpPr>
          <p:nvPr/>
        </p:nvSpPr>
        <p:spPr>
          <a:xfrm>
            <a:off x="1473544" y="683714"/>
            <a:ext cx="7365656" cy="5926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847D27"/>
                </a:solidFill>
                <a:latin typeface="Quicksand Bold Regular"/>
                <a:ea typeface="+mj-ea"/>
                <a:cs typeface="Quicksand Bold Regular"/>
              </a:defRPr>
            </a:lvl1pPr>
          </a:lstStyle>
          <a:p>
            <a:r>
              <a:rPr lang="fr-FR"/>
              <a:t>EVALUATION SLIME REUNION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68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6A21DA3C-FD8B-41ED-8E45-71804E41375C}"/>
              </a:ext>
            </a:extLst>
          </p:cNvPr>
          <p:cNvSpPr/>
          <p:nvPr/>
        </p:nvSpPr>
        <p:spPr>
          <a:xfrm>
            <a:off x="1356444" y="4378325"/>
            <a:ext cx="2160587" cy="2160587"/>
          </a:xfrm>
          <a:prstGeom prst="ellipse">
            <a:avLst/>
          </a:prstGeom>
          <a:solidFill>
            <a:srgbClr val="589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b="1" dirty="0">
                <a:latin typeface="Open Sans Regular"/>
              </a:rPr>
              <a:t>5 dispositifs</a:t>
            </a:r>
          </a:p>
          <a:p>
            <a:pPr algn="ctr" eaLnBrk="1" hangingPunct="1">
              <a:defRPr/>
            </a:pPr>
            <a:r>
              <a:rPr lang="fr-FR" sz="1400" dirty="0">
                <a:latin typeface="Open Sans Regular"/>
              </a:rPr>
              <a:t>14 500 visites réalisées depuis juillet 2014</a:t>
            </a:r>
          </a:p>
          <a:p>
            <a:pPr algn="ctr" eaLnBrk="1" hangingPunct="1">
              <a:defRPr/>
            </a:pPr>
            <a:r>
              <a:rPr lang="fr-FR" sz="1400" dirty="0">
                <a:latin typeface="Open Sans Regular"/>
              </a:rPr>
              <a:t>5500 visites en 2019</a:t>
            </a:r>
          </a:p>
        </p:txBody>
      </p:sp>
      <p:sp>
        <p:nvSpPr>
          <p:cNvPr id="17" name="Flèche droite 21">
            <a:extLst>
              <a:ext uri="{FF2B5EF4-FFF2-40B4-BE49-F238E27FC236}">
                <a16:creationId xmlns:a16="http://schemas.microsoft.com/office/drawing/2014/main" xmlns="" id="{75731919-FC2D-4116-A8FE-9760FD623B01}"/>
              </a:ext>
            </a:extLst>
          </p:cNvPr>
          <p:cNvSpPr/>
          <p:nvPr/>
        </p:nvSpPr>
        <p:spPr>
          <a:xfrm rot="10800000">
            <a:off x="3190005" y="5170730"/>
            <a:ext cx="3363194" cy="546100"/>
          </a:xfrm>
          <a:prstGeom prst="rightArrow">
            <a:avLst/>
          </a:prstGeom>
          <a:solidFill>
            <a:srgbClr val="589A8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4859E521-5E4A-4BF6-8068-ADE912603DC3}"/>
              </a:ext>
            </a:extLst>
          </p:cNvPr>
          <p:cNvSpPr/>
          <p:nvPr/>
        </p:nvSpPr>
        <p:spPr>
          <a:xfrm>
            <a:off x="6488832" y="4355880"/>
            <a:ext cx="2160587" cy="2159000"/>
          </a:xfrm>
          <a:prstGeom prst="ellipse">
            <a:avLst/>
          </a:prstGeom>
          <a:solidFill>
            <a:srgbClr val="589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b="1" dirty="0">
                <a:latin typeface="Open Sans Regular"/>
              </a:rPr>
              <a:t>SPL Horizon Réunion</a:t>
            </a:r>
          </a:p>
          <a:p>
            <a:pPr algn="ctr" eaLnBrk="1" hangingPunct="1">
              <a:defRPr/>
            </a:pPr>
            <a:r>
              <a:rPr lang="fr-FR" sz="1400" dirty="0">
                <a:latin typeface="Open Sans Regular"/>
              </a:rPr>
              <a:t>animation du dispositif et réalisation des visites</a:t>
            </a:r>
          </a:p>
        </p:txBody>
      </p:sp>
      <p:sp>
        <p:nvSpPr>
          <p:cNvPr id="10" name="Flèche droite 19">
            <a:extLst>
              <a:ext uri="{FF2B5EF4-FFF2-40B4-BE49-F238E27FC236}">
                <a16:creationId xmlns:a16="http://schemas.microsoft.com/office/drawing/2014/main" xmlns="" id="{31F66588-11F5-4F36-8970-B5A726D7C459}"/>
              </a:ext>
            </a:extLst>
          </p:cNvPr>
          <p:cNvSpPr/>
          <p:nvPr/>
        </p:nvSpPr>
        <p:spPr>
          <a:xfrm rot="2369322">
            <a:off x="5548732" y="4436379"/>
            <a:ext cx="1352720" cy="546100"/>
          </a:xfrm>
          <a:prstGeom prst="rightArrow">
            <a:avLst/>
          </a:prstGeom>
          <a:solidFill>
            <a:srgbClr val="589A8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6</a:t>
            </a:fld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9470BC3-2326-4047-BC54-D8E2D3D7AA9F}"/>
              </a:ext>
            </a:extLst>
          </p:cNvPr>
          <p:cNvGrpSpPr/>
          <p:nvPr/>
        </p:nvGrpSpPr>
        <p:grpSpPr>
          <a:xfrm>
            <a:off x="3924927" y="2505412"/>
            <a:ext cx="2160587" cy="2160587"/>
            <a:chOff x="3924927" y="2505412"/>
            <a:chExt cx="2160587" cy="2160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6AC07E71-F8C5-4597-9AA0-B590F8DC7B72}"/>
                </a:ext>
              </a:extLst>
            </p:cNvPr>
            <p:cNvSpPr/>
            <p:nvPr/>
          </p:nvSpPr>
          <p:spPr>
            <a:xfrm>
              <a:off x="3924927" y="2505412"/>
              <a:ext cx="2160587" cy="21605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600" dirty="0"/>
            </a:p>
          </p:txBody>
        </p:sp>
        <p:pic>
          <p:nvPicPr>
            <p:cNvPr id="1026" name="Picture 2" descr="logo slime">
              <a:extLst>
                <a:ext uri="{FF2B5EF4-FFF2-40B4-BE49-F238E27FC236}">
                  <a16:creationId xmlns:a16="http://schemas.microsoft.com/office/drawing/2014/main" xmlns="" id="{5FBB6838-8B9D-4CB5-8B64-6E4BBB490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732" y="3023524"/>
              <a:ext cx="1582136" cy="127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lèche droite 17">
            <a:extLst>
              <a:ext uri="{FF2B5EF4-FFF2-40B4-BE49-F238E27FC236}">
                <a16:creationId xmlns:a16="http://schemas.microsoft.com/office/drawing/2014/main" xmlns="" id="{B6B29A94-A4D9-41F2-9D71-F57DEE2A81A3}"/>
              </a:ext>
            </a:extLst>
          </p:cNvPr>
          <p:cNvSpPr/>
          <p:nvPr/>
        </p:nvSpPr>
        <p:spPr>
          <a:xfrm rot="9038294">
            <a:off x="5618881" y="2962517"/>
            <a:ext cx="1108075" cy="546100"/>
          </a:xfrm>
          <a:prstGeom prst="rightArrow">
            <a:avLst/>
          </a:prstGeom>
          <a:solidFill>
            <a:srgbClr val="589A8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" name="Flèche droite 3">
            <a:extLst>
              <a:ext uri="{FF2B5EF4-FFF2-40B4-BE49-F238E27FC236}">
                <a16:creationId xmlns:a16="http://schemas.microsoft.com/office/drawing/2014/main" xmlns="" id="{B182EE2D-0A12-47CD-A998-63B9AB4043A7}"/>
              </a:ext>
            </a:extLst>
          </p:cNvPr>
          <p:cNvSpPr/>
          <p:nvPr/>
        </p:nvSpPr>
        <p:spPr>
          <a:xfrm rot="1164708">
            <a:off x="3231281" y="2992680"/>
            <a:ext cx="1106488" cy="546100"/>
          </a:xfrm>
          <a:prstGeom prst="rightArrow">
            <a:avLst/>
          </a:prstGeom>
          <a:solidFill>
            <a:srgbClr val="589A8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438A4CD8-836C-4BD9-96AE-C2724DA513A6}"/>
              </a:ext>
            </a:extLst>
          </p:cNvPr>
          <p:cNvSpPr/>
          <p:nvPr/>
        </p:nvSpPr>
        <p:spPr>
          <a:xfrm>
            <a:off x="1356444" y="1871905"/>
            <a:ext cx="2160587" cy="2160587"/>
          </a:xfrm>
          <a:prstGeom prst="ellipse">
            <a:avLst/>
          </a:prstGeom>
          <a:solidFill>
            <a:srgbClr val="589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b="1" dirty="0">
                <a:latin typeface="Open Sans Regular"/>
              </a:rPr>
              <a:t>Région Réunion</a:t>
            </a:r>
          </a:p>
          <a:p>
            <a:pPr algn="ctr" eaLnBrk="1" hangingPunct="1">
              <a:defRPr/>
            </a:pPr>
            <a:r>
              <a:rPr lang="fr-FR" sz="1400" dirty="0">
                <a:latin typeface="Open Sans Regular"/>
              </a:rPr>
              <a:t>portage et financement</a:t>
            </a:r>
          </a:p>
        </p:txBody>
      </p:sp>
      <p:pic>
        <p:nvPicPr>
          <p:cNvPr id="19" name="Image 2" descr="REGION REUNION.jpg">
            <a:extLst>
              <a:ext uri="{FF2B5EF4-FFF2-40B4-BE49-F238E27FC236}">
                <a16:creationId xmlns:a16="http://schemas.microsoft.com/office/drawing/2014/main" xmlns="" id="{1C952891-4430-43D2-8A72-9E81CD5DD7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906" y="1779830"/>
            <a:ext cx="8556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AF622429-5F74-46F1-A64A-0A7AFB5F1B6B}"/>
              </a:ext>
            </a:extLst>
          </p:cNvPr>
          <p:cNvSpPr/>
          <p:nvPr/>
        </p:nvSpPr>
        <p:spPr>
          <a:xfrm>
            <a:off x="6490419" y="1871905"/>
            <a:ext cx="2159000" cy="2160587"/>
          </a:xfrm>
          <a:prstGeom prst="ellipse">
            <a:avLst/>
          </a:prstGeom>
          <a:solidFill>
            <a:srgbClr val="589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b="1" dirty="0">
                <a:latin typeface="Open Sans Regular"/>
              </a:rPr>
              <a:t>EDF Réunion</a:t>
            </a:r>
          </a:p>
          <a:p>
            <a:pPr algn="ctr" eaLnBrk="1" hangingPunct="1">
              <a:defRPr/>
            </a:pPr>
            <a:r>
              <a:rPr lang="fr-FR" sz="1400" dirty="0" err="1">
                <a:latin typeface="Open Sans Regular"/>
              </a:rPr>
              <a:t>co</a:t>
            </a:r>
            <a:r>
              <a:rPr lang="fr-FR" sz="1400" dirty="0">
                <a:latin typeface="Open Sans Regular"/>
              </a:rPr>
              <a:t> financement et fourniture du matériel</a:t>
            </a:r>
          </a:p>
        </p:txBody>
      </p:sp>
      <p:pic>
        <p:nvPicPr>
          <p:cNvPr id="20" name="Image 2">
            <a:extLst>
              <a:ext uri="{FF2B5EF4-FFF2-40B4-BE49-F238E27FC236}">
                <a16:creationId xmlns:a16="http://schemas.microsoft.com/office/drawing/2014/main" xmlns="" id="{8482DB89-00EB-4112-9127-9B80295FF8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506" y="1981442"/>
            <a:ext cx="10128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xmlns="" id="{7E66305D-498E-4430-A083-FAEB492AD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L’organisation du SLIME Réunion</a:t>
            </a:r>
          </a:p>
        </p:txBody>
      </p:sp>
      <p:pic>
        <p:nvPicPr>
          <p:cNvPr id="29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7175B8E2-3C3D-4EE6-B999-7A6140AC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re 2">
            <a:extLst>
              <a:ext uri="{FF2B5EF4-FFF2-40B4-BE49-F238E27FC236}">
                <a16:creationId xmlns:a16="http://schemas.microsoft.com/office/drawing/2014/main" xmlns="" id="{E5E35AF9-EB7B-495F-B8B4-14E1D578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</p:spTree>
    <p:extLst>
      <p:ext uri="{BB962C8B-B14F-4D97-AF65-F5344CB8AC3E}">
        <p14:creationId xmlns:p14="http://schemas.microsoft.com/office/powerpoint/2010/main" val="23777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0" grpId="0" animBg="1"/>
      <p:bldP spid="15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7</a:t>
            </a:fld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L’organisation interne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968B1DCB-51B8-48DB-B1DE-32622737E9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53" y="1248342"/>
            <a:ext cx="4342947" cy="4777241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08F86689-69A2-4770-AF04-143313393A8F}"/>
              </a:ext>
            </a:extLst>
          </p:cNvPr>
          <p:cNvSpPr/>
          <p:nvPr/>
        </p:nvSpPr>
        <p:spPr>
          <a:xfrm rot="2412572">
            <a:off x="2664310" y="2119335"/>
            <a:ext cx="2490212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Équipe Nord – Est</a:t>
            </a:r>
          </a:p>
          <a:p>
            <a:pPr algn="ctr"/>
            <a:r>
              <a:rPr lang="fr-FR" sz="1050" dirty="0"/>
              <a:t>1 chargée de mission</a:t>
            </a:r>
          </a:p>
          <a:p>
            <a:pPr algn="ctr"/>
            <a:r>
              <a:rPr lang="fr-FR" sz="1050" dirty="0"/>
              <a:t>5 chargés de visite</a:t>
            </a:r>
            <a:endParaRPr lang="fr-FR" sz="1000" dirty="0"/>
          </a:p>
          <a:p>
            <a:pPr algn="ctr"/>
            <a:endParaRPr lang="fr-FR" sz="105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41D133D3-AA25-4BA4-945D-1E00698871D8}"/>
              </a:ext>
            </a:extLst>
          </p:cNvPr>
          <p:cNvSpPr/>
          <p:nvPr/>
        </p:nvSpPr>
        <p:spPr>
          <a:xfrm>
            <a:off x="1068527" y="1718442"/>
            <a:ext cx="1332000" cy="232602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Équipe Ouest</a:t>
            </a:r>
          </a:p>
          <a:p>
            <a:pPr algn="ctr"/>
            <a:r>
              <a:rPr lang="fr-FR" sz="1100" dirty="0"/>
              <a:t>1 chargée de mission</a:t>
            </a:r>
          </a:p>
          <a:p>
            <a:pPr algn="ctr"/>
            <a:r>
              <a:rPr lang="fr-FR" sz="1100" dirty="0"/>
              <a:t>5 chargés de visite</a:t>
            </a:r>
            <a:endParaRPr lang="fr-FR" sz="105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53DA5A09-3649-42FB-8A47-872B068D1E8B}"/>
              </a:ext>
            </a:extLst>
          </p:cNvPr>
          <p:cNvSpPr/>
          <p:nvPr/>
        </p:nvSpPr>
        <p:spPr>
          <a:xfrm>
            <a:off x="1644877" y="4044462"/>
            <a:ext cx="3404402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Equipe Sud</a:t>
            </a:r>
          </a:p>
          <a:p>
            <a:pPr algn="ctr"/>
            <a:r>
              <a:rPr lang="fr-FR" sz="1050" dirty="0"/>
              <a:t>1 chargée de mission</a:t>
            </a:r>
          </a:p>
          <a:p>
            <a:pPr algn="ctr"/>
            <a:r>
              <a:rPr lang="fr-FR" sz="1050" dirty="0"/>
              <a:t>6 chargés de visite</a:t>
            </a:r>
            <a:endParaRPr lang="fr-FR" sz="1000" dirty="0"/>
          </a:p>
          <a:p>
            <a:pPr algn="ctr"/>
            <a:endParaRPr lang="fr-FR" sz="1050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5C04331F-18A3-450F-B5B6-EAB6E3565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70256"/>
              </p:ext>
            </p:extLst>
          </p:nvPr>
        </p:nvGraphicFramePr>
        <p:xfrm>
          <a:off x="5308904" y="1615366"/>
          <a:ext cx="2877300" cy="3271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Flèche : bas 27">
            <a:extLst>
              <a:ext uri="{FF2B5EF4-FFF2-40B4-BE49-F238E27FC236}">
                <a16:creationId xmlns:a16="http://schemas.microsoft.com/office/drawing/2014/main" xmlns="" id="{9E2BBE6F-4140-481C-9351-08E4E86FC8A6}"/>
              </a:ext>
            </a:extLst>
          </p:cNvPr>
          <p:cNvSpPr/>
          <p:nvPr/>
        </p:nvSpPr>
        <p:spPr>
          <a:xfrm>
            <a:off x="6639098" y="4456065"/>
            <a:ext cx="719847" cy="723193"/>
          </a:xfrm>
          <a:prstGeom prst="downArrow">
            <a:avLst/>
          </a:prstGeom>
          <a:solidFill>
            <a:srgbClr val="589A8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C8D38E6B-26F8-4B4D-943F-D072B92F3A91}"/>
              </a:ext>
            </a:extLst>
          </p:cNvPr>
          <p:cNvSpPr/>
          <p:nvPr/>
        </p:nvSpPr>
        <p:spPr>
          <a:xfrm>
            <a:off x="6392007" y="5164029"/>
            <a:ext cx="1332000" cy="1332000"/>
          </a:xfrm>
          <a:prstGeom prst="ellipse">
            <a:avLst/>
          </a:prstGeom>
          <a:solidFill>
            <a:srgbClr val="589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b="1" dirty="0">
                <a:latin typeface="Open Sans Regular"/>
              </a:rPr>
              <a:t>10 à 12 visites par semaine / CV</a:t>
            </a:r>
            <a:endParaRPr lang="fr-FR" sz="1400" dirty="0">
              <a:latin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5807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5F567-4C2B-46B7-B0F7-C86A063AD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7182C5-BF5D-443F-B336-DBCE4AD1E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6F8B28-5BF1-4CC9-B210-C2B627317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ACD6F-7D11-4DB6-8AE5-421C7213B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5C5EA-AAD7-485D-A24C-092B6250C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C26F25-27B3-4B85-ACEF-CAD7C98EC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Graphic spid="3" grpId="0">
        <p:bldSub>
          <a:bldDgm bld="one"/>
        </p:bldSub>
      </p:bldGraphic>
      <p:bldP spid="2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lipse 44">
            <a:extLst>
              <a:ext uri="{FF2B5EF4-FFF2-40B4-BE49-F238E27FC236}">
                <a16:creationId xmlns:a16="http://schemas.microsoft.com/office/drawing/2014/main" xmlns="" id="{00B0CFDB-4E51-4400-9D9B-4BC811C9E29B}"/>
              </a:ext>
            </a:extLst>
          </p:cNvPr>
          <p:cNvSpPr/>
          <p:nvPr/>
        </p:nvSpPr>
        <p:spPr>
          <a:xfrm>
            <a:off x="7670329" y="3533914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Eco Solidaire</a:t>
            </a:r>
            <a:endParaRPr lang="fr-FR" sz="1050" dirty="0"/>
          </a:p>
        </p:txBody>
      </p:sp>
      <p:sp>
        <p:nvSpPr>
          <p:cNvPr id="46" name="Flèche : bas 45">
            <a:extLst>
              <a:ext uri="{FF2B5EF4-FFF2-40B4-BE49-F238E27FC236}">
                <a16:creationId xmlns:a16="http://schemas.microsoft.com/office/drawing/2014/main" xmlns="" id="{01B339F9-C5B5-4455-8705-74F49201694A}"/>
              </a:ext>
            </a:extLst>
          </p:cNvPr>
          <p:cNvSpPr/>
          <p:nvPr/>
        </p:nvSpPr>
        <p:spPr>
          <a:xfrm rot="19023135">
            <a:off x="7207912" y="2938543"/>
            <a:ext cx="719847" cy="1332000"/>
          </a:xfrm>
          <a:prstGeom prst="downArrow">
            <a:avLst/>
          </a:prstGeom>
          <a:solidFill>
            <a:srgbClr val="589A8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4A103B0D-59BF-46CE-9756-934702ACA828}"/>
              </a:ext>
            </a:extLst>
          </p:cNvPr>
          <p:cNvSpPr/>
          <p:nvPr/>
        </p:nvSpPr>
        <p:spPr>
          <a:xfrm>
            <a:off x="1023322" y="3621488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Cellule solidarité EDF - PASS</a:t>
            </a:r>
            <a:endParaRPr lang="fr-FR" sz="1050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C68CF990-D0E0-44B1-9B96-20A50D47BA66}"/>
              </a:ext>
            </a:extLst>
          </p:cNvPr>
          <p:cNvSpPr/>
          <p:nvPr/>
        </p:nvSpPr>
        <p:spPr>
          <a:xfrm>
            <a:off x="2095268" y="5144746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Chèque Energie</a:t>
            </a:r>
            <a:endParaRPr lang="fr-FR" sz="1050" dirty="0"/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xmlns="" id="{D9D9581B-395C-49ED-BDE3-6A2CA0126EF3}"/>
              </a:ext>
            </a:extLst>
          </p:cNvPr>
          <p:cNvSpPr/>
          <p:nvPr/>
        </p:nvSpPr>
        <p:spPr>
          <a:xfrm>
            <a:off x="2377689" y="3552706"/>
            <a:ext cx="719847" cy="1875328"/>
          </a:xfrm>
          <a:prstGeom prst="downArrow">
            <a:avLst/>
          </a:prstGeom>
          <a:solidFill>
            <a:srgbClr val="589A8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xmlns="" id="{27E4A368-3274-497B-BFEB-1255338CD704}"/>
              </a:ext>
            </a:extLst>
          </p:cNvPr>
          <p:cNvSpPr/>
          <p:nvPr/>
        </p:nvSpPr>
        <p:spPr>
          <a:xfrm rot="2708475">
            <a:off x="2017766" y="2935573"/>
            <a:ext cx="719847" cy="1332000"/>
          </a:xfrm>
          <a:prstGeom prst="downArrow">
            <a:avLst/>
          </a:prstGeom>
          <a:solidFill>
            <a:srgbClr val="589A8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8</a:t>
            </a:fld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66080B6C-D673-4B56-825D-2D73B5E86D10}"/>
              </a:ext>
            </a:extLst>
          </p:cNvPr>
          <p:cNvSpPr/>
          <p:nvPr/>
        </p:nvSpPr>
        <p:spPr>
          <a:xfrm>
            <a:off x="2095268" y="2308935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Optimisation tarifaire</a:t>
            </a:r>
            <a:endParaRPr lang="fr-FR" sz="1050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0A26CA3B-507F-459B-B033-C0E1548E9F5D}"/>
              </a:ext>
            </a:extLst>
          </p:cNvPr>
          <p:cNvSpPr/>
          <p:nvPr/>
        </p:nvSpPr>
        <p:spPr>
          <a:xfrm>
            <a:off x="3809944" y="5167526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/>
              <a:t>offres Agir Plus : réfrigération performante</a:t>
            </a:r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xmlns="" id="{BB8426EB-085B-4C90-83B3-89D42DB1E4A4}"/>
              </a:ext>
            </a:extLst>
          </p:cNvPr>
          <p:cNvSpPr/>
          <p:nvPr/>
        </p:nvSpPr>
        <p:spPr>
          <a:xfrm>
            <a:off x="4116020" y="3572153"/>
            <a:ext cx="719847" cy="1875328"/>
          </a:xfrm>
          <a:prstGeom prst="downArrow">
            <a:avLst/>
          </a:prstGeom>
          <a:solidFill>
            <a:srgbClr val="589A8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43CB1F7E-D027-440D-A9F9-6E1A59FAD688}"/>
              </a:ext>
            </a:extLst>
          </p:cNvPr>
          <p:cNvSpPr/>
          <p:nvPr/>
        </p:nvSpPr>
        <p:spPr>
          <a:xfrm>
            <a:off x="3809944" y="2308935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Équipements performants</a:t>
            </a:r>
            <a:endParaRPr lang="fr-FR" sz="1050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13FEAB1A-2FB1-43C5-88B4-C20E26367D03}"/>
              </a:ext>
            </a:extLst>
          </p:cNvPr>
          <p:cNvSpPr/>
          <p:nvPr/>
        </p:nvSpPr>
        <p:spPr>
          <a:xfrm>
            <a:off x="5039467" y="3633618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Offres Agir Plus</a:t>
            </a:r>
            <a:endParaRPr lang="fr-FR" sz="1050" dirty="0"/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xmlns="" id="{B0C02750-AC51-4093-AF6C-88D41682B216}"/>
              </a:ext>
            </a:extLst>
          </p:cNvPr>
          <p:cNvSpPr/>
          <p:nvPr/>
        </p:nvSpPr>
        <p:spPr>
          <a:xfrm rot="2708475">
            <a:off x="6033911" y="2947703"/>
            <a:ext cx="719847" cy="1332000"/>
          </a:xfrm>
          <a:prstGeom prst="downArrow">
            <a:avLst/>
          </a:prstGeom>
          <a:solidFill>
            <a:srgbClr val="589A8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36FCBF8E-D14F-448B-AF21-61F82F11E152}"/>
              </a:ext>
            </a:extLst>
          </p:cNvPr>
          <p:cNvSpPr/>
          <p:nvPr/>
        </p:nvSpPr>
        <p:spPr>
          <a:xfrm>
            <a:off x="6315054" y="5160209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900" dirty="0"/>
          </a:p>
          <a:p>
            <a:pPr algn="ctr"/>
            <a:r>
              <a:rPr lang="fr-FR" sz="900" dirty="0"/>
              <a:t>Dispositifs d’amélioration de l’habitat (CCAS, Conseil Départemental, Opérateurs Habitat…)</a:t>
            </a:r>
          </a:p>
        </p:txBody>
      </p:sp>
      <p:sp>
        <p:nvSpPr>
          <p:cNvPr id="44" name="Flèche : bas 43">
            <a:extLst>
              <a:ext uri="{FF2B5EF4-FFF2-40B4-BE49-F238E27FC236}">
                <a16:creationId xmlns:a16="http://schemas.microsoft.com/office/drawing/2014/main" xmlns="" id="{89842DF1-6276-4DFB-9417-2456B548464E}"/>
              </a:ext>
            </a:extLst>
          </p:cNvPr>
          <p:cNvSpPr/>
          <p:nvPr/>
        </p:nvSpPr>
        <p:spPr>
          <a:xfrm>
            <a:off x="6621130" y="3564836"/>
            <a:ext cx="719847" cy="1875328"/>
          </a:xfrm>
          <a:prstGeom prst="downArrow">
            <a:avLst/>
          </a:prstGeom>
          <a:solidFill>
            <a:srgbClr val="589A8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729C4C1F-0D54-4829-ACF6-0003FF00624B}"/>
              </a:ext>
            </a:extLst>
          </p:cNvPr>
          <p:cNvSpPr/>
          <p:nvPr/>
        </p:nvSpPr>
        <p:spPr>
          <a:xfrm>
            <a:off x="6291778" y="2321065"/>
            <a:ext cx="1332000" cy="133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Travaux de rénovation</a:t>
            </a:r>
            <a:endParaRPr lang="fr-FR" sz="1050" i="1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Les solutions proposées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</p:spTree>
    <p:extLst>
      <p:ext uri="{BB962C8B-B14F-4D97-AF65-F5344CB8AC3E}">
        <p14:creationId xmlns:p14="http://schemas.microsoft.com/office/powerpoint/2010/main" val="8178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29" grpId="0" animBg="1"/>
      <p:bldP spid="31" grpId="0" animBg="1"/>
      <p:bldP spid="30" grpId="0" animBg="1"/>
      <p:bldP spid="2" grpId="0" animBg="1"/>
      <p:bldP spid="17" grpId="0" animBg="1"/>
      <p:bldP spid="36" grpId="0" animBg="1"/>
      <p:bldP spid="37" grpId="0" animBg="1"/>
      <p:bldP spid="14" grpId="0" animBg="1"/>
      <p:bldP spid="39" grpId="0" animBg="1"/>
      <p:bldP spid="40" grpId="0" animBg="1"/>
      <p:bldP spid="43" grpId="0" animBg="1"/>
      <p:bldP spid="4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47F7B-8C5F-D546-B9F1-847E95D88D5E}" type="slidenum">
              <a:rPr lang="fr-FR" smtClean="0"/>
              <a:t>9</a:t>
            </a:fld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xmlns="" id="{8FC0C3CC-63B6-4B1E-860E-DF70E26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800" y="1189037"/>
            <a:ext cx="7366000" cy="350979"/>
          </a:xfrm>
        </p:spPr>
        <p:txBody>
          <a:bodyPr/>
          <a:lstStyle/>
          <a:p>
            <a:r>
              <a:rPr lang="fr-FR" dirty="0"/>
              <a:t>Evaluation qualitative - méthodologie</a:t>
            </a:r>
          </a:p>
        </p:txBody>
      </p:sp>
      <p:pic>
        <p:nvPicPr>
          <p:cNvPr id="26" name="Picture 2" descr="R:\COMMUNICATION\Horizon Réunion\Logos\Logos  Thématiques\logo maitrise energie coul.jpg">
            <a:extLst>
              <a:ext uri="{FF2B5EF4-FFF2-40B4-BE49-F238E27FC236}">
                <a16:creationId xmlns:a16="http://schemas.microsoft.com/office/drawing/2014/main" xmlns="" id="{067CD2AC-A842-4E7B-9B50-3CE92668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2" y="541152"/>
            <a:ext cx="2600310" cy="5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xmlns="" id="{41174BB4-9BF2-4020-9D53-C5866D9D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44" y="531314"/>
            <a:ext cx="7365656" cy="592679"/>
          </a:xfrm>
        </p:spPr>
        <p:txBody>
          <a:bodyPr/>
          <a:lstStyle/>
          <a:p>
            <a:r>
              <a:rPr lang="fr-FR" dirty="0"/>
              <a:t>EVALUATION SLIME REUNION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D3A649EA-4960-4700-B784-08FE845EF422}"/>
              </a:ext>
            </a:extLst>
          </p:cNvPr>
          <p:cNvGrpSpPr/>
          <p:nvPr/>
        </p:nvGrpSpPr>
        <p:grpSpPr>
          <a:xfrm>
            <a:off x="2765095" y="3785416"/>
            <a:ext cx="1980228" cy="2849733"/>
            <a:chOff x="-236103" y="898269"/>
            <a:chExt cx="1980228" cy="2849733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4207B269-F1A4-4FE5-B968-383DEFADE4C7}"/>
                </a:ext>
              </a:extLst>
            </p:cNvPr>
            <p:cNvSpPr/>
            <p:nvPr/>
          </p:nvSpPr>
          <p:spPr>
            <a:xfrm>
              <a:off x="-236103" y="1814367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Entre 1 et 6 mois après la visite</a:t>
              </a:r>
              <a:endParaRPr lang="fr-FR" sz="1200" i="1" dirty="0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xmlns="" id="{0439CE03-809E-4825-9666-C6E5896F23AB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239516" y="898269"/>
              <a:ext cx="514495" cy="91609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0D74F899-EAD2-42D3-A576-C15BFD51DB11}"/>
              </a:ext>
            </a:extLst>
          </p:cNvPr>
          <p:cNvGrpSpPr/>
          <p:nvPr/>
        </p:nvGrpSpPr>
        <p:grpSpPr>
          <a:xfrm>
            <a:off x="3383389" y="2687355"/>
            <a:ext cx="4965016" cy="1933635"/>
            <a:chOff x="-3220891" y="1814367"/>
            <a:chExt cx="4965016" cy="1933635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xmlns="" id="{8EB5B683-BFBE-43CE-BCBB-C2149D72F53C}"/>
                </a:ext>
              </a:extLst>
            </p:cNvPr>
            <p:cNvSpPr/>
            <p:nvPr/>
          </p:nvSpPr>
          <p:spPr>
            <a:xfrm>
              <a:off x="-236103" y="1814367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Entre 50 et 100 familles par an (1 à 2%)</a:t>
              </a:r>
              <a:endParaRPr lang="fr-FR" sz="1200" i="1" dirty="0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69E0F953-05CA-4FC7-A47D-BD4BEEEA8C2F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-3220891" y="2465093"/>
              <a:ext cx="2984788" cy="3160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Graphique 15" descr="Combiné">
            <a:extLst>
              <a:ext uri="{FF2B5EF4-FFF2-40B4-BE49-F238E27FC236}">
                <a16:creationId xmlns:a16="http://schemas.microsoft.com/office/drawing/2014/main" xmlns="" id="{77A95D2A-67AF-45B2-9804-4B445653E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39980" y="1855177"/>
            <a:ext cx="2099064" cy="2099064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2B65D964-1055-47F5-B83C-CE3B7E978E56}"/>
              </a:ext>
            </a:extLst>
          </p:cNvPr>
          <p:cNvGrpSpPr/>
          <p:nvPr/>
        </p:nvGrpSpPr>
        <p:grpSpPr>
          <a:xfrm>
            <a:off x="3279531" y="1069502"/>
            <a:ext cx="3537938" cy="2044337"/>
            <a:chOff x="-1793813" y="1814367"/>
            <a:chExt cx="3537938" cy="2044337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xmlns="" id="{48435FAC-32DC-463E-A600-EDD322313D87}"/>
                </a:ext>
              </a:extLst>
            </p:cNvPr>
            <p:cNvSpPr/>
            <p:nvPr/>
          </p:nvSpPr>
          <p:spPr>
            <a:xfrm>
              <a:off x="-236103" y="1814367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Campagne de rappels satisfaction</a:t>
              </a:r>
              <a:endParaRPr lang="fr-FR" sz="1200" dirty="0"/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xmlns="" id="{BEDBDD98-1C5E-4CA3-BC86-063EDDD4BF95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flipV="1">
              <a:off x="-1793813" y="2781185"/>
              <a:ext cx="1557710" cy="107751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E1ED2D99-C67A-4C83-A73F-110F43ECF28F}"/>
              </a:ext>
            </a:extLst>
          </p:cNvPr>
          <p:cNvGrpSpPr/>
          <p:nvPr/>
        </p:nvGrpSpPr>
        <p:grpSpPr>
          <a:xfrm>
            <a:off x="3408096" y="3610143"/>
            <a:ext cx="3491150" cy="2610139"/>
            <a:chOff x="-3021970" y="1167527"/>
            <a:chExt cx="3491150" cy="2610139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xmlns="" id="{DE2DD127-B5CE-498A-B7BB-922CC61AA728}"/>
                </a:ext>
              </a:extLst>
            </p:cNvPr>
            <p:cNvSpPr/>
            <p:nvPr/>
          </p:nvSpPr>
          <p:spPr>
            <a:xfrm>
              <a:off x="-1511048" y="1844031"/>
              <a:ext cx="1980228" cy="193363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Panel représentatif </a:t>
              </a:r>
              <a:r>
                <a:rPr lang="fr-FR" sz="1100" dirty="0"/>
                <a:t>(type de visite ind/systématique; type de solutions proposées; type de logement; chargé de visite; secteur géographique)</a:t>
              </a:r>
              <a:endParaRPr lang="fr-FR" sz="1200" i="1" dirty="0"/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xmlns="" id="{49711E90-B8A7-4D96-8F02-C8F96C54763E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-3021970" y="1167527"/>
              <a:ext cx="1800920" cy="95967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451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765</Words>
  <Application>Microsoft Macintosh PowerPoint</Application>
  <PresentationFormat>Présentation à l'écran (4:3)</PresentationFormat>
  <Paragraphs>199</Paragraphs>
  <Slides>16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Mise en place d’un système d’évaluation des visites menées dans le cadre du dispositif  SLIME Réunion</vt:lpstr>
      <vt:lpstr>SOMMAIRE</vt:lpstr>
      <vt:lpstr>EVALUATION SLIME REUNION</vt:lpstr>
      <vt:lpstr>EVALUATION SLIME REUNION</vt:lpstr>
      <vt:lpstr>Présentation PowerPoint</vt:lpstr>
      <vt:lpstr>EVALUATION SLIME REUNION</vt:lpstr>
      <vt:lpstr>EVALUATION SLIME REUNION</vt:lpstr>
      <vt:lpstr>EVALUATION SLIME REUNION</vt:lpstr>
      <vt:lpstr>EVALUATION SLIME REUNION</vt:lpstr>
      <vt:lpstr>EVALUATION SLIME REUNION</vt:lpstr>
      <vt:lpstr>EVALUATION SLIME REUNION</vt:lpstr>
      <vt:lpstr>EVALUATION SLIME REUNION</vt:lpstr>
      <vt:lpstr>EVALUATION SLIME REUNION</vt:lpstr>
      <vt:lpstr>EVALUATION SLIME REUNION</vt:lpstr>
      <vt:lpstr>EVALUATION SLIME REUNION</vt:lpstr>
      <vt:lpstr>Mise en place d’un système d’évaluation des visites menées dans le cadre du dispositif  SLIME Réunion</vt:lpstr>
    </vt:vector>
  </TitlesOfParts>
  <Company>Energies Réunion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LECHAT</dc:creator>
  <cp:lastModifiedBy>Léa Le Souder</cp:lastModifiedBy>
  <cp:revision>215</cp:revision>
  <cp:lastPrinted>2019-08-01T07:55:46Z</cp:lastPrinted>
  <dcterms:created xsi:type="dcterms:W3CDTF">2019-03-26T05:50:55Z</dcterms:created>
  <dcterms:modified xsi:type="dcterms:W3CDTF">2019-10-08T16:22:22Z</dcterms:modified>
</cp:coreProperties>
</file>