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944" r:id="rId2"/>
    <p:sldMasterId id="2147483952" r:id="rId3"/>
  </p:sldMasterIdLst>
  <p:notesMasterIdLst>
    <p:notesMasterId r:id="rId16"/>
  </p:notesMasterIdLst>
  <p:handoutMasterIdLst>
    <p:handoutMasterId r:id="rId17"/>
  </p:handoutMasterIdLst>
  <p:sldIdLst>
    <p:sldId id="312" r:id="rId4"/>
    <p:sldId id="271" r:id="rId5"/>
    <p:sldId id="303" r:id="rId6"/>
    <p:sldId id="306" r:id="rId7"/>
    <p:sldId id="313" r:id="rId8"/>
    <p:sldId id="317" r:id="rId9"/>
    <p:sldId id="314" r:id="rId10"/>
    <p:sldId id="282" r:id="rId11"/>
    <p:sldId id="316" r:id="rId12"/>
    <p:sldId id="262" r:id="rId13"/>
    <p:sldId id="315" r:id="rId14"/>
    <p:sldId id="296" r:id="rId15"/>
  </p:sldIdLst>
  <p:sldSz cx="9144000" cy="6858000" type="screen4x3"/>
  <p:notesSz cx="6669088" cy="9872663"/>
  <p:defaultTextStyle>
    <a:defPPr>
      <a:defRPr lang="fr-FR"/>
    </a:defPPr>
    <a:lvl1pPr algn="l" rtl="0" eaLnBrk="0" fontAlgn="base" hangingPunct="0">
      <a:spcBef>
        <a:spcPct val="0"/>
      </a:spcBef>
      <a:spcAft>
        <a:spcPct val="0"/>
      </a:spcAft>
      <a:defRPr kern="1200">
        <a:solidFill>
          <a:schemeClr val="tx1"/>
        </a:solidFill>
        <a:latin typeface="Lucida Sans"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Lucida Sans"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Lucida Sans"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Lucida Sans"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Lucida Sans" pitchFamily="34" charset="0"/>
        <a:ea typeface="MS PGothic" pitchFamily="34" charset="-128"/>
        <a:cs typeface="+mn-cs"/>
      </a:defRPr>
    </a:lvl5pPr>
    <a:lvl6pPr marL="2286000" algn="l" defTabSz="914400" rtl="0" eaLnBrk="1" latinLnBrk="0" hangingPunct="1">
      <a:defRPr kern="1200">
        <a:solidFill>
          <a:schemeClr val="tx1"/>
        </a:solidFill>
        <a:latin typeface="Lucida Sans" pitchFamily="34" charset="0"/>
        <a:ea typeface="MS PGothic" pitchFamily="34" charset="-128"/>
        <a:cs typeface="+mn-cs"/>
      </a:defRPr>
    </a:lvl6pPr>
    <a:lvl7pPr marL="2743200" algn="l" defTabSz="914400" rtl="0" eaLnBrk="1" latinLnBrk="0" hangingPunct="1">
      <a:defRPr kern="1200">
        <a:solidFill>
          <a:schemeClr val="tx1"/>
        </a:solidFill>
        <a:latin typeface="Lucida Sans" pitchFamily="34" charset="0"/>
        <a:ea typeface="MS PGothic" pitchFamily="34" charset="-128"/>
        <a:cs typeface="+mn-cs"/>
      </a:defRPr>
    </a:lvl7pPr>
    <a:lvl8pPr marL="3200400" algn="l" defTabSz="914400" rtl="0" eaLnBrk="1" latinLnBrk="0" hangingPunct="1">
      <a:defRPr kern="1200">
        <a:solidFill>
          <a:schemeClr val="tx1"/>
        </a:solidFill>
        <a:latin typeface="Lucida Sans" pitchFamily="34" charset="0"/>
        <a:ea typeface="MS PGothic" pitchFamily="34" charset="-128"/>
        <a:cs typeface="+mn-cs"/>
      </a:defRPr>
    </a:lvl8pPr>
    <a:lvl9pPr marL="3657600" algn="l" defTabSz="914400" rtl="0" eaLnBrk="1" latinLnBrk="0" hangingPunct="1">
      <a:defRPr kern="1200">
        <a:solidFill>
          <a:schemeClr val="tx1"/>
        </a:solidFill>
        <a:latin typeface="Lucida San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8" autoAdjust="0"/>
  </p:normalViewPr>
  <p:slideViewPr>
    <p:cSldViewPr>
      <p:cViewPr varScale="1">
        <p:scale>
          <a:sx n="63" d="100"/>
          <a:sy n="63" d="100"/>
        </p:scale>
        <p:origin x="942" y="66"/>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09244-2467-4C87-833F-7A141930932B}" type="doc">
      <dgm:prSet loTypeId="urn:microsoft.com/office/officeart/2005/8/layout/venn1" loCatId="relationship" qsTypeId="urn:microsoft.com/office/officeart/2005/8/quickstyle/simple1" qsCatId="simple" csTypeId="urn:microsoft.com/office/officeart/2005/8/colors/colorful3" csCatId="colorful" phldr="1"/>
      <dgm:spPr/>
    </dgm:pt>
    <dgm:pt modelId="{0F150488-FD0D-4FF1-A3C6-C6EB04B73F3D}">
      <dgm:prSet phldrT="[Texte]"/>
      <dgm:spPr/>
      <dgm:t>
        <a:bodyPr/>
        <a:lstStyle/>
        <a:p>
          <a:r>
            <a:rPr lang="fr-FR" dirty="0" smtClean="0"/>
            <a:t>Ménages recourant aux dispositifs « précarité énergétique »</a:t>
          </a:r>
          <a:endParaRPr lang="fr-FR" dirty="0"/>
        </a:p>
      </dgm:t>
    </dgm:pt>
    <dgm:pt modelId="{DFD44DBD-45EB-4A98-82FC-B48012670A8D}" type="parTrans" cxnId="{1F849463-BBB4-4BB6-BE65-937A25BD6E0C}">
      <dgm:prSet/>
      <dgm:spPr/>
      <dgm:t>
        <a:bodyPr/>
        <a:lstStyle/>
        <a:p>
          <a:endParaRPr lang="fr-FR"/>
        </a:p>
      </dgm:t>
    </dgm:pt>
    <dgm:pt modelId="{BB7C0707-D54B-4A4B-AD61-01A0B39B8923}" type="sibTrans" cxnId="{1F849463-BBB4-4BB6-BE65-937A25BD6E0C}">
      <dgm:prSet/>
      <dgm:spPr/>
      <dgm:t>
        <a:bodyPr/>
        <a:lstStyle/>
        <a:p>
          <a:endParaRPr lang="fr-FR"/>
        </a:p>
      </dgm:t>
    </dgm:pt>
    <dgm:pt modelId="{7D23A429-2F59-44D1-BE86-C30CA41EC428}">
      <dgm:prSet phldrT="[Texte]"/>
      <dgm:spPr/>
      <dgm:t>
        <a:bodyPr/>
        <a:lstStyle/>
        <a:p>
          <a:r>
            <a:rPr lang="fr-FR" dirty="0" smtClean="0"/>
            <a:t>Ménages en capacité de réaliser des travaux de rénovation énergétique</a:t>
          </a:r>
          <a:endParaRPr lang="fr-FR" dirty="0"/>
        </a:p>
      </dgm:t>
    </dgm:pt>
    <dgm:pt modelId="{BB9BCAE7-C4B0-45C9-A0C1-D0BAA1A0CA4D}" type="parTrans" cxnId="{EB6EA814-6FAE-46B8-8F77-969D3289416E}">
      <dgm:prSet/>
      <dgm:spPr/>
      <dgm:t>
        <a:bodyPr/>
        <a:lstStyle/>
        <a:p>
          <a:endParaRPr lang="fr-FR"/>
        </a:p>
      </dgm:t>
    </dgm:pt>
    <dgm:pt modelId="{85C3344C-2E24-42D3-950F-4929F755640E}" type="sibTrans" cxnId="{EB6EA814-6FAE-46B8-8F77-969D3289416E}">
      <dgm:prSet/>
      <dgm:spPr/>
      <dgm:t>
        <a:bodyPr/>
        <a:lstStyle/>
        <a:p>
          <a:endParaRPr lang="fr-FR"/>
        </a:p>
      </dgm:t>
    </dgm:pt>
    <dgm:pt modelId="{38EACD7F-FB0C-4B51-9062-8AF6958F1424}" type="pres">
      <dgm:prSet presAssocID="{DAF09244-2467-4C87-833F-7A141930932B}" presName="compositeShape" presStyleCnt="0">
        <dgm:presLayoutVars>
          <dgm:chMax val="7"/>
          <dgm:dir/>
          <dgm:resizeHandles val="exact"/>
        </dgm:presLayoutVars>
      </dgm:prSet>
      <dgm:spPr/>
    </dgm:pt>
    <dgm:pt modelId="{44C68CCA-D62A-403B-A569-0012D580862B}" type="pres">
      <dgm:prSet presAssocID="{0F150488-FD0D-4FF1-A3C6-C6EB04B73F3D}" presName="circ1" presStyleLbl="vennNode1" presStyleIdx="0" presStyleCnt="2" custLinFactNeighborX="-9235" custLinFactNeighborY="-267"/>
      <dgm:spPr/>
      <dgm:t>
        <a:bodyPr/>
        <a:lstStyle/>
        <a:p>
          <a:endParaRPr lang="fr-FR"/>
        </a:p>
      </dgm:t>
    </dgm:pt>
    <dgm:pt modelId="{2E22A0F9-DF6C-4E16-B455-017D732D0C84}" type="pres">
      <dgm:prSet presAssocID="{0F150488-FD0D-4FF1-A3C6-C6EB04B73F3D}" presName="circ1Tx" presStyleLbl="revTx" presStyleIdx="0" presStyleCnt="0">
        <dgm:presLayoutVars>
          <dgm:chMax val="0"/>
          <dgm:chPref val="0"/>
          <dgm:bulletEnabled val="1"/>
        </dgm:presLayoutVars>
      </dgm:prSet>
      <dgm:spPr/>
      <dgm:t>
        <a:bodyPr/>
        <a:lstStyle/>
        <a:p>
          <a:endParaRPr lang="fr-FR"/>
        </a:p>
      </dgm:t>
    </dgm:pt>
    <dgm:pt modelId="{BC284D65-D029-41C2-898C-C1EF211C13F0}" type="pres">
      <dgm:prSet presAssocID="{7D23A429-2F59-44D1-BE86-C30CA41EC428}" presName="circ2" presStyleLbl="vennNode1" presStyleIdx="1" presStyleCnt="2" custLinFactNeighborX="9808" custLinFactNeighborY="-267"/>
      <dgm:spPr/>
      <dgm:t>
        <a:bodyPr/>
        <a:lstStyle/>
        <a:p>
          <a:endParaRPr lang="fr-FR"/>
        </a:p>
      </dgm:t>
    </dgm:pt>
    <dgm:pt modelId="{75714FEB-E8A3-430F-A928-14457699D06C}" type="pres">
      <dgm:prSet presAssocID="{7D23A429-2F59-44D1-BE86-C30CA41EC428}" presName="circ2Tx" presStyleLbl="revTx" presStyleIdx="0" presStyleCnt="0">
        <dgm:presLayoutVars>
          <dgm:chMax val="0"/>
          <dgm:chPref val="0"/>
          <dgm:bulletEnabled val="1"/>
        </dgm:presLayoutVars>
      </dgm:prSet>
      <dgm:spPr/>
      <dgm:t>
        <a:bodyPr/>
        <a:lstStyle/>
        <a:p>
          <a:endParaRPr lang="fr-FR"/>
        </a:p>
      </dgm:t>
    </dgm:pt>
  </dgm:ptLst>
  <dgm:cxnLst>
    <dgm:cxn modelId="{752D7838-A7E4-4FB4-B448-5C3EBD964E9C}" type="presOf" srcId="{DAF09244-2467-4C87-833F-7A141930932B}" destId="{38EACD7F-FB0C-4B51-9062-8AF6958F1424}" srcOrd="0" destOrd="0" presId="urn:microsoft.com/office/officeart/2005/8/layout/venn1"/>
    <dgm:cxn modelId="{E7682010-FFD8-4E6D-B632-84A0BB72FC0A}" type="presOf" srcId="{0F150488-FD0D-4FF1-A3C6-C6EB04B73F3D}" destId="{44C68CCA-D62A-403B-A569-0012D580862B}" srcOrd="0" destOrd="0" presId="urn:microsoft.com/office/officeart/2005/8/layout/venn1"/>
    <dgm:cxn modelId="{A9701955-E55E-438E-A53B-F9B89AC15BAA}" type="presOf" srcId="{7D23A429-2F59-44D1-BE86-C30CA41EC428}" destId="{BC284D65-D029-41C2-898C-C1EF211C13F0}" srcOrd="0" destOrd="0" presId="urn:microsoft.com/office/officeart/2005/8/layout/venn1"/>
    <dgm:cxn modelId="{7E773233-DA0A-49D3-987C-24F6588F1EF7}" type="presOf" srcId="{0F150488-FD0D-4FF1-A3C6-C6EB04B73F3D}" destId="{2E22A0F9-DF6C-4E16-B455-017D732D0C84}" srcOrd="1" destOrd="0" presId="urn:microsoft.com/office/officeart/2005/8/layout/venn1"/>
    <dgm:cxn modelId="{EB6EA814-6FAE-46B8-8F77-969D3289416E}" srcId="{DAF09244-2467-4C87-833F-7A141930932B}" destId="{7D23A429-2F59-44D1-BE86-C30CA41EC428}" srcOrd="1" destOrd="0" parTransId="{BB9BCAE7-C4B0-45C9-A0C1-D0BAA1A0CA4D}" sibTransId="{85C3344C-2E24-42D3-950F-4929F755640E}"/>
    <dgm:cxn modelId="{7940862F-2005-49FC-B0BF-19E7B7F3F0FA}" type="presOf" srcId="{7D23A429-2F59-44D1-BE86-C30CA41EC428}" destId="{75714FEB-E8A3-430F-A928-14457699D06C}" srcOrd="1" destOrd="0" presId="urn:microsoft.com/office/officeart/2005/8/layout/venn1"/>
    <dgm:cxn modelId="{1F849463-BBB4-4BB6-BE65-937A25BD6E0C}" srcId="{DAF09244-2467-4C87-833F-7A141930932B}" destId="{0F150488-FD0D-4FF1-A3C6-C6EB04B73F3D}" srcOrd="0" destOrd="0" parTransId="{DFD44DBD-45EB-4A98-82FC-B48012670A8D}" sibTransId="{BB7C0707-D54B-4A4B-AD61-01A0B39B8923}"/>
    <dgm:cxn modelId="{886FAAD7-2BD2-429C-B6C7-B5D576088DCB}" type="presParOf" srcId="{38EACD7F-FB0C-4B51-9062-8AF6958F1424}" destId="{44C68CCA-D62A-403B-A569-0012D580862B}" srcOrd="0" destOrd="0" presId="urn:microsoft.com/office/officeart/2005/8/layout/venn1"/>
    <dgm:cxn modelId="{DB440000-E3ED-44BE-820F-E085B6E0D090}" type="presParOf" srcId="{38EACD7F-FB0C-4B51-9062-8AF6958F1424}" destId="{2E22A0F9-DF6C-4E16-B455-017D732D0C84}" srcOrd="1" destOrd="0" presId="urn:microsoft.com/office/officeart/2005/8/layout/venn1"/>
    <dgm:cxn modelId="{6DBBD8BB-250A-45BA-B14A-56665AC19ECD}" type="presParOf" srcId="{38EACD7F-FB0C-4B51-9062-8AF6958F1424}" destId="{BC284D65-D029-41C2-898C-C1EF211C13F0}" srcOrd="2" destOrd="0" presId="urn:microsoft.com/office/officeart/2005/8/layout/venn1"/>
    <dgm:cxn modelId="{3F012DB2-FC86-4C62-96B1-CD1C9BD159AA}" type="presParOf" srcId="{38EACD7F-FB0C-4B51-9062-8AF6958F1424}" destId="{75714FEB-E8A3-430F-A928-14457699D06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68CCA-D62A-403B-A569-0012D580862B}">
      <dsp:nvSpPr>
        <dsp:cNvPr id="0" name=""/>
        <dsp:cNvSpPr/>
      </dsp:nvSpPr>
      <dsp:spPr>
        <a:xfrm>
          <a:off x="1897975" y="148"/>
          <a:ext cx="2291869" cy="229186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kern="1200" dirty="0" smtClean="0"/>
            <a:t>Ménages recourant aux dispositifs « précarité énergétique »</a:t>
          </a:r>
          <a:endParaRPr lang="fr-FR" sz="1500" kern="1200" dirty="0"/>
        </a:p>
      </dsp:txBody>
      <dsp:txXfrm>
        <a:off x="2218010" y="270409"/>
        <a:ext cx="1321438" cy="1751347"/>
      </dsp:txXfrm>
    </dsp:sp>
    <dsp:sp modelId="{BC284D65-D029-41C2-898C-C1EF211C13F0}">
      <dsp:nvSpPr>
        <dsp:cNvPr id="0" name=""/>
        <dsp:cNvSpPr/>
      </dsp:nvSpPr>
      <dsp:spPr>
        <a:xfrm>
          <a:off x="3986213" y="148"/>
          <a:ext cx="2291869" cy="2291869"/>
        </a:xfrm>
        <a:prstGeom prst="ellipse">
          <a:avLst/>
        </a:prstGeom>
        <a:solidFill>
          <a:schemeClr val="accent3">
            <a:alpha val="50000"/>
            <a:hueOff val="-4699239"/>
            <a:satOff val="-6595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kern="1200" dirty="0" smtClean="0"/>
            <a:t>Ménages en capacité de réaliser des travaux de rénovation énergétique</a:t>
          </a:r>
          <a:endParaRPr lang="fr-FR" sz="1500" kern="1200" dirty="0"/>
        </a:p>
      </dsp:txBody>
      <dsp:txXfrm>
        <a:off x="4636608" y="270409"/>
        <a:ext cx="1321438" cy="17513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889249" cy="493713"/>
          </a:xfrm>
          <a:prstGeom prst="rect">
            <a:avLst/>
          </a:prstGeom>
        </p:spPr>
        <p:txBody>
          <a:bodyPr vert="horz" lIns="91440" tIns="45720" rIns="91440" bIns="45720" rtlCol="0"/>
          <a:lstStyle>
            <a:lvl1pPr algn="l">
              <a:defRPr sz="1200">
                <a:latin typeface="Lucida Sans" pitchFamily="34" charset="0"/>
                <a:ea typeface="Geneva" charset="0"/>
                <a:cs typeface="Geneva" charset="0"/>
              </a:defRPr>
            </a:lvl1pPr>
          </a:lstStyle>
          <a:p>
            <a:pPr>
              <a:defRPr/>
            </a:pPr>
            <a:endParaRPr lang="fr-FR"/>
          </a:p>
        </p:txBody>
      </p:sp>
      <p:sp>
        <p:nvSpPr>
          <p:cNvPr id="3" name="Espace réservé de la date 2"/>
          <p:cNvSpPr>
            <a:spLocks noGrp="1"/>
          </p:cNvSpPr>
          <p:nvPr>
            <p:ph type="dt" sz="quarter" idx="1"/>
          </p:nvPr>
        </p:nvSpPr>
        <p:spPr>
          <a:xfrm>
            <a:off x="3778251" y="2"/>
            <a:ext cx="2889249"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E7CFA0E-88EB-4BF3-A15B-2B899BD13F1B}" type="datetimeFigureOut">
              <a:rPr lang="fr-FR" altLang="fr-FR"/>
              <a:pPr/>
              <a:t>09/10/2019</a:t>
            </a:fld>
            <a:endParaRPr lang="fr-FR" altLang="fr-FR"/>
          </a:p>
        </p:txBody>
      </p:sp>
      <p:sp>
        <p:nvSpPr>
          <p:cNvPr id="4" name="Espace réservé du pied de page 3"/>
          <p:cNvSpPr>
            <a:spLocks noGrp="1"/>
          </p:cNvSpPr>
          <p:nvPr>
            <p:ph type="ftr" sz="quarter" idx="2"/>
          </p:nvPr>
        </p:nvSpPr>
        <p:spPr>
          <a:xfrm>
            <a:off x="1" y="9377364"/>
            <a:ext cx="2889249" cy="493713"/>
          </a:xfrm>
          <a:prstGeom prst="rect">
            <a:avLst/>
          </a:prstGeom>
        </p:spPr>
        <p:txBody>
          <a:bodyPr vert="horz" lIns="91440" tIns="45720" rIns="91440" bIns="45720" rtlCol="0" anchor="b"/>
          <a:lstStyle>
            <a:lvl1pPr algn="l">
              <a:defRPr sz="1200">
                <a:latin typeface="Lucida Sans" pitchFamily="34" charset="0"/>
                <a:ea typeface="Geneva" charset="0"/>
                <a:cs typeface="Geneva" charset="0"/>
              </a:defRPr>
            </a:lvl1pPr>
          </a:lstStyle>
          <a:p>
            <a:pPr>
              <a:defRPr/>
            </a:pPr>
            <a:endParaRPr lang="fr-FR"/>
          </a:p>
        </p:txBody>
      </p:sp>
      <p:sp>
        <p:nvSpPr>
          <p:cNvPr id="5" name="Espace réservé du numéro de diapositive 4"/>
          <p:cNvSpPr>
            <a:spLocks noGrp="1"/>
          </p:cNvSpPr>
          <p:nvPr>
            <p:ph type="sldNum" sz="quarter" idx="3"/>
          </p:nvPr>
        </p:nvSpPr>
        <p:spPr>
          <a:xfrm>
            <a:off x="3778251" y="9377364"/>
            <a:ext cx="2889249"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473B95-E07F-4E8A-BD0F-E905626351AC}" type="slidenum">
              <a:rPr lang="fr-FR" altLang="fr-FR"/>
              <a:pPr/>
              <a:t>‹N°›</a:t>
            </a:fld>
            <a:endParaRPr lang="fr-FR" altLang="fr-FR"/>
          </a:p>
        </p:txBody>
      </p:sp>
    </p:spTree>
    <p:extLst>
      <p:ext uri="{BB962C8B-B14F-4D97-AF65-F5344CB8AC3E}">
        <p14:creationId xmlns:p14="http://schemas.microsoft.com/office/powerpoint/2010/main" val="384395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889249"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778251" y="2"/>
            <a:ext cx="2889249"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CAE4001A-00EB-45C7-915A-277B2EB7013C}" type="datetimeFigureOut">
              <a:rPr lang="fr-FR" altLang="fr-FR"/>
              <a:pPr/>
              <a:t>09/10/2019</a:t>
            </a:fld>
            <a:endParaRPr lang="fr-FR" altLang="fr-FR"/>
          </a:p>
        </p:txBody>
      </p:sp>
      <p:sp>
        <p:nvSpPr>
          <p:cNvPr id="4" name="Espace réservé de l'image des diapositives 3"/>
          <p:cNvSpPr>
            <a:spLocks noGrp="1" noRot="1" noChangeAspect="1"/>
          </p:cNvSpPr>
          <p:nvPr>
            <p:ph type="sldImg" idx="2"/>
          </p:nvPr>
        </p:nvSpPr>
        <p:spPr>
          <a:xfrm>
            <a:off x="865188" y="739775"/>
            <a:ext cx="4938712" cy="37052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6752" y="4689478"/>
            <a:ext cx="5335589" cy="4443413"/>
          </a:xfrm>
          <a:prstGeom prst="rect">
            <a:avLst/>
          </a:prstGeom>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pied de page 5"/>
          <p:cNvSpPr>
            <a:spLocks noGrp="1"/>
          </p:cNvSpPr>
          <p:nvPr>
            <p:ph type="ftr" sz="quarter" idx="4"/>
          </p:nvPr>
        </p:nvSpPr>
        <p:spPr>
          <a:xfrm>
            <a:off x="1" y="9377364"/>
            <a:ext cx="2889249"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778251" y="9377364"/>
            <a:ext cx="2889249"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0A07651-3444-45C8-A549-CEB0306C5926}" type="slidenum">
              <a:rPr lang="fr-FR" altLang="fr-FR"/>
              <a:pPr/>
              <a:t>‹N°›</a:t>
            </a:fld>
            <a:endParaRPr lang="fr-FR" altLang="fr-FR"/>
          </a:p>
        </p:txBody>
      </p:sp>
    </p:spTree>
    <p:extLst>
      <p:ext uri="{BB962C8B-B14F-4D97-AF65-F5344CB8AC3E}">
        <p14:creationId xmlns:p14="http://schemas.microsoft.com/office/powerpoint/2010/main" val="1812542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bwMode="auto">
          <a:xfrm>
            <a:off x="865188" y="739775"/>
            <a:ext cx="4938712"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92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itchFamily="34" charset="0"/>
                <a:ea typeface="MS PGothic" pitchFamily="34" charset="-128"/>
              </a:defRPr>
            </a:lvl1pPr>
            <a:lvl2pPr marL="742950" indent="-285750">
              <a:defRPr sz="2400">
                <a:solidFill>
                  <a:schemeClr val="tx1"/>
                </a:solidFill>
                <a:latin typeface="Lucida Sans" pitchFamily="34" charset="0"/>
                <a:ea typeface="MS PGothic" pitchFamily="34" charset="-128"/>
              </a:defRPr>
            </a:lvl2pPr>
            <a:lvl3pPr marL="1143000" indent="-228600">
              <a:defRPr sz="2400">
                <a:solidFill>
                  <a:schemeClr val="tx1"/>
                </a:solidFill>
                <a:latin typeface="Lucida Sans" pitchFamily="34" charset="0"/>
                <a:ea typeface="MS PGothic" pitchFamily="34" charset="-128"/>
              </a:defRPr>
            </a:lvl3pPr>
            <a:lvl4pPr marL="1600200" indent="-228600">
              <a:defRPr sz="2400">
                <a:solidFill>
                  <a:schemeClr val="tx1"/>
                </a:solidFill>
                <a:latin typeface="Lucida Sans" pitchFamily="34" charset="0"/>
                <a:ea typeface="MS PGothic" pitchFamily="34" charset="-128"/>
              </a:defRPr>
            </a:lvl4pPr>
            <a:lvl5pPr marL="2057400" indent="-22860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BD3A76-91CA-408E-80CE-FE7074AAB796}" type="slidenum">
              <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9590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5188" y="739775"/>
            <a:ext cx="4938712" cy="3705225"/>
          </a:xfrm>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S PGothic" pitchFamily="34" charset="-128"/>
                <a:cs typeface="Geneva" charset="0"/>
              </a:rPr>
              <a:t>Le taux de « réalisation » contacts </a:t>
            </a:r>
            <a:r>
              <a:rPr lang="fr-FR" sz="1200" b="0" i="0" u="none" strike="noStrike" kern="1200" baseline="0" dirty="0" smtClean="0">
                <a:solidFill>
                  <a:schemeClr val="tx1"/>
                </a:solidFill>
                <a:latin typeface="+mn-lt"/>
                <a:ea typeface="MS PGothic" pitchFamily="34" charset="-128"/>
                <a:cs typeface="Geneva" charset="0"/>
                <a:sym typeface="Wingdings" panose="05000000000000000000" pitchFamily="2" charset="2"/>
              </a:rPr>
              <a:t> </a:t>
            </a:r>
            <a:r>
              <a:rPr lang="fr-FR" sz="1200" b="0" i="0" u="none" strike="noStrike" kern="1200" baseline="0" dirty="0" smtClean="0">
                <a:solidFill>
                  <a:schemeClr val="tx1"/>
                </a:solidFill>
                <a:latin typeface="+mn-lt"/>
                <a:ea typeface="MS PGothic" pitchFamily="34" charset="-128"/>
                <a:cs typeface="Geneva" charset="0"/>
              </a:rPr>
              <a:t>diagnostic, d’environ 58% pour les ménages repérés : satisfaisant et correspond aux attentes. 279 </a:t>
            </a:r>
            <a:r>
              <a:rPr lang="fr-FR" sz="1200" b="0" i="0" u="none" strike="noStrike" kern="1200" baseline="0" dirty="0" err="1" smtClean="0">
                <a:solidFill>
                  <a:schemeClr val="tx1"/>
                </a:solidFill>
                <a:latin typeface="+mn-lt"/>
                <a:ea typeface="MS PGothic" pitchFamily="34" charset="-128"/>
                <a:cs typeface="Geneva" charset="0"/>
              </a:rPr>
              <a:t>diags</a:t>
            </a:r>
            <a:r>
              <a:rPr lang="fr-FR" sz="1200" b="0" i="0" u="none" strike="noStrike" kern="1200" baseline="0" dirty="0" smtClean="0">
                <a:solidFill>
                  <a:schemeClr val="tx1"/>
                </a:solidFill>
                <a:latin typeface="+mn-lt"/>
                <a:ea typeface="MS PGothic" pitchFamily="34" charset="-128"/>
                <a:cs typeface="Geneva" charset="0"/>
              </a:rPr>
              <a:t> à Vitry, 219 à Champigny, 143 à VSG.</a:t>
            </a:r>
          </a:p>
          <a:p>
            <a:endParaRPr lang="fr-FR" sz="1200" b="0" i="0" u="none" strike="noStrike" kern="1200" baseline="0" dirty="0" smtClean="0">
              <a:solidFill>
                <a:schemeClr val="tx1"/>
              </a:solidFill>
              <a:latin typeface="+mn-lt"/>
              <a:ea typeface="MS PGothic" pitchFamily="34" charset="-128"/>
              <a:cs typeface="Geneva" charset="0"/>
            </a:endParaRPr>
          </a:p>
          <a:p>
            <a:r>
              <a:rPr lang="fr-FR" sz="1200" b="0" i="0" u="none" strike="noStrike" kern="1200" baseline="0" dirty="0" smtClean="0">
                <a:solidFill>
                  <a:schemeClr val="tx1"/>
                </a:solidFill>
                <a:latin typeface="+mn-lt"/>
                <a:ea typeface="MS PGothic" pitchFamily="34" charset="-128"/>
                <a:cs typeface="Geneva" charset="0"/>
              </a:rPr>
              <a:t>8,2 ménages touchés sur mille quand le SLIME impose 5 pour mille sur 3 ans.</a:t>
            </a:r>
          </a:p>
          <a:p>
            <a:endParaRPr lang="fr-FR" sz="1200" b="0" i="0" u="none" strike="noStrike" kern="1200" baseline="0" dirty="0" smtClean="0">
              <a:solidFill>
                <a:schemeClr val="tx1"/>
              </a:solidFill>
              <a:latin typeface="+mn-lt"/>
              <a:ea typeface="MS PGothic" pitchFamily="34" charset="-128"/>
              <a:cs typeface="Geneva" charset="0"/>
            </a:endParaRPr>
          </a:p>
          <a:p>
            <a:r>
              <a:rPr lang="fr-FR" sz="1200" b="0" i="0" u="none" strike="noStrike" kern="1200" baseline="0" dirty="0" smtClean="0">
                <a:solidFill>
                  <a:schemeClr val="tx1"/>
                </a:solidFill>
                <a:latin typeface="+mn-lt"/>
                <a:ea typeface="MS PGothic" pitchFamily="34" charset="-128"/>
                <a:cs typeface="Geneva" charset="0"/>
              </a:rPr>
              <a:t>75% des ménages ont bénéficié d’un diagnostic dans les 7 semaines suivant leur première prise de contact avec la PRET ou avec la structure partenaire. Le temps médian d’attente pour un diagnostic est de 22 jours.</a:t>
            </a:r>
          </a:p>
          <a:p>
            <a:endParaRPr lang="fr-FR" sz="1200" b="0" i="0" u="none" strike="noStrike" kern="1200" baseline="0" dirty="0" smtClean="0">
              <a:solidFill>
                <a:schemeClr val="tx1"/>
              </a:solidFill>
              <a:latin typeface="+mn-lt"/>
              <a:ea typeface="MS PGothic" pitchFamily="34" charset="-128"/>
              <a:cs typeface="Geneva" charset="0"/>
            </a:endParaRPr>
          </a:p>
          <a:p>
            <a:r>
              <a:rPr lang="fr-FR" sz="1200" b="0" i="0" u="none" strike="noStrike" kern="1200" baseline="0" dirty="0" smtClean="0">
                <a:solidFill>
                  <a:schemeClr val="tx1"/>
                </a:solidFill>
                <a:latin typeface="+mn-lt"/>
                <a:ea typeface="MS PGothic" pitchFamily="34" charset="-128"/>
                <a:cs typeface="Geneva" charset="0"/>
              </a:rPr>
              <a:t>Diversité des sources de repérage : 45% partenaires (dont plus de la moitié provenant des services sociaux communaux et départementaux), 1/3 présence de terrain (animations, porte à porte, permanences), 20% contact direct des ménages par téléphone ou mail.</a:t>
            </a:r>
          </a:p>
          <a:p>
            <a:endParaRPr lang="fr-FR" sz="1200" b="0" i="0" u="none" strike="noStrike" kern="1200" baseline="0" dirty="0" smtClean="0">
              <a:solidFill>
                <a:schemeClr val="tx1"/>
              </a:solidFill>
              <a:latin typeface="+mn-lt"/>
              <a:ea typeface="MS PGothic" pitchFamily="34" charset="-128"/>
              <a:cs typeface="Geneva" charset="0"/>
            </a:endParaRPr>
          </a:p>
          <a:p>
            <a:endParaRPr lang="fr-FR" sz="1200" b="0" i="0" u="none" strike="noStrike" kern="1200" baseline="0" dirty="0" smtClean="0">
              <a:solidFill>
                <a:schemeClr val="tx1"/>
              </a:solidFill>
              <a:latin typeface="+mn-lt"/>
              <a:ea typeface="MS PGothic" pitchFamily="34" charset="-128"/>
              <a:cs typeface="Geneva" charset="0"/>
            </a:endParaRPr>
          </a:p>
        </p:txBody>
      </p:sp>
    </p:spTree>
    <p:extLst>
      <p:ext uri="{BB962C8B-B14F-4D97-AF65-F5344CB8AC3E}">
        <p14:creationId xmlns:p14="http://schemas.microsoft.com/office/powerpoint/2010/main" val="168424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Logement moyen</a:t>
            </a:r>
            <a:r>
              <a:rPr lang="fr-FR" baseline="0" dirty="0" smtClean="0"/>
              <a:t> : </a:t>
            </a:r>
            <a:r>
              <a:rPr lang="de-DE" sz="1200" b="1" i="0" u="none" strike="noStrike" kern="1200" baseline="0" dirty="0" smtClean="0">
                <a:solidFill>
                  <a:schemeClr val="tx1"/>
                </a:solidFill>
                <a:latin typeface="+mn-lt"/>
                <a:ea typeface="MS PGothic" pitchFamily="34" charset="-128"/>
                <a:cs typeface="Geneva" charset="0"/>
              </a:rPr>
              <a:t>66 m² </a:t>
            </a:r>
            <a:r>
              <a:rPr lang="de-DE" sz="1200" b="0" i="0" u="none" strike="noStrike" kern="1200" baseline="0" dirty="0" smtClean="0">
                <a:solidFill>
                  <a:schemeClr val="tx1"/>
                </a:solidFill>
                <a:latin typeface="+mn-lt"/>
                <a:ea typeface="MS PGothic" pitchFamily="34" charset="-128"/>
                <a:cs typeface="Geneva" charset="0"/>
              </a:rPr>
              <a:t>	</a:t>
            </a:r>
            <a:r>
              <a:rPr lang="de-DE" sz="1200" b="1" i="0" u="none" strike="noStrike" kern="1200" baseline="0" dirty="0" smtClean="0">
                <a:solidFill>
                  <a:schemeClr val="tx1"/>
                </a:solidFill>
                <a:latin typeface="+mn-lt"/>
                <a:ea typeface="MS PGothic" pitchFamily="34" charset="-128"/>
                <a:cs typeface="Geneva" charset="0"/>
              </a:rPr>
              <a:t>11 470 kWh </a:t>
            </a:r>
            <a:r>
              <a:rPr lang="de-DE" sz="1200" b="0" i="0" u="none" strike="noStrike" kern="1200" baseline="0" dirty="0" smtClean="0">
                <a:solidFill>
                  <a:schemeClr val="tx1"/>
                </a:solidFill>
                <a:latin typeface="+mn-lt"/>
                <a:ea typeface="MS PGothic" pitchFamily="34" charset="-128"/>
                <a:cs typeface="Geneva" charset="0"/>
              </a:rPr>
              <a:t>	</a:t>
            </a:r>
            <a:r>
              <a:rPr lang="de-DE" sz="1200" b="1" i="0" u="none" strike="noStrike" kern="1200" baseline="0" dirty="0" smtClean="0">
                <a:solidFill>
                  <a:schemeClr val="tx1"/>
                </a:solidFill>
                <a:latin typeface="+mn-lt"/>
                <a:ea typeface="MS PGothic" pitchFamily="34" charset="-128"/>
                <a:cs typeface="Geneva" charset="0"/>
              </a:rPr>
              <a:t>173 kWh/m².an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i="0" u="none" strike="noStrike" kern="1200" baseline="0" dirty="0" smtClean="0">
              <a:solidFill>
                <a:schemeClr val="tx1"/>
              </a:solidFill>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i="0" u="none" strike="noStrike" kern="1200" baseline="0" dirty="0" err="1" smtClean="0">
                <a:solidFill>
                  <a:schemeClr val="tx1"/>
                </a:solidFill>
                <a:latin typeface="+mn-lt"/>
                <a:ea typeface="MS PGothic" pitchFamily="34" charset="-128"/>
              </a:rPr>
              <a:t>Locataires</a:t>
            </a:r>
            <a:r>
              <a:rPr lang="de-DE" sz="1200" b="0" i="0" u="none" strike="noStrike" kern="1200" baseline="0" dirty="0" smtClean="0">
                <a:solidFill>
                  <a:schemeClr val="tx1"/>
                </a:solidFill>
                <a:latin typeface="+mn-lt"/>
                <a:ea typeface="MS PGothic" pitchFamily="34" charset="-128"/>
              </a:rPr>
              <a:t> du </a:t>
            </a:r>
            <a:r>
              <a:rPr lang="de-DE" sz="1200" b="0" i="0" u="none" strike="noStrike" kern="1200" baseline="0" dirty="0" err="1" smtClean="0">
                <a:solidFill>
                  <a:schemeClr val="tx1"/>
                </a:solidFill>
                <a:latin typeface="+mn-lt"/>
                <a:ea typeface="MS PGothic" pitchFamily="34" charset="-128"/>
              </a:rPr>
              <a:t>parc</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privé</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défavorisés</a:t>
            </a:r>
            <a:r>
              <a:rPr lang="de-DE" sz="1200" b="0" i="0" u="none" strike="noStrike" kern="1200" baseline="0" dirty="0" smtClean="0">
                <a:solidFill>
                  <a:schemeClr val="tx1"/>
                </a:solidFill>
                <a:latin typeface="+mn-lt"/>
                <a:ea typeface="MS PGothic" pitchFamily="34" charset="-128"/>
              </a:rPr>
              <a:t> par </a:t>
            </a:r>
            <a:r>
              <a:rPr lang="de-DE" sz="1200" b="0" i="0" u="none" strike="noStrike" kern="1200" baseline="0" dirty="0" err="1" smtClean="0">
                <a:solidFill>
                  <a:schemeClr val="tx1"/>
                </a:solidFill>
                <a:latin typeface="+mn-lt"/>
                <a:ea typeface="MS PGothic" pitchFamily="34" charset="-128"/>
              </a:rPr>
              <a:t>rapport</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aux</a:t>
            </a:r>
            <a:r>
              <a:rPr lang="de-DE" sz="1200" b="0" i="0" u="none" strike="noStrike" kern="1200" baseline="0" dirty="0" smtClean="0">
                <a:solidFill>
                  <a:schemeClr val="tx1"/>
                </a:solidFill>
                <a:latin typeface="+mn-lt"/>
                <a:ea typeface="MS PGothic" pitchFamily="34" charset="-128"/>
              </a:rPr>
              <a:t> PO et </a:t>
            </a:r>
            <a:r>
              <a:rPr lang="de-DE" sz="1200" b="0" i="0" u="none" strike="noStrike" kern="1200" baseline="0" dirty="0" err="1" smtClean="0">
                <a:solidFill>
                  <a:schemeClr val="tx1"/>
                </a:solidFill>
                <a:latin typeface="+mn-lt"/>
                <a:ea typeface="MS PGothic" pitchFamily="34" charset="-128"/>
              </a:rPr>
              <a:t>aux</a:t>
            </a:r>
            <a:r>
              <a:rPr lang="de-DE" sz="1200" b="0" i="0" u="none" strike="noStrike" kern="1200" baseline="0" dirty="0" smtClean="0">
                <a:solidFill>
                  <a:schemeClr val="tx1"/>
                </a:solidFill>
                <a:latin typeface="+mn-lt"/>
                <a:ea typeface="MS PGothic" pitchFamily="34" charset="-128"/>
              </a:rPr>
              <a:t> LS (+20% de </a:t>
            </a:r>
            <a:r>
              <a:rPr lang="de-DE" sz="1200" b="0" i="0" u="none" strike="noStrike" kern="1200" baseline="0" dirty="0" err="1" smtClean="0">
                <a:solidFill>
                  <a:schemeClr val="tx1"/>
                </a:solidFill>
                <a:latin typeface="+mn-lt"/>
                <a:ea typeface="MS PGothic" pitchFamily="34" charset="-128"/>
              </a:rPr>
              <a:t>consommation</a:t>
            </a:r>
            <a:r>
              <a:rPr lang="de-DE" sz="1200" b="0" i="0" u="none" strike="noStrike" kern="1200" baseline="0" dirty="0" smtClean="0">
                <a:solidFill>
                  <a:schemeClr val="tx1"/>
                </a:solidFill>
                <a:latin typeface="+mn-lt"/>
                <a:ea typeface="MS PGothic" pitchFamily="34" charset="-128"/>
              </a:rPr>
              <a:t> en </a:t>
            </a:r>
            <a:r>
              <a:rPr lang="de-DE" sz="1200" b="0" i="0" u="none" strike="noStrike" kern="1200" baseline="0" dirty="0" err="1" smtClean="0">
                <a:solidFill>
                  <a:schemeClr val="tx1"/>
                </a:solidFill>
                <a:latin typeface="+mn-lt"/>
                <a:ea typeface="MS PGothic" pitchFamily="34" charset="-128"/>
              </a:rPr>
              <a:t>moyenne</a:t>
            </a:r>
            <a:r>
              <a:rPr lang="de-DE" sz="1200" b="0" i="0" u="none" strike="noStrike" kern="1200" baseline="0" dirty="0" smtClean="0">
                <a:solidFill>
                  <a:schemeClr val="tx1"/>
                </a:solidFill>
                <a:latin typeface="+mn-lt"/>
                <a:ea typeface="MS PGothic" pitchFamily="34" charset="-128"/>
              </a:rPr>
              <a:t> à </a:t>
            </a:r>
            <a:r>
              <a:rPr lang="de-DE" sz="1200" b="0" i="0" u="none" strike="noStrike" kern="1200" baseline="0" dirty="0" err="1" smtClean="0">
                <a:solidFill>
                  <a:schemeClr val="tx1"/>
                </a:solidFill>
                <a:latin typeface="+mn-lt"/>
                <a:ea typeface="MS PGothic" pitchFamily="34" charset="-128"/>
              </a:rPr>
              <a:t>surface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équivalente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que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ce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soit</a:t>
            </a:r>
            <a:r>
              <a:rPr lang="de-DE" sz="1200" b="0" i="0" u="none" strike="noStrike" kern="1200" baseline="0" dirty="0" smtClean="0">
                <a:solidFill>
                  <a:schemeClr val="tx1"/>
                </a:solidFill>
                <a:latin typeface="+mn-lt"/>
                <a:ea typeface="MS PGothic" pitchFamily="34" charset="-128"/>
              </a:rPr>
              <a:t> en </a:t>
            </a:r>
            <a:r>
              <a:rPr lang="de-DE" sz="1200" b="0" i="0" u="none" strike="noStrike" kern="1200" baseline="0" dirty="0" err="1" smtClean="0">
                <a:solidFill>
                  <a:schemeClr val="tx1"/>
                </a:solidFill>
                <a:latin typeface="+mn-lt"/>
                <a:ea typeface="MS PGothic" pitchFamily="34" charset="-128"/>
              </a:rPr>
              <a:t>chauffage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electrique</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gaz</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ou</a:t>
            </a:r>
            <a:r>
              <a:rPr lang="de-DE" sz="1200" b="0" i="0" u="none" strike="noStrike" kern="1200" baseline="0" dirty="0" smtClean="0">
                <a:solidFill>
                  <a:schemeClr val="tx1"/>
                </a:solidFill>
                <a:latin typeface="+mn-lt"/>
                <a:ea typeface="MS PGothic" pitchFamily="34" charset="-128"/>
              </a:rPr>
              <a:t> </a:t>
            </a:r>
            <a:r>
              <a:rPr lang="de-DE" sz="1200" b="0" i="0" u="none" strike="noStrike" kern="1200" baseline="0" dirty="0" err="1" smtClean="0">
                <a:solidFill>
                  <a:schemeClr val="tx1"/>
                </a:solidFill>
                <a:latin typeface="+mn-lt"/>
                <a:ea typeface="MS PGothic" pitchFamily="34" charset="-128"/>
              </a:rPr>
              <a:t>collectif</a:t>
            </a:r>
            <a:r>
              <a:rPr lang="de-DE" sz="1200" b="0" i="0" u="none" strike="noStrike" kern="1200" baseline="0" dirty="0" smtClean="0">
                <a:solidFill>
                  <a:schemeClr val="tx1"/>
                </a:solidFill>
                <a:latin typeface="+mn-lt"/>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dirty="0"/>
          </a:p>
        </p:txBody>
      </p:sp>
      <p:sp>
        <p:nvSpPr>
          <p:cNvPr id="4" name="Espace réservé du numéro de diapositive 3"/>
          <p:cNvSpPr>
            <a:spLocks noGrp="1"/>
          </p:cNvSpPr>
          <p:nvPr>
            <p:ph type="sldNum" sz="quarter" idx="10"/>
          </p:nvPr>
        </p:nvSpPr>
        <p:spPr/>
        <p:txBody>
          <a:bodyPr/>
          <a:lstStyle/>
          <a:p>
            <a:fld id="{B0A07651-3444-45C8-A549-CEB0306C5926}" type="slidenum">
              <a:rPr lang="fr-FR" altLang="fr-FR" smtClean="0"/>
              <a:pPr/>
              <a:t>7</a:t>
            </a:fld>
            <a:endParaRPr lang="fr-FR" altLang="fr-FR"/>
          </a:p>
        </p:txBody>
      </p:sp>
    </p:spTree>
    <p:extLst>
      <p:ext uri="{BB962C8B-B14F-4D97-AF65-F5344CB8AC3E}">
        <p14:creationId xmlns:p14="http://schemas.microsoft.com/office/powerpoint/2010/main" val="23592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profil type d’un ménage accompagné par la PRET est donc le suivant : une famille de 3 personnes, aux revenus correspondants au premier décile, locataire d’un logement collectif d’environ 60m², se chauffant de manière individuelle et ayant des difficultés à payer ses factures.</a:t>
            </a:r>
            <a:endParaRPr lang="fr-FR" dirty="0"/>
          </a:p>
        </p:txBody>
      </p:sp>
      <p:sp>
        <p:nvSpPr>
          <p:cNvPr id="4" name="Espace réservé du numéro de diapositive 3"/>
          <p:cNvSpPr>
            <a:spLocks noGrp="1"/>
          </p:cNvSpPr>
          <p:nvPr>
            <p:ph type="sldNum" sz="quarter" idx="10"/>
          </p:nvPr>
        </p:nvSpPr>
        <p:spPr/>
        <p:txBody>
          <a:bodyPr/>
          <a:lstStyle/>
          <a:p>
            <a:fld id="{B0A07651-3444-45C8-A549-CEB0306C5926}" type="slidenum">
              <a:rPr lang="fr-FR" altLang="fr-FR" smtClean="0"/>
              <a:pPr/>
              <a:t>8</a:t>
            </a:fld>
            <a:endParaRPr lang="fr-FR" altLang="fr-FR"/>
          </a:p>
        </p:txBody>
      </p:sp>
    </p:spTree>
    <p:extLst>
      <p:ext uri="{BB962C8B-B14F-4D97-AF65-F5344CB8AC3E}">
        <p14:creationId xmlns:p14="http://schemas.microsoft.com/office/powerpoint/2010/main" val="358167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FSATME</a:t>
            </a:r>
            <a:r>
              <a:rPr lang="fr-FR" baseline="0" dirty="0" smtClean="0"/>
              <a:t> : aide versée à moitié pour des PO, à moitié pour des locataires du PP. 1 cas de PB. Travaux effectués en montant : 1/4 chauffage </a:t>
            </a:r>
            <a:r>
              <a:rPr lang="fr-FR" baseline="0" dirty="0" err="1" smtClean="0"/>
              <a:t>electrique</a:t>
            </a:r>
            <a:r>
              <a:rPr lang="fr-FR" baseline="0" dirty="0" smtClean="0"/>
              <a:t> performant, 1/3 chauffage autre, 1/3 isolation, 10% eau chaude</a:t>
            </a:r>
          </a:p>
          <a:p>
            <a:endParaRPr lang="fr-FR" baseline="0" dirty="0" smtClean="0"/>
          </a:p>
          <a:p>
            <a:r>
              <a:rPr lang="fr-FR" dirty="0" smtClean="0"/>
              <a:t>A compter du 1er janvier 2018, la région Ile-de-France n’a pas renouvelé la convention de mise en </a:t>
            </a:r>
            <a:r>
              <a:rPr lang="fr-FR" dirty="0" err="1" smtClean="0"/>
              <a:t>oeuvre</a:t>
            </a:r>
            <a:r>
              <a:rPr lang="fr-FR" dirty="0" smtClean="0"/>
              <a:t> du FSATME. L’expérimentation de l’avance s’est arrêtée et n’a ainsi pas permis d’obtenir des résultats consolidés.</a:t>
            </a:r>
          </a:p>
          <a:p>
            <a:endParaRPr lang="fr-FR" dirty="0" smtClean="0"/>
          </a:p>
          <a:p>
            <a:r>
              <a:rPr lang="fr-FR" dirty="0" smtClean="0"/>
              <a:t>L’expérimentation de ce dispositif d’AMO renforce l’intérêt d’un accompagnement poussé à domicile pour la mobilisation des ménages dans les dispositifs de travaux. De nombreuses Plateformes Territoriales de Rénovation Energétique (PTRE) expérimentent ce type d’accompagnement partout en France. Toutefois les premiers résultats semblent montrer qu’une ingénierie poussée est nécessaire (compter jusqu’à 3 jours d’accompagnement) alors que le dispositif de la PRET n’était calibré que pour une journée d’accompagnement, insuffisante pour accompagner le ménage dans toute sa démarche. La question du financement d’un dispositif massif reste entière puisqu’un accompagnement de 3 jours représenterait un financement compris entre 1200 et 1600€ par ménage accompagné.</a:t>
            </a:r>
          </a:p>
          <a:p>
            <a:endParaRPr lang="fr-FR" dirty="0" smtClean="0"/>
          </a:p>
          <a:p>
            <a:r>
              <a:rPr lang="fr-FR" dirty="0" smtClean="0"/>
              <a:t>Suivi des orientations rendu complexe</a:t>
            </a:r>
            <a:r>
              <a:rPr lang="fr-FR" baseline="0" dirty="0" smtClean="0"/>
              <a:t> par le manque d’échanges entre structures =&gt; nécessité de développer plus le réseau de partenaires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A07651-3444-45C8-A549-CEB0306C592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6310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Economies</a:t>
            </a:r>
            <a:r>
              <a:rPr lang="fr-FR" baseline="0" dirty="0" smtClean="0"/>
              <a:t> réalisées par les ménages comprises entre 50 et + de 300€ par an selon les situations. L’économie relevée pourrait être plus importante avec des données fiables sur l’évolution des charges de chauffage et d’eau dans les logements collectifs (difficulté à obtenir les décomptes pour les locataires, délai de prise en compte des économies)</a:t>
            </a:r>
            <a:endParaRPr lang="fr-FR" dirty="0"/>
          </a:p>
        </p:txBody>
      </p:sp>
      <p:sp>
        <p:nvSpPr>
          <p:cNvPr id="4" name="Espace réservé du numéro de diapositive 3"/>
          <p:cNvSpPr>
            <a:spLocks noGrp="1"/>
          </p:cNvSpPr>
          <p:nvPr>
            <p:ph type="sldNum" sz="quarter" idx="10"/>
          </p:nvPr>
        </p:nvSpPr>
        <p:spPr/>
        <p:txBody>
          <a:bodyPr/>
          <a:lstStyle/>
          <a:p>
            <a:fld id="{B0A07651-3444-45C8-A549-CEB0306C5926}" type="slidenum">
              <a:rPr lang="fr-FR" altLang="fr-FR" smtClean="0"/>
              <a:pPr/>
              <a:t>10</a:t>
            </a:fld>
            <a:endParaRPr lang="fr-FR" altLang="fr-FR"/>
          </a:p>
        </p:txBody>
      </p:sp>
    </p:spTree>
    <p:extLst>
      <p:ext uri="{BB962C8B-B14F-4D97-AF65-F5344CB8AC3E}">
        <p14:creationId xmlns:p14="http://schemas.microsoft.com/office/powerpoint/2010/main" val="326712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Issu entretiens ONPE (on ne peut pas les reproduire, mais on peut les citer </a:t>
            </a:r>
            <a:r>
              <a:rPr lang="fr-FR" dirty="0" smtClean="0">
                <a:sym typeface="Wingdings" panose="05000000000000000000" pitchFamily="2" charset="2"/>
              </a:rPr>
              <a:t></a:t>
            </a:r>
            <a:r>
              <a:rPr lang="fr-FR" dirty="0" smtClean="0"/>
              <a:t>) : </a:t>
            </a:r>
          </a:p>
          <a:p>
            <a:endParaRPr lang="fr-FR" dirty="0" smtClean="0"/>
          </a:p>
          <a:p>
            <a:r>
              <a:rPr lang="fr-FR" dirty="0" smtClean="0"/>
              <a:t>Même quand ils ont fait les travaux, ils ne m’ont pas expliqué comment faire des économies avec des gestes du quotidien. </a:t>
            </a:r>
            <a:endParaRPr lang="fr-FR" dirty="0"/>
          </a:p>
        </p:txBody>
      </p:sp>
      <p:sp>
        <p:nvSpPr>
          <p:cNvPr id="4" name="Espace réservé du numéro de diapositive 3"/>
          <p:cNvSpPr>
            <a:spLocks noGrp="1"/>
          </p:cNvSpPr>
          <p:nvPr>
            <p:ph type="sldNum" sz="quarter" idx="10"/>
          </p:nvPr>
        </p:nvSpPr>
        <p:spPr/>
        <p:txBody>
          <a:bodyPr/>
          <a:lstStyle/>
          <a:p>
            <a:fld id="{B0A07651-3444-45C8-A549-CEB0306C5926}" type="slidenum">
              <a:rPr lang="fr-FR" altLang="fr-FR" smtClean="0"/>
              <a:pPr/>
              <a:t>11</a:t>
            </a:fld>
            <a:endParaRPr lang="fr-FR" altLang="fr-FR"/>
          </a:p>
        </p:txBody>
      </p:sp>
    </p:spTree>
    <p:extLst>
      <p:ext uri="{BB962C8B-B14F-4D97-AF65-F5344CB8AC3E}">
        <p14:creationId xmlns:p14="http://schemas.microsoft.com/office/powerpoint/2010/main" val="98143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A07651-3444-45C8-A549-CEB0306C5926}" type="slidenum">
              <a:rPr lang="fr-FR" altLang="fr-FR" smtClean="0"/>
              <a:pPr/>
              <a:t>12</a:t>
            </a:fld>
            <a:endParaRPr lang="fr-FR" altLang="fr-FR"/>
          </a:p>
        </p:txBody>
      </p:sp>
    </p:spTree>
    <p:extLst>
      <p:ext uri="{BB962C8B-B14F-4D97-AF65-F5344CB8AC3E}">
        <p14:creationId xmlns:p14="http://schemas.microsoft.com/office/powerpoint/2010/main" val="99774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uvertur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76373" y="1048542"/>
            <a:ext cx="7200083" cy="2331690"/>
          </a:xfrm>
        </p:spPr>
        <p:txBody>
          <a:bodyPr anchor="b"/>
          <a:lstStyle>
            <a:lvl1pPr>
              <a:defRPr sz="3600">
                <a:solidFill>
                  <a:schemeClr val="accent1"/>
                </a:solidFill>
                <a:latin typeface="+mj-lt"/>
              </a:defRPr>
            </a:lvl1pPr>
          </a:lstStyle>
          <a:p>
            <a:r>
              <a:rPr lang="fr-FR" dirty="0" smtClean="0"/>
              <a:t>Cliquez et modifiez le titre</a:t>
            </a:r>
            <a:endParaRPr lang="fr-FR" dirty="0"/>
          </a:p>
        </p:txBody>
      </p:sp>
      <p:sp>
        <p:nvSpPr>
          <p:cNvPr id="3" name="Sous-titre 2"/>
          <p:cNvSpPr>
            <a:spLocks noGrp="1"/>
          </p:cNvSpPr>
          <p:nvPr>
            <p:ph type="subTitle" idx="1"/>
          </p:nvPr>
        </p:nvSpPr>
        <p:spPr>
          <a:xfrm>
            <a:off x="1493277" y="3645024"/>
            <a:ext cx="7183179" cy="360040"/>
          </a:xfrm>
          <a:solidFill>
            <a:schemeClr val="tx2"/>
          </a:solidFill>
        </p:spPr>
        <p:txBody>
          <a:bodyPr anchor="ctr">
            <a:noAutofit/>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a:t>jjj mmmm aaaa</a:t>
            </a:r>
          </a:p>
        </p:txBody>
      </p:sp>
    </p:spTree>
    <p:extLst>
      <p:ext uri="{BB962C8B-B14F-4D97-AF65-F5344CB8AC3E}">
        <p14:creationId xmlns:p14="http://schemas.microsoft.com/office/powerpoint/2010/main" val="14020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89625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98932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uverture">
    <p:bg>
      <p:bgPr>
        <a:blipFill dpi="0" rotWithShape="0">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76373" y="1048542"/>
            <a:ext cx="7200083" cy="2331690"/>
          </a:xfrm>
        </p:spPr>
        <p:txBody>
          <a:bodyPr anchor="b"/>
          <a:lstStyle>
            <a:lvl1pPr>
              <a:defRPr sz="3600">
                <a:solidFill>
                  <a:schemeClr val="accent1"/>
                </a:solidFill>
                <a:latin typeface="+mj-lt"/>
              </a:defRPr>
            </a:lvl1pPr>
          </a:lstStyle>
          <a:p>
            <a:r>
              <a:rPr lang="fr-FR" dirty="0" smtClean="0"/>
              <a:t>Cliquez et modifiez le titre</a:t>
            </a:r>
            <a:endParaRPr lang="fr-FR" dirty="0"/>
          </a:p>
        </p:txBody>
      </p:sp>
      <p:sp>
        <p:nvSpPr>
          <p:cNvPr id="3" name="Sous-titre 2"/>
          <p:cNvSpPr>
            <a:spLocks noGrp="1"/>
          </p:cNvSpPr>
          <p:nvPr>
            <p:ph type="subTitle" idx="1"/>
          </p:nvPr>
        </p:nvSpPr>
        <p:spPr>
          <a:xfrm>
            <a:off x="1493277" y="3645024"/>
            <a:ext cx="7183179" cy="360040"/>
          </a:xfrm>
          <a:solidFill>
            <a:schemeClr val="tx2"/>
          </a:solidFill>
        </p:spPr>
        <p:txBody>
          <a:bodyPr anchor="ctr">
            <a:noAutofit/>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a:t>jjj mmmm aaaa</a:t>
            </a:r>
          </a:p>
        </p:txBody>
      </p:sp>
      <p:pic>
        <p:nvPicPr>
          <p:cNvPr id="5"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4750" y="5932488"/>
            <a:ext cx="15843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456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hapitr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76375" y="3717033"/>
            <a:ext cx="7018339" cy="2088232"/>
          </a:xfrm>
        </p:spPr>
        <p:txBody>
          <a:bodyPr/>
          <a:lstStyle>
            <a:lvl1pPr algn="l">
              <a:defRPr sz="3200" b="0"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1476375" y="1556793"/>
            <a:ext cx="7018339" cy="1737983"/>
          </a:xfrm>
        </p:spPr>
        <p:txBody>
          <a:bodyPr anchor="b">
            <a:noAutofit/>
          </a:bodyPr>
          <a:lstStyle>
            <a:lvl1pPr marL="0" indent="0">
              <a:spcBef>
                <a:spcPts val="0"/>
              </a:spcBef>
              <a:buNone/>
              <a:defRPr sz="32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jjj mmmm aaaa</a:t>
            </a:r>
          </a:p>
        </p:txBody>
      </p:sp>
      <p:grpSp>
        <p:nvGrpSpPr>
          <p:cNvPr id="5" name="Groupe 4"/>
          <p:cNvGrpSpPr/>
          <p:nvPr userDrawn="1"/>
        </p:nvGrpSpPr>
        <p:grpSpPr>
          <a:xfrm>
            <a:off x="7884368" y="6124576"/>
            <a:ext cx="1259632" cy="733424"/>
            <a:chOff x="7884368" y="6124576"/>
            <a:chExt cx="1259632" cy="733424"/>
          </a:xfrm>
        </p:grpSpPr>
        <p:sp>
          <p:nvSpPr>
            <p:cNvPr id="6" name="Rectangle 5"/>
            <p:cNvSpPr/>
            <p:nvPr userDrawn="1"/>
          </p:nvSpPr>
          <p:spPr>
            <a:xfrm>
              <a:off x="7884368" y="6124576"/>
              <a:ext cx="1259632" cy="7334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smtClean="0"/>
            </a:p>
          </p:txBody>
        </p:sp>
        <p:pic>
          <p:nvPicPr>
            <p:cNvPr id="7" name="Imag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823" y="6313487"/>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223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a:t>jjj mmmm aaaa</a:t>
            </a:r>
            <a:endParaRPr lang="fr-FR" dirty="0"/>
          </a:p>
        </p:txBody>
      </p:sp>
      <p:grpSp>
        <p:nvGrpSpPr>
          <p:cNvPr id="7" name="Groupe 6"/>
          <p:cNvGrpSpPr/>
          <p:nvPr userDrawn="1"/>
        </p:nvGrpSpPr>
        <p:grpSpPr>
          <a:xfrm>
            <a:off x="7884368" y="6124576"/>
            <a:ext cx="1259632" cy="733424"/>
            <a:chOff x="7884368" y="6124576"/>
            <a:chExt cx="1259632" cy="733424"/>
          </a:xfrm>
        </p:grpSpPr>
        <p:sp>
          <p:nvSpPr>
            <p:cNvPr id="6" name="Rectangle 5"/>
            <p:cNvSpPr/>
            <p:nvPr userDrawn="1"/>
          </p:nvSpPr>
          <p:spPr>
            <a:xfrm>
              <a:off x="7884368" y="6124576"/>
              <a:ext cx="1259632" cy="7334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smtClean="0"/>
            </a:p>
          </p:txBody>
        </p:sp>
        <p:pic>
          <p:nvPicPr>
            <p:cNvPr id="5" name="Imag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56823" y="6313487"/>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52058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jjj mmmm aaaa</a:t>
            </a:r>
            <a:endParaRPr lang="fr-FR" dirty="0"/>
          </a:p>
        </p:txBody>
      </p:sp>
      <p:grpSp>
        <p:nvGrpSpPr>
          <p:cNvPr id="4" name="Groupe 3"/>
          <p:cNvGrpSpPr/>
          <p:nvPr userDrawn="1"/>
        </p:nvGrpSpPr>
        <p:grpSpPr>
          <a:xfrm>
            <a:off x="7884368" y="6124576"/>
            <a:ext cx="1259632" cy="733424"/>
            <a:chOff x="7884368" y="6124576"/>
            <a:chExt cx="1259632" cy="733424"/>
          </a:xfrm>
        </p:grpSpPr>
        <p:sp>
          <p:nvSpPr>
            <p:cNvPr id="5" name="Rectangle 4"/>
            <p:cNvSpPr/>
            <p:nvPr userDrawn="1"/>
          </p:nvSpPr>
          <p:spPr>
            <a:xfrm>
              <a:off x="7884368" y="6124576"/>
              <a:ext cx="1259632" cy="7334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smtClean="0"/>
            </a:p>
          </p:txBody>
        </p:sp>
        <p:pic>
          <p:nvPicPr>
            <p:cNvPr id="6" name="Imag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56823" y="6313487"/>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877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hapitr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76375" y="3717033"/>
            <a:ext cx="7018339" cy="2088232"/>
          </a:xfrm>
        </p:spPr>
        <p:txBody>
          <a:bodyPr/>
          <a:lstStyle>
            <a:lvl1pPr algn="l">
              <a:defRPr sz="3200" b="0"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1476375" y="1556793"/>
            <a:ext cx="7018339" cy="1737983"/>
          </a:xfrm>
        </p:spPr>
        <p:txBody>
          <a:bodyPr anchor="b">
            <a:noAutofit/>
          </a:bodyPr>
          <a:lstStyle>
            <a:lvl1pPr marL="0" indent="0">
              <a:spcBef>
                <a:spcPts val="0"/>
              </a:spcBef>
              <a:buNone/>
              <a:defRPr sz="32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jjj mmmm aaaa</a:t>
            </a:r>
          </a:p>
        </p:txBody>
      </p:sp>
    </p:spTree>
    <p:extLst>
      <p:ext uri="{BB962C8B-B14F-4D97-AF65-F5344CB8AC3E}">
        <p14:creationId xmlns:p14="http://schemas.microsoft.com/office/powerpoint/2010/main" val="196407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a:t>jjj mmmm aaaa</a:t>
            </a:r>
            <a:endParaRPr lang="fr-FR" dirty="0"/>
          </a:p>
        </p:txBody>
      </p:sp>
    </p:spTree>
    <p:extLst>
      <p:ext uri="{BB962C8B-B14F-4D97-AF65-F5344CB8AC3E}">
        <p14:creationId xmlns:p14="http://schemas.microsoft.com/office/powerpoint/2010/main" val="156514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jjj mmmm aaaa</a:t>
            </a:r>
            <a:endParaRPr lang="fr-FR" dirty="0"/>
          </a:p>
        </p:txBody>
      </p:sp>
    </p:spTree>
    <p:extLst>
      <p:ext uri="{BB962C8B-B14F-4D97-AF65-F5344CB8AC3E}">
        <p14:creationId xmlns:p14="http://schemas.microsoft.com/office/powerpoint/2010/main" val="24080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92367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vertur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76373" y="1048542"/>
            <a:ext cx="7200083" cy="2331690"/>
          </a:xfrm>
        </p:spPr>
        <p:txBody>
          <a:bodyPr anchor="b"/>
          <a:lstStyle>
            <a:lvl1pPr>
              <a:defRPr sz="3600">
                <a:solidFill>
                  <a:schemeClr val="accent1"/>
                </a:solidFill>
                <a:latin typeface="+mj-lt"/>
              </a:defRPr>
            </a:lvl1pPr>
          </a:lstStyle>
          <a:p>
            <a:r>
              <a:rPr lang="fr-FR" dirty="0" smtClean="0"/>
              <a:t>Cliquez et modifiez le titre</a:t>
            </a:r>
            <a:endParaRPr lang="fr-FR" dirty="0"/>
          </a:p>
        </p:txBody>
      </p:sp>
      <p:sp>
        <p:nvSpPr>
          <p:cNvPr id="3" name="Sous-titre 2"/>
          <p:cNvSpPr>
            <a:spLocks noGrp="1"/>
          </p:cNvSpPr>
          <p:nvPr>
            <p:ph type="subTitle" idx="1"/>
          </p:nvPr>
        </p:nvSpPr>
        <p:spPr>
          <a:xfrm>
            <a:off x="1493277" y="3645024"/>
            <a:ext cx="7183179" cy="360040"/>
          </a:xfrm>
          <a:solidFill>
            <a:schemeClr val="tx2"/>
          </a:solidFill>
        </p:spPr>
        <p:txBody>
          <a:bodyPr anchor="ctr">
            <a:noAutofit/>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rgbClr val="009EE1"/>
                </a:solidFill>
              </a:rPr>
              <a:t>23/10/2015</a:t>
            </a:r>
            <a:endParaRPr lang="fr-FR">
              <a:solidFill>
                <a:srgbClr val="009EE1"/>
              </a:solidFill>
            </a:endParaRPr>
          </a:p>
        </p:txBody>
      </p:sp>
    </p:spTree>
    <p:extLst>
      <p:ext uri="{BB962C8B-B14F-4D97-AF65-F5344CB8AC3E}">
        <p14:creationId xmlns:p14="http://schemas.microsoft.com/office/powerpoint/2010/main" val="263690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hapitr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76375" y="3717033"/>
            <a:ext cx="7018339" cy="2088232"/>
          </a:xfrm>
        </p:spPr>
        <p:txBody>
          <a:bodyPr/>
          <a:lstStyle>
            <a:lvl1pPr algn="l">
              <a:defRPr sz="3200" b="0"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1476375" y="1556793"/>
            <a:ext cx="7018339" cy="1737983"/>
          </a:xfrm>
        </p:spPr>
        <p:txBody>
          <a:bodyPr anchor="b">
            <a:noAutofit/>
          </a:bodyPr>
          <a:lstStyle>
            <a:lvl1pPr marL="0" indent="0">
              <a:spcBef>
                <a:spcPts val="0"/>
              </a:spcBef>
              <a:buNone/>
              <a:defRPr sz="32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rgbClr val="009EE1"/>
                </a:solidFill>
              </a:rPr>
              <a:t>23/10/2015</a:t>
            </a:r>
            <a:endParaRPr lang="fr-FR">
              <a:solidFill>
                <a:srgbClr val="009EE1"/>
              </a:solidFill>
            </a:endParaRPr>
          </a:p>
        </p:txBody>
      </p:sp>
    </p:spTree>
    <p:extLst>
      <p:ext uri="{BB962C8B-B14F-4D97-AF65-F5344CB8AC3E}">
        <p14:creationId xmlns:p14="http://schemas.microsoft.com/office/powerpoint/2010/main" val="48073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smtClean="0">
                <a:solidFill>
                  <a:srgbClr val="009EE1"/>
                </a:solidFill>
              </a:rPr>
              <a:t>23/10/2015</a:t>
            </a:r>
            <a:endParaRPr lang="fr-FR" dirty="0">
              <a:solidFill>
                <a:srgbClr val="009EE1"/>
              </a:solidFill>
            </a:endParaRPr>
          </a:p>
        </p:txBody>
      </p:sp>
    </p:spTree>
    <p:extLst>
      <p:ext uri="{BB962C8B-B14F-4D97-AF65-F5344CB8AC3E}">
        <p14:creationId xmlns:p14="http://schemas.microsoft.com/office/powerpoint/2010/main" val="3683087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smtClean="0">
                <a:solidFill>
                  <a:srgbClr val="009EE1"/>
                </a:solidFill>
              </a:rPr>
              <a:t>23/10/2015</a:t>
            </a:r>
            <a:endParaRPr lang="fr-FR" dirty="0">
              <a:solidFill>
                <a:srgbClr val="009EE1"/>
              </a:solidFill>
            </a:endParaRPr>
          </a:p>
        </p:txBody>
      </p:sp>
    </p:spTree>
    <p:extLst>
      <p:ext uri="{BB962C8B-B14F-4D97-AF65-F5344CB8AC3E}">
        <p14:creationId xmlns:p14="http://schemas.microsoft.com/office/powerpoint/2010/main" val="2143582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84214" y="274638"/>
            <a:ext cx="806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585788" y="1844676"/>
            <a:ext cx="8162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715963" y="6492875"/>
            <a:ext cx="3960812" cy="122238"/>
          </a:xfrm>
          <a:prstGeom prst="rect">
            <a:avLst/>
          </a:prstGeom>
        </p:spPr>
        <p:txBody>
          <a:bodyPr vert="horz" wrap="none" lIns="36000" tIns="0" rIns="36000" bIns="0" rtlCol="0" anchor="ctr">
            <a:noAutofit/>
          </a:bodyPr>
          <a:lstStyle>
            <a:lvl1pPr algn="l" eaLnBrk="1" fontAlgn="auto" hangingPunct="1">
              <a:spcBef>
                <a:spcPts val="0"/>
              </a:spcBef>
              <a:spcAft>
                <a:spcPts val="0"/>
              </a:spcAft>
              <a:defRPr sz="800" b="1">
                <a:solidFill>
                  <a:schemeClr val="tx2"/>
                </a:solidFill>
                <a:latin typeface="+mn-lt"/>
                <a:ea typeface="+mn-ea"/>
                <a:cs typeface="+mn-cs"/>
              </a:defRPr>
            </a:lvl1pPr>
          </a:lstStyle>
          <a:p>
            <a:pPr>
              <a:defRPr/>
            </a:pPr>
            <a:r>
              <a:rPr lang="fr-FR"/>
              <a:t>jjj mmmm aaaa</a:t>
            </a:r>
            <a:endParaRPr lang="fr-FR" dirty="0"/>
          </a:p>
        </p:txBody>
      </p:sp>
      <p:sp>
        <p:nvSpPr>
          <p:cNvPr id="8" name="Rectangle 7"/>
          <p:cNvSpPr/>
          <p:nvPr/>
        </p:nvSpPr>
        <p:spPr>
          <a:xfrm>
            <a:off x="290514" y="6464300"/>
            <a:ext cx="252412" cy="179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a:defRPr sz="2400">
                <a:solidFill>
                  <a:schemeClr val="tx1"/>
                </a:solidFill>
                <a:latin typeface="Lucida Sans" pitchFamily="34" charset="0"/>
                <a:ea typeface="MS PGothic" pitchFamily="34" charset="-128"/>
              </a:defRPr>
            </a:lvl1pPr>
            <a:lvl2pPr marL="742950" indent="-285750">
              <a:defRPr sz="2400">
                <a:solidFill>
                  <a:schemeClr val="tx1"/>
                </a:solidFill>
                <a:latin typeface="Lucida Sans" pitchFamily="34" charset="0"/>
                <a:ea typeface="MS PGothic" pitchFamily="34" charset="-128"/>
              </a:defRPr>
            </a:lvl2pPr>
            <a:lvl3pPr marL="1143000" indent="-228600">
              <a:defRPr sz="2400">
                <a:solidFill>
                  <a:schemeClr val="tx1"/>
                </a:solidFill>
                <a:latin typeface="Lucida Sans" pitchFamily="34" charset="0"/>
                <a:ea typeface="MS PGothic" pitchFamily="34" charset="-128"/>
              </a:defRPr>
            </a:lvl3pPr>
            <a:lvl4pPr marL="1600200" indent="-228600">
              <a:defRPr sz="2400">
                <a:solidFill>
                  <a:schemeClr val="tx1"/>
                </a:solidFill>
                <a:latin typeface="Lucida Sans" pitchFamily="34" charset="0"/>
                <a:ea typeface="MS PGothic" pitchFamily="34" charset="-128"/>
              </a:defRPr>
            </a:lvl4pPr>
            <a:lvl5pPr marL="2057400" indent="-22860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fld id="{8B0B8DE7-15D9-4532-AED0-0B268583501F}" type="slidenum">
              <a:rPr lang="fr-FR" altLang="fr-FR" sz="900" b="1">
                <a:solidFill>
                  <a:srgbClr val="FFFFFF"/>
                </a:solidFill>
              </a:rPr>
              <a:pPr algn="ctr" eaLnBrk="1" hangingPunct="1"/>
              <a:t>‹N°›</a:t>
            </a:fld>
            <a:endParaRPr lang="fr-FR" altLang="fr-FR" sz="9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0" r:id="rId3"/>
    <p:sldLayoutId id="2147483941" r:id="rId4"/>
    <p:sldLayoutId id="2147483957" r:id="rId5"/>
  </p:sldLayoutIdLst>
  <p:hf sldNum="0" hdr="0" ftr="0"/>
  <p:txStyles>
    <p:titleStyle>
      <a:lvl1pPr algn="l" rtl="0" eaLnBrk="0" fontAlgn="base" hangingPunct="0">
        <a:spcBef>
          <a:spcPct val="0"/>
        </a:spcBef>
        <a:spcAft>
          <a:spcPct val="0"/>
        </a:spcAft>
        <a:defRPr sz="2600" kern="1200">
          <a:solidFill>
            <a:schemeClr val="tx2"/>
          </a:solidFill>
          <a:latin typeface="+mj-lt"/>
          <a:ea typeface="MS PGothic" pitchFamily="34" charset="-128"/>
          <a:cs typeface="Geneva" charset="0"/>
        </a:defRPr>
      </a:lvl1pPr>
      <a:lvl2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2pPr>
      <a:lvl3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3pPr>
      <a:lvl4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4pPr>
      <a:lvl5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5pPr>
      <a:lvl6pPr marL="457200" algn="l" rtl="0" eaLnBrk="1" fontAlgn="base" hangingPunct="1">
        <a:spcBef>
          <a:spcPct val="0"/>
        </a:spcBef>
        <a:spcAft>
          <a:spcPct val="0"/>
        </a:spcAft>
        <a:defRPr sz="2600">
          <a:solidFill>
            <a:schemeClr val="tx2"/>
          </a:solidFill>
          <a:latin typeface="MACVAL" charset="0"/>
          <a:ea typeface="Geneva" charset="0"/>
          <a:cs typeface="Geneva" charset="0"/>
        </a:defRPr>
      </a:lvl6pPr>
      <a:lvl7pPr marL="914400" algn="l" rtl="0" eaLnBrk="1" fontAlgn="base" hangingPunct="1">
        <a:spcBef>
          <a:spcPct val="0"/>
        </a:spcBef>
        <a:spcAft>
          <a:spcPct val="0"/>
        </a:spcAft>
        <a:defRPr sz="2600">
          <a:solidFill>
            <a:schemeClr val="tx2"/>
          </a:solidFill>
          <a:latin typeface="MACVAL" charset="0"/>
          <a:ea typeface="Geneva" charset="0"/>
          <a:cs typeface="Geneva" charset="0"/>
        </a:defRPr>
      </a:lvl7pPr>
      <a:lvl8pPr marL="1371600" algn="l" rtl="0" eaLnBrk="1" fontAlgn="base" hangingPunct="1">
        <a:spcBef>
          <a:spcPct val="0"/>
        </a:spcBef>
        <a:spcAft>
          <a:spcPct val="0"/>
        </a:spcAft>
        <a:defRPr sz="2600">
          <a:solidFill>
            <a:schemeClr val="tx2"/>
          </a:solidFill>
          <a:latin typeface="MACVAL" charset="0"/>
          <a:ea typeface="Geneva" charset="0"/>
          <a:cs typeface="Geneva" charset="0"/>
        </a:defRPr>
      </a:lvl8pPr>
      <a:lvl9pPr marL="1828800" algn="l" rtl="0" eaLnBrk="1" fontAlgn="base" hangingPunct="1">
        <a:spcBef>
          <a:spcPct val="0"/>
        </a:spcBef>
        <a:spcAft>
          <a:spcPct val="0"/>
        </a:spcAft>
        <a:defRPr sz="2600">
          <a:solidFill>
            <a:schemeClr val="tx2"/>
          </a:solidFill>
          <a:latin typeface="MACVAL" charset="0"/>
          <a:ea typeface="Geneva" charset="0"/>
          <a:cs typeface="Geneva" charset="0"/>
        </a:defRPr>
      </a:lvl9pPr>
    </p:titleStyle>
    <p:bodyStyle>
      <a:lvl1pPr marL="107950" indent="-107950" algn="l" rtl="0" eaLnBrk="0" fontAlgn="base" hangingPunct="0">
        <a:spcBef>
          <a:spcPts val="1800"/>
        </a:spcBef>
        <a:spcAft>
          <a:spcPct val="0"/>
        </a:spcAft>
        <a:buSzPct val="25000"/>
        <a:buFont typeface="Lucida Sans" pitchFamily="34" charset="0"/>
        <a:buChar char=" "/>
        <a:defRPr sz="2200" kern="1200">
          <a:solidFill>
            <a:schemeClr val="accent1"/>
          </a:solidFill>
          <a:latin typeface="+mn-lt"/>
          <a:ea typeface="MS PGothic" pitchFamily="34" charset="-128"/>
          <a:cs typeface="Geneva" charset="0"/>
        </a:defRPr>
      </a:lvl1pPr>
      <a:lvl2pPr marL="358775" indent="-250825" algn="l" rtl="0" eaLnBrk="0" fontAlgn="base" hangingPunct="0">
        <a:spcBef>
          <a:spcPts val="400"/>
        </a:spcBef>
        <a:spcAft>
          <a:spcPct val="0"/>
        </a:spcAft>
        <a:buFont typeface="Symbol" pitchFamily="18" charset="2"/>
        <a:buChar char="·"/>
        <a:defRPr kern="1200">
          <a:solidFill>
            <a:schemeClr val="tx1"/>
          </a:solidFill>
          <a:latin typeface="+mn-lt"/>
          <a:ea typeface="Geneva" charset="0"/>
          <a:cs typeface="Geneva" charset="0"/>
        </a:defRPr>
      </a:lvl2pPr>
      <a:lvl3pPr marL="539750" indent="-179388" algn="l" rtl="0" eaLnBrk="0" fontAlgn="base" hangingPunct="0">
        <a:spcBef>
          <a:spcPts val="400"/>
        </a:spcBef>
        <a:spcAft>
          <a:spcPct val="0"/>
        </a:spcAft>
        <a:buFont typeface="Wingdings" pitchFamily="2" charset="2"/>
        <a:buChar char="§"/>
        <a:defRPr sz="1600" kern="1200">
          <a:solidFill>
            <a:schemeClr val="tx2"/>
          </a:solidFill>
          <a:latin typeface="+mn-lt"/>
          <a:ea typeface="Geneva" charset="0"/>
          <a:cs typeface="Geneva" charset="0"/>
        </a:defRPr>
      </a:lvl3pPr>
      <a:lvl4pPr marL="719138" indent="-142875" algn="l" rtl="0" eaLnBrk="0" fontAlgn="base" hangingPunct="0">
        <a:spcBef>
          <a:spcPts val="400"/>
        </a:spcBef>
        <a:spcAft>
          <a:spcPct val="0"/>
        </a:spcAft>
        <a:buFont typeface="Wingdings" pitchFamily="2" charset="2"/>
        <a:buChar char="§"/>
        <a:defRPr sz="1400" kern="1200">
          <a:solidFill>
            <a:schemeClr val="tx1"/>
          </a:solidFill>
          <a:latin typeface="+mn-lt"/>
          <a:ea typeface="Geneva" charset="0"/>
          <a:cs typeface="Geneva" charset="0"/>
        </a:defRPr>
      </a:lvl4pPr>
      <a:lvl5pPr marL="898525" indent="-179388" algn="l" rtl="0" eaLnBrk="0" fontAlgn="base" hangingPunct="0">
        <a:spcBef>
          <a:spcPts val="400"/>
        </a:spcBef>
        <a:spcAft>
          <a:spcPct val="0"/>
        </a:spcAft>
        <a:buFont typeface="Arial" pitchFamily="34" charset="0"/>
        <a:buChar char="»"/>
        <a:defRPr sz="12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84214" y="274638"/>
            <a:ext cx="806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dirty="0" smtClean="0"/>
              <a:t>Modifiez le style du titre</a:t>
            </a:r>
          </a:p>
        </p:txBody>
      </p:sp>
      <p:sp>
        <p:nvSpPr>
          <p:cNvPr id="1027" name="Espace réservé du texte 2"/>
          <p:cNvSpPr>
            <a:spLocks noGrp="1"/>
          </p:cNvSpPr>
          <p:nvPr>
            <p:ph type="body" idx="1"/>
          </p:nvPr>
        </p:nvSpPr>
        <p:spPr bwMode="auto">
          <a:xfrm>
            <a:off x="585788" y="1844676"/>
            <a:ext cx="8162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715963" y="6492875"/>
            <a:ext cx="3960812" cy="122238"/>
          </a:xfrm>
          <a:prstGeom prst="rect">
            <a:avLst/>
          </a:prstGeom>
        </p:spPr>
        <p:txBody>
          <a:bodyPr vert="horz" wrap="none" lIns="36000" tIns="0" rIns="36000" bIns="0" rtlCol="0" anchor="ctr">
            <a:noAutofit/>
          </a:bodyPr>
          <a:lstStyle>
            <a:lvl1pPr algn="l" fontAlgn="auto">
              <a:spcBef>
                <a:spcPts val="0"/>
              </a:spcBef>
              <a:spcAft>
                <a:spcPts val="0"/>
              </a:spcAft>
              <a:defRPr sz="800" b="1">
                <a:solidFill>
                  <a:schemeClr val="tx2"/>
                </a:solidFill>
                <a:latin typeface="+mn-lt"/>
                <a:ea typeface="+mn-ea"/>
                <a:cs typeface="+mn-cs"/>
              </a:defRPr>
            </a:lvl1pPr>
          </a:lstStyle>
          <a:p>
            <a:pPr>
              <a:defRPr/>
            </a:pPr>
            <a:r>
              <a:rPr lang="fr-FR" smtClean="0">
                <a:solidFill>
                  <a:srgbClr val="009EE1"/>
                </a:solidFill>
              </a:rPr>
              <a:t>23/10/2015</a:t>
            </a:r>
            <a:endParaRPr lang="fr-FR" dirty="0">
              <a:solidFill>
                <a:srgbClr val="009EE1"/>
              </a:solidFill>
            </a:endParaRPr>
          </a:p>
        </p:txBody>
      </p:sp>
      <p:sp>
        <p:nvSpPr>
          <p:cNvPr id="8" name="Rectangle 7"/>
          <p:cNvSpPr/>
          <p:nvPr/>
        </p:nvSpPr>
        <p:spPr>
          <a:xfrm>
            <a:off x="290514" y="6464300"/>
            <a:ext cx="252412" cy="179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pPr>
            <a:fld id="{13A3C84F-193D-46E1-8273-7161C6735B66}" type="slidenum">
              <a:rPr lang="fr-FR" sz="900" b="1">
                <a:solidFill>
                  <a:srgbClr val="FFFFFF"/>
                </a:solidFill>
                <a:ea typeface="Geneva" charset="0"/>
                <a:cs typeface="Geneva" charset="0"/>
              </a:rPr>
              <a:pPr algn="ctr" fontAlgn="base">
                <a:spcBef>
                  <a:spcPct val="0"/>
                </a:spcBef>
                <a:spcAft>
                  <a:spcPct val="0"/>
                </a:spcAft>
              </a:pPr>
              <a:t>‹N°›</a:t>
            </a:fld>
            <a:endParaRPr lang="fr-FR" sz="900" b="1">
              <a:solidFill>
                <a:srgbClr val="FFFFFF"/>
              </a:solidFill>
              <a:ea typeface="Geneva" charset="0"/>
              <a:cs typeface="Geneva" charset="0"/>
            </a:endParaRPr>
          </a:p>
        </p:txBody>
      </p:sp>
    </p:spTree>
    <p:extLst>
      <p:ext uri="{BB962C8B-B14F-4D97-AF65-F5344CB8AC3E}">
        <p14:creationId xmlns:p14="http://schemas.microsoft.com/office/powerpoint/2010/main" val="310794662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1" r:id="rId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Geneva" charset="0"/>
          <a:cs typeface="Geneva" charset="0"/>
        </a:defRPr>
      </a:lvl1pPr>
      <a:lvl2pPr algn="l" rtl="0" eaLnBrk="0" fontAlgn="base" hangingPunct="0">
        <a:spcBef>
          <a:spcPct val="0"/>
        </a:spcBef>
        <a:spcAft>
          <a:spcPct val="0"/>
        </a:spcAft>
        <a:defRPr sz="2600">
          <a:solidFill>
            <a:schemeClr val="tx2"/>
          </a:solidFill>
          <a:latin typeface="MACVAL" charset="0"/>
          <a:ea typeface="Geneva" charset="0"/>
          <a:cs typeface="Geneva" charset="0"/>
        </a:defRPr>
      </a:lvl2pPr>
      <a:lvl3pPr algn="l" rtl="0" eaLnBrk="0" fontAlgn="base" hangingPunct="0">
        <a:spcBef>
          <a:spcPct val="0"/>
        </a:spcBef>
        <a:spcAft>
          <a:spcPct val="0"/>
        </a:spcAft>
        <a:defRPr sz="2600">
          <a:solidFill>
            <a:schemeClr val="tx2"/>
          </a:solidFill>
          <a:latin typeface="MACVAL" charset="0"/>
          <a:ea typeface="Geneva" charset="0"/>
          <a:cs typeface="Geneva" charset="0"/>
        </a:defRPr>
      </a:lvl3pPr>
      <a:lvl4pPr algn="l" rtl="0" eaLnBrk="0" fontAlgn="base" hangingPunct="0">
        <a:spcBef>
          <a:spcPct val="0"/>
        </a:spcBef>
        <a:spcAft>
          <a:spcPct val="0"/>
        </a:spcAft>
        <a:defRPr sz="2600">
          <a:solidFill>
            <a:schemeClr val="tx2"/>
          </a:solidFill>
          <a:latin typeface="MACVAL" charset="0"/>
          <a:ea typeface="Geneva" charset="0"/>
          <a:cs typeface="Geneva" charset="0"/>
        </a:defRPr>
      </a:lvl4pPr>
      <a:lvl5pPr algn="l" rtl="0" eaLnBrk="0" fontAlgn="base" hangingPunct="0">
        <a:spcBef>
          <a:spcPct val="0"/>
        </a:spcBef>
        <a:spcAft>
          <a:spcPct val="0"/>
        </a:spcAft>
        <a:defRPr sz="2600">
          <a:solidFill>
            <a:schemeClr val="tx2"/>
          </a:solidFill>
          <a:latin typeface="MACVAL" charset="0"/>
          <a:ea typeface="Geneva" charset="0"/>
          <a:cs typeface="Geneva" charset="0"/>
        </a:defRPr>
      </a:lvl5pPr>
      <a:lvl6pPr marL="457200" algn="l" rtl="0" eaLnBrk="1" fontAlgn="base" hangingPunct="1">
        <a:spcBef>
          <a:spcPct val="0"/>
        </a:spcBef>
        <a:spcAft>
          <a:spcPct val="0"/>
        </a:spcAft>
        <a:defRPr sz="2600">
          <a:solidFill>
            <a:schemeClr val="tx2"/>
          </a:solidFill>
          <a:latin typeface="MACVAL" charset="0"/>
          <a:ea typeface="Geneva" charset="0"/>
          <a:cs typeface="Geneva" charset="0"/>
        </a:defRPr>
      </a:lvl6pPr>
      <a:lvl7pPr marL="914400" algn="l" rtl="0" eaLnBrk="1" fontAlgn="base" hangingPunct="1">
        <a:spcBef>
          <a:spcPct val="0"/>
        </a:spcBef>
        <a:spcAft>
          <a:spcPct val="0"/>
        </a:spcAft>
        <a:defRPr sz="2600">
          <a:solidFill>
            <a:schemeClr val="tx2"/>
          </a:solidFill>
          <a:latin typeface="MACVAL" charset="0"/>
          <a:ea typeface="Geneva" charset="0"/>
          <a:cs typeface="Geneva" charset="0"/>
        </a:defRPr>
      </a:lvl7pPr>
      <a:lvl8pPr marL="1371600" algn="l" rtl="0" eaLnBrk="1" fontAlgn="base" hangingPunct="1">
        <a:spcBef>
          <a:spcPct val="0"/>
        </a:spcBef>
        <a:spcAft>
          <a:spcPct val="0"/>
        </a:spcAft>
        <a:defRPr sz="2600">
          <a:solidFill>
            <a:schemeClr val="tx2"/>
          </a:solidFill>
          <a:latin typeface="MACVAL" charset="0"/>
          <a:ea typeface="Geneva" charset="0"/>
          <a:cs typeface="Geneva" charset="0"/>
        </a:defRPr>
      </a:lvl8pPr>
      <a:lvl9pPr marL="1828800" algn="l" rtl="0" eaLnBrk="1" fontAlgn="base" hangingPunct="1">
        <a:spcBef>
          <a:spcPct val="0"/>
        </a:spcBef>
        <a:spcAft>
          <a:spcPct val="0"/>
        </a:spcAft>
        <a:defRPr sz="2600">
          <a:solidFill>
            <a:schemeClr val="tx2"/>
          </a:solidFill>
          <a:latin typeface="MACVAL" charset="0"/>
          <a:ea typeface="Geneva" charset="0"/>
          <a:cs typeface="Geneva" charset="0"/>
        </a:defRPr>
      </a:lvl9pPr>
    </p:titleStyle>
    <p:bodyStyle>
      <a:lvl1pPr marL="107950" indent="-107950" algn="l" rtl="0" eaLnBrk="0" fontAlgn="base" hangingPunct="0">
        <a:spcBef>
          <a:spcPts val="1800"/>
        </a:spcBef>
        <a:spcAft>
          <a:spcPct val="0"/>
        </a:spcAft>
        <a:buSzPct val="25000"/>
        <a:buFont typeface="Lucida Sans" charset="0"/>
        <a:buChar char=" "/>
        <a:defRPr sz="2800" kern="1200">
          <a:solidFill>
            <a:schemeClr val="accent1"/>
          </a:solidFill>
          <a:latin typeface="+mn-lt"/>
          <a:ea typeface="Geneva" charset="0"/>
          <a:cs typeface="Geneva" charset="0"/>
        </a:defRPr>
      </a:lvl1pPr>
      <a:lvl2pPr marL="358775" indent="-250825" algn="l" rtl="0" eaLnBrk="0" fontAlgn="base" hangingPunct="0">
        <a:spcBef>
          <a:spcPts val="400"/>
        </a:spcBef>
        <a:spcAft>
          <a:spcPct val="0"/>
        </a:spcAft>
        <a:buFont typeface="Symbol" pitchFamily="18" charset="2"/>
        <a:buChar char="·"/>
        <a:defRPr sz="2400" kern="1200">
          <a:solidFill>
            <a:schemeClr val="tx1"/>
          </a:solidFill>
          <a:latin typeface="+mn-lt"/>
          <a:ea typeface="Geneva" charset="0"/>
          <a:cs typeface="Geneva" charset="0"/>
        </a:defRPr>
      </a:lvl2pPr>
      <a:lvl3pPr marL="539750" indent="-179388" algn="l" rtl="0" eaLnBrk="0" fontAlgn="base" hangingPunct="0">
        <a:spcBef>
          <a:spcPts val="400"/>
        </a:spcBef>
        <a:spcAft>
          <a:spcPct val="0"/>
        </a:spcAft>
        <a:buFont typeface="Wingdings" pitchFamily="2" charset="2"/>
        <a:buChar char="§"/>
        <a:defRPr sz="2000" kern="1200">
          <a:solidFill>
            <a:schemeClr val="tx2"/>
          </a:solidFill>
          <a:latin typeface="+mn-lt"/>
          <a:ea typeface="Geneva" charset="0"/>
          <a:cs typeface="Geneva" charset="0"/>
        </a:defRPr>
      </a:lvl3pPr>
      <a:lvl4pPr marL="719138" indent="-142875" algn="l" rtl="0" eaLnBrk="0" fontAlgn="base" hangingPunct="0">
        <a:spcBef>
          <a:spcPts val="400"/>
        </a:spcBef>
        <a:spcAft>
          <a:spcPct val="0"/>
        </a:spcAft>
        <a:buFont typeface="Wingdings" pitchFamily="2" charset="2"/>
        <a:buChar char="§"/>
        <a:defRPr sz="1800" kern="1200">
          <a:solidFill>
            <a:schemeClr val="tx1"/>
          </a:solidFill>
          <a:latin typeface="+mn-lt"/>
          <a:ea typeface="Geneva" charset="0"/>
          <a:cs typeface="Geneva" charset="0"/>
        </a:defRPr>
      </a:lvl4pPr>
      <a:lvl5pPr marL="898525" indent="-179388" algn="l" rtl="0" eaLnBrk="0" fontAlgn="base" hangingPunct="0">
        <a:spcBef>
          <a:spcPts val="400"/>
        </a:spcBef>
        <a:spcAft>
          <a:spcPct val="0"/>
        </a:spcAft>
        <a:buFont typeface="Arial" pitchFamily="34" charset="0"/>
        <a:buChar char="»"/>
        <a:defRPr sz="16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84214" y="274638"/>
            <a:ext cx="806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585788" y="1844676"/>
            <a:ext cx="8162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715963" y="6492875"/>
            <a:ext cx="3960812" cy="122238"/>
          </a:xfrm>
          <a:prstGeom prst="rect">
            <a:avLst/>
          </a:prstGeom>
        </p:spPr>
        <p:txBody>
          <a:bodyPr vert="horz" wrap="none" lIns="36000" tIns="0" rIns="36000" bIns="0" rtlCol="0" anchor="ctr">
            <a:noAutofit/>
          </a:bodyPr>
          <a:lstStyle>
            <a:lvl1pPr algn="l" eaLnBrk="1" fontAlgn="auto" hangingPunct="1">
              <a:spcBef>
                <a:spcPts val="0"/>
              </a:spcBef>
              <a:spcAft>
                <a:spcPts val="0"/>
              </a:spcAft>
              <a:defRPr sz="800" b="1">
                <a:solidFill>
                  <a:schemeClr val="tx2"/>
                </a:solidFill>
                <a:latin typeface="+mn-lt"/>
                <a:ea typeface="+mn-ea"/>
                <a:cs typeface="+mn-cs"/>
              </a:defRPr>
            </a:lvl1pPr>
          </a:lstStyle>
          <a:p>
            <a:pPr>
              <a:defRPr/>
            </a:pPr>
            <a:r>
              <a:rPr lang="fr-FR"/>
              <a:t>jjj mmmm aaaa</a:t>
            </a:r>
            <a:endParaRPr lang="fr-FR" dirty="0"/>
          </a:p>
        </p:txBody>
      </p:sp>
      <p:sp>
        <p:nvSpPr>
          <p:cNvPr id="8" name="Rectangle 7"/>
          <p:cNvSpPr/>
          <p:nvPr/>
        </p:nvSpPr>
        <p:spPr>
          <a:xfrm>
            <a:off x="290514" y="6464300"/>
            <a:ext cx="252412" cy="179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a:defRPr sz="2400">
                <a:solidFill>
                  <a:schemeClr val="tx1"/>
                </a:solidFill>
                <a:latin typeface="Lucida Sans" pitchFamily="34" charset="0"/>
                <a:ea typeface="MS PGothic" pitchFamily="34" charset="-128"/>
              </a:defRPr>
            </a:lvl1pPr>
            <a:lvl2pPr marL="742950" indent="-285750">
              <a:defRPr sz="2400">
                <a:solidFill>
                  <a:schemeClr val="tx1"/>
                </a:solidFill>
                <a:latin typeface="Lucida Sans" pitchFamily="34" charset="0"/>
                <a:ea typeface="MS PGothic" pitchFamily="34" charset="-128"/>
              </a:defRPr>
            </a:lvl2pPr>
            <a:lvl3pPr marL="1143000" indent="-228600">
              <a:defRPr sz="2400">
                <a:solidFill>
                  <a:schemeClr val="tx1"/>
                </a:solidFill>
                <a:latin typeface="Lucida Sans" pitchFamily="34" charset="0"/>
                <a:ea typeface="MS PGothic" pitchFamily="34" charset="-128"/>
              </a:defRPr>
            </a:lvl3pPr>
            <a:lvl4pPr marL="1600200" indent="-228600">
              <a:defRPr sz="2400">
                <a:solidFill>
                  <a:schemeClr val="tx1"/>
                </a:solidFill>
                <a:latin typeface="Lucida Sans" pitchFamily="34" charset="0"/>
                <a:ea typeface="MS PGothic" pitchFamily="34" charset="-128"/>
              </a:defRPr>
            </a:lvl4pPr>
            <a:lvl5pPr marL="2057400" indent="-22860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fld id="{8B0B8DE7-15D9-4532-AED0-0B268583501F}" type="slidenum">
              <a:rPr lang="fr-FR" altLang="fr-FR" sz="900" b="1">
                <a:solidFill>
                  <a:srgbClr val="FFFFFF"/>
                </a:solidFill>
              </a:rPr>
              <a:pPr algn="ctr" eaLnBrk="1" hangingPunct="1"/>
              <a:t>‹N°›</a:t>
            </a:fld>
            <a:endParaRPr lang="fr-FR" altLang="fr-FR" sz="900" b="1">
              <a:solidFill>
                <a:srgbClr val="FFFFFF"/>
              </a:solidFill>
            </a:endParaRPr>
          </a:p>
        </p:txBody>
      </p:sp>
    </p:spTree>
    <p:extLst>
      <p:ext uri="{BB962C8B-B14F-4D97-AF65-F5344CB8AC3E}">
        <p14:creationId xmlns:p14="http://schemas.microsoft.com/office/powerpoint/2010/main" val="321852252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Lst>
  <p:timing>
    <p:tnLst>
      <p:par>
        <p:cTn id="1" dur="indefinite" restart="never" nodeType="tmRoot"/>
      </p:par>
    </p:tnLst>
  </p:timing>
  <p:hf sldNum="0" hdr="0" ftr="0"/>
  <p:txStyles>
    <p:titleStyle>
      <a:lvl1pPr algn="l" rtl="0" eaLnBrk="0" fontAlgn="base" hangingPunct="0">
        <a:spcBef>
          <a:spcPct val="0"/>
        </a:spcBef>
        <a:spcAft>
          <a:spcPct val="0"/>
        </a:spcAft>
        <a:defRPr sz="2600" kern="1200">
          <a:solidFill>
            <a:schemeClr val="tx2"/>
          </a:solidFill>
          <a:latin typeface="+mj-lt"/>
          <a:ea typeface="MS PGothic" pitchFamily="34" charset="-128"/>
          <a:cs typeface="Geneva" charset="0"/>
        </a:defRPr>
      </a:lvl1pPr>
      <a:lvl2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2pPr>
      <a:lvl3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3pPr>
      <a:lvl4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4pPr>
      <a:lvl5pPr algn="l" rtl="0" eaLnBrk="0" fontAlgn="base" hangingPunct="0">
        <a:spcBef>
          <a:spcPct val="0"/>
        </a:spcBef>
        <a:spcAft>
          <a:spcPct val="0"/>
        </a:spcAft>
        <a:defRPr sz="2600">
          <a:solidFill>
            <a:schemeClr val="tx2"/>
          </a:solidFill>
          <a:latin typeface="MACVAL" charset="0"/>
          <a:ea typeface="MS PGothic" pitchFamily="34" charset="-128"/>
          <a:cs typeface="Geneva" charset="0"/>
        </a:defRPr>
      </a:lvl5pPr>
      <a:lvl6pPr marL="457200" algn="l" rtl="0" eaLnBrk="1" fontAlgn="base" hangingPunct="1">
        <a:spcBef>
          <a:spcPct val="0"/>
        </a:spcBef>
        <a:spcAft>
          <a:spcPct val="0"/>
        </a:spcAft>
        <a:defRPr sz="2600">
          <a:solidFill>
            <a:schemeClr val="tx2"/>
          </a:solidFill>
          <a:latin typeface="MACVAL" charset="0"/>
          <a:ea typeface="Geneva" charset="0"/>
          <a:cs typeface="Geneva" charset="0"/>
        </a:defRPr>
      </a:lvl6pPr>
      <a:lvl7pPr marL="914400" algn="l" rtl="0" eaLnBrk="1" fontAlgn="base" hangingPunct="1">
        <a:spcBef>
          <a:spcPct val="0"/>
        </a:spcBef>
        <a:spcAft>
          <a:spcPct val="0"/>
        </a:spcAft>
        <a:defRPr sz="2600">
          <a:solidFill>
            <a:schemeClr val="tx2"/>
          </a:solidFill>
          <a:latin typeface="MACVAL" charset="0"/>
          <a:ea typeface="Geneva" charset="0"/>
          <a:cs typeface="Geneva" charset="0"/>
        </a:defRPr>
      </a:lvl7pPr>
      <a:lvl8pPr marL="1371600" algn="l" rtl="0" eaLnBrk="1" fontAlgn="base" hangingPunct="1">
        <a:spcBef>
          <a:spcPct val="0"/>
        </a:spcBef>
        <a:spcAft>
          <a:spcPct val="0"/>
        </a:spcAft>
        <a:defRPr sz="2600">
          <a:solidFill>
            <a:schemeClr val="tx2"/>
          </a:solidFill>
          <a:latin typeface="MACVAL" charset="0"/>
          <a:ea typeface="Geneva" charset="0"/>
          <a:cs typeface="Geneva" charset="0"/>
        </a:defRPr>
      </a:lvl8pPr>
      <a:lvl9pPr marL="1828800" algn="l" rtl="0" eaLnBrk="1" fontAlgn="base" hangingPunct="1">
        <a:spcBef>
          <a:spcPct val="0"/>
        </a:spcBef>
        <a:spcAft>
          <a:spcPct val="0"/>
        </a:spcAft>
        <a:defRPr sz="2600">
          <a:solidFill>
            <a:schemeClr val="tx2"/>
          </a:solidFill>
          <a:latin typeface="MACVAL" charset="0"/>
          <a:ea typeface="Geneva" charset="0"/>
          <a:cs typeface="Geneva" charset="0"/>
        </a:defRPr>
      </a:lvl9pPr>
    </p:titleStyle>
    <p:bodyStyle>
      <a:lvl1pPr marL="107950" indent="-107950" algn="l" rtl="0" eaLnBrk="0" fontAlgn="base" hangingPunct="0">
        <a:spcBef>
          <a:spcPts val="1800"/>
        </a:spcBef>
        <a:spcAft>
          <a:spcPct val="0"/>
        </a:spcAft>
        <a:buSzPct val="25000"/>
        <a:buFont typeface="Lucida Sans" pitchFamily="34" charset="0"/>
        <a:buChar char=" "/>
        <a:defRPr sz="2200" kern="1200">
          <a:solidFill>
            <a:schemeClr val="accent1"/>
          </a:solidFill>
          <a:latin typeface="+mn-lt"/>
          <a:ea typeface="MS PGothic" pitchFamily="34" charset="-128"/>
          <a:cs typeface="Geneva" charset="0"/>
        </a:defRPr>
      </a:lvl1pPr>
      <a:lvl2pPr marL="358775" indent="-250825" algn="l" rtl="0" eaLnBrk="0" fontAlgn="base" hangingPunct="0">
        <a:spcBef>
          <a:spcPts val="400"/>
        </a:spcBef>
        <a:spcAft>
          <a:spcPct val="0"/>
        </a:spcAft>
        <a:buFont typeface="Symbol" pitchFamily="18" charset="2"/>
        <a:buChar char="·"/>
        <a:defRPr kern="1200">
          <a:solidFill>
            <a:schemeClr val="tx1"/>
          </a:solidFill>
          <a:latin typeface="+mn-lt"/>
          <a:ea typeface="Geneva" charset="0"/>
          <a:cs typeface="Geneva" charset="0"/>
        </a:defRPr>
      </a:lvl2pPr>
      <a:lvl3pPr marL="539750" indent="-179388" algn="l" rtl="0" eaLnBrk="0" fontAlgn="base" hangingPunct="0">
        <a:spcBef>
          <a:spcPts val="400"/>
        </a:spcBef>
        <a:spcAft>
          <a:spcPct val="0"/>
        </a:spcAft>
        <a:buFont typeface="Wingdings" pitchFamily="2" charset="2"/>
        <a:buChar char="§"/>
        <a:defRPr sz="1600" kern="1200">
          <a:solidFill>
            <a:schemeClr val="tx2"/>
          </a:solidFill>
          <a:latin typeface="+mn-lt"/>
          <a:ea typeface="Geneva" charset="0"/>
          <a:cs typeface="Geneva" charset="0"/>
        </a:defRPr>
      </a:lvl3pPr>
      <a:lvl4pPr marL="719138" indent="-142875" algn="l" rtl="0" eaLnBrk="0" fontAlgn="base" hangingPunct="0">
        <a:spcBef>
          <a:spcPts val="400"/>
        </a:spcBef>
        <a:spcAft>
          <a:spcPct val="0"/>
        </a:spcAft>
        <a:buFont typeface="Wingdings" pitchFamily="2" charset="2"/>
        <a:buChar char="§"/>
        <a:defRPr sz="1400" kern="1200">
          <a:solidFill>
            <a:schemeClr val="tx1"/>
          </a:solidFill>
          <a:latin typeface="+mn-lt"/>
          <a:ea typeface="Geneva" charset="0"/>
          <a:cs typeface="Geneva" charset="0"/>
        </a:defRPr>
      </a:lvl4pPr>
      <a:lvl5pPr marL="898525" indent="-179388" algn="l" rtl="0" eaLnBrk="0" fontAlgn="base" hangingPunct="0">
        <a:spcBef>
          <a:spcPts val="400"/>
        </a:spcBef>
        <a:spcAft>
          <a:spcPct val="0"/>
        </a:spcAft>
        <a:buFont typeface="Arial" pitchFamily="34" charset="0"/>
        <a:buChar char="»"/>
        <a:defRPr sz="12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4" name="Titre 1"/>
          <p:cNvSpPr>
            <a:spLocks noGrp="1"/>
          </p:cNvSpPr>
          <p:nvPr>
            <p:ph type="ctrTitle"/>
          </p:nvPr>
        </p:nvSpPr>
        <p:spPr>
          <a:xfrm>
            <a:off x="1476375" y="1047750"/>
            <a:ext cx="7199313" cy="2332038"/>
          </a:xfrm>
        </p:spPr>
        <p:txBody>
          <a:bodyPr/>
          <a:lstStyle/>
          <a:p>
            <a:pPr eaLnBrk="1" hangingPunct="1"/>
            <a:r>
              <a:rPr lang="fr-FR" altLang="fr-FR" dirty="0"/>
              <a:t>Les ambassadeurs de l’énergie du </a:t>
            </a:r>
            <a:r>
              <a:rPr lang="fr-FR" altLang="fr-FR" dirty="0" smtClean="0"/>
              <a:t>Val-de-Marne</a:t>
            </a:r>
            <a:r>
              <a:rPr lang="fr-FR" altLang="fr-FR" dirty="0"/>
              <a:t/>
            </a:r>
            <a:br>
              <a:rPr lang="fr-FR" altLang="fr-FR" dirty="0"/>
            </a:br>
            <a:r>
              <a:rPr lang="fr-FR" altLang="fr-FR" sz="2800"/>
              <a:t>BILAN </a:t>
            </a:r>
            <a:r>
              <a:rPr lang="fr-FR" altLang="fr-FR" sz="2800" smtClean="0"/>
              <a:t>2015-2018</a:t>
            </a:r>
            <a:endParaRPr lang="fr-FR" altLang="fr-FR" dirty="0" smtClean="0">
              <a:latin typeface="Lucida Sans" pitchFamily="34" charset="0"/>
            </a:endParaRPr>
          </a:p>
        </p:txBody>
      </p:sp>
      <p:sp>
        <p:nvSpPr>
          <p:cNvPr id="8195" name="Sous-titre 2"/>
          <p:cNvSpPr>
            <a:spLocks noGrp="1"/>
          </p:cNvSpPr>
          <p:nvPr>
            <p:ph type="subTitle" idx="1"/>
          </p:nvPr>
        </p:nvSpPr>
        <p:spPr>
          <a:xfrm>
            <a:off x="2195736" y="3645024"/>
            <a:ext cx="4680520" cy="792211"/>
          </a:xfrm>
        </p:spPr>
        <p:txBody>
          <a:bodyPr/>
          <a:lstStyle/>
          <a:p>
            <a:pPr algn="ctr" eaLnBrk="1" hangingPunct="1">
              <a:spcBef>
                <a:spcPct val="0"/>
              </a:spcBef>
            </a:pPr>
            <a:r>
              <a:rPr lang="fr-FR" altLang="fr-FR" b="1" dirty="0"/>
              <a:t>Séminaire SLIME</a:t>
            </a:r>
          </a:p>
          <a:p>
            <a:pPr algn="ctr" eaLnBrk="1" hangingPunct="1">
              <a:spcBef>
                <a:spcPct val="0"/>
              </a:spcBef>
            </a:pPr>
            <a:r>
              <a:rPr lang="fr-FR" altLang="fr-FR" b="1" dirty="0"/>
              <a:t>10 et 11 octobre 2019</a:t>
            </a:r>
          </a:p>
        </p:txBody>
      </p:sp>
      <p:sp>
        <p:nvSpPr>
          <p:cNvPr id="8196" name="ZoneTexte 1"/>
          <p:cNvSpPr txBox="1">
            <a:spLocks noChangeArrowheads="1"/>
          </p:cNvSpPr>
          <p:nvPr/>
        </p:nvSpPr>
        <p:spPr bwMode="auto">
          <a:xfrm>
            <a:off x="1209675" y="1665288"/>
            <a:ext cx="72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a:defRPr sz="2400">
                <a:solidFill>
                  <a:schemeClr val="tx1"/>
                </a:solidFill>
                <a:latin typeface="Lucida Sans" pitchFamily="34" charset="0"/>
                <a:ea typeface="MS PGothic" pitchFamily="34" charset="-128"/>
              </a:defRPr>
            </a:lvl1pPr>
            <a:lvl2pPr marL="742950" indent="-285750">
              <a:defRPr sz="2400">
                <a:solidFill>
                  <a:schemeClr val="tx1"/>
                </a:solidFill>
                <a:latin typeface="Lucida Sans" pitchFamily="34" charset="0"/>
                <a:ea typeface="MS PGothic" pitchFamily="34" charset="-128"/>
              </a:defRPr>
            </a:lvl2pPr>
            <a:lvl3pPr marL="1143000" indent="-228600">
              <a:defRPr sz="2400">
                <a:solidFill>
                  <a:schemeClr val="tx1"/>
                </a:solidFill>
                <a:latin typeface="Lucida Sans" pitchFamily="34" charset="0"/>
                <a:ea typeface="MS PGothic" pitchFamily="34" charset="-128"/>
              </a:defRPr>
            </a:lvl3pPr>
            <a:lvl4pPr marL="1600200" indent="-228600">
              <a:defRPr sz="2400">
                <a:solidFill>
                  <a:schemeClr val="tx1"/>
                </a:solidFill>
                <a:latin typeface="Lucida Sans" pitchFamily="34" charset="0"/>
                <a:ea typeface="MS PGothic" pitchFamily="34" charset="-128"/>
              </a:defRPr>
            </a:lvl4pPr>
            <a:lvl5pPr marL="2057400" indent="-22860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Lucida Sans" pitchFamily="34" charset="0"/>
              <a:ea typeface="MS PGothic" pitchFamily="34" charset="-128"/>
              <a:cs typeface="+mn-cs"/>
            </a:endParaRPr>
          </a:p>
        </p:txBody>
      </p:sp>
      <p:pic>
        <p:nvPicPr>
          <p:cNvPr id="5"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932488"/>
            <a:ext cx="15843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82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16632"/>
            <a:ext cx="8064500" cy="1143000"/>
          </a:xfrm>
        </p:spPr>
        <p:txBody>
          <a:bodyPr/>
          <a:lstStyle/>
          <a:p>
            <a:pPr algn="ctr"/>
            <a:r>
              <a:rPr lang="fr-FR" dirty="0"/>
              <a:t>Un </a:t>
            </a:r>
            <a:r>
              <a:rPr lang="fr-FR" dirty="0" smtClean="0"/>
              <a:t>IMPACT POSITIF </a:t>
            </a:r>
            <a:r>
              <a:rPr lang="fr-FR" dirty="0"/>
              <a:t>pour les ménages et ayant généré des économies d’énergie substantielles</a:t>
            </a:r>
          </a:p>
        </p:txBody>
      </p:sp>
      <p:sp>
        <p:nvSpPr>
          <p:cNvPr id="5" name="Espace réservé du contenu 2"/>
          <p:cNvSpPr>
            <a:spLocks noGrp="1"/>
          </p:cNvSpPr>
          <p:nvPr>
            <p:ph idx="1"/>
          </p:nvPr>
        </p:nvSpPr>
        <p:spPr>
          <a:xfrm>
            <a:off x="585788" y="1844676"/>
            <a:ext cx="8162925" cy="4392613"/>
          </a:xfrm>
        </p:spPr>
        <p:txBody>
          <a:bodyPr/>
          <a:lstStyle/>
          <a:p>
            <a:pPr marL="0" indent="0" algn="just">
              <a:spcBef>
                <a:spcPts val="1200"/>
              </a:spcBef>
              <a:buSzPct val="100000"/>
              <a:buNone/>
            </a:pPr>
            <a:r>
              <a:rPr lang="fr-FR" sz="1800" dirty="0" smtClean="0"/>
              <a:t>Pour les ménages ayant bénéficié d’une visite de suivi suite au diagnostic : </a:t>
            </a:r>
          </a:p>
          <a:p>
            <a:pPr marL="0" indent="0" algn="just">
              <a:spcBef>
                <a:spcPts val="1200"/>
              </a:spcBef>
              <a:buSzPct val="100000"/>
              <a:buNone/>
            </a:pPr>
            <a:r>
              <a:rPr lang="fr-FR" sz="1800" b="1" dirty="0" smtClean="0"/>
              <a:t>Plus de la moitié des ménages ont réduit leurs consommations d’énergie. </a:t>
            </a:r>
          </a:p>
          <a:p>
            <a:pPr lvl="1" algn="just">
              <a:spcBef>
                <a:spcPts val="1200"/>
              </a:spcBef>
              <a:buSzPct val="100000"/>
              <a:buFont typeface="Arial" panose="020B0604020202020204" pitchFamily="34" charset="0"/>
              <a:buChar char="•"/>
            </a:pPr>
            <a:r>
              <a:rPr lang="fr-FR" sz="1400" b="1" dirty="0" smtClean="0"/>
              <a:t>Réduction de 25% en moyenne</a:t>
            </a:r>
          </a:p>
          <a:p>
            <a:pPr lvl="1" algn="just">
              <a:spcBef>
                <a:spcPts val="1200"/>
              </a:spcBef>
              <a:buSzPct val="100000"/>
              <a:buFont typeface="Arial" panose="020B0604020202020204" pitchFamily="34" charset="0"/>
              <a:buChar char="•"/>
            </a:pPr>
            <a:r>
              <a:rPr lang="fr-FR" sz="1400" b="1" dirty="0" smtClean="0"/>
              <a:t>Entre 50 et 300€ économisés par an</a:t>
            </a:r>
          </a:p>
          <a:p>
            <a:pPr lvl="1" algn="just">
              <a:spcBef>
                <a:spcPts val="1200"/>
              </a:spcBef>
              <a:buSzPct val="100000"/>
              <a:buFont typeface="Arial" panose="020B0604020202020204" pitchFamily="34" charset="0"/>
              <a:buChar char="•"/>
            </a:pPr>
            <a:r>
              <a:rPr lang="fr-FR" sz="1400" b="1" dirty="0" smtClean="0"/>
              <a:t>Appliqué à tous les ménages ayant bénéficié du service de diagnostic à domicile = 78 000€ d’économies annuelles</a:t>
            </a:r>
          </a:p>
          <a:p>
            <a:pPr lvl="1" algn="just">
              <a:spcBef>
                <a:spcPts val="1200"/>
              </a:spcBef>
              <a:buSzPct val="100000"/>
              <a:buFont typeface="Arial" panose="020B0604020202020204" pitchFamily="34" charset="0"/>
              <a:buChar char="•"/>
            </a:pPr>
            <a:endParaRPr lang="fr-FR" sz="1400" b="1" dirty="0"/>
          </a:p>
          <a:p>
            <a:pPr marL="0" indent="0" algn="just">
              <a:spcBef>
                <a:spcPts val="1200"/>
              </a:spcBef>
              <a:buSzPct val="100000"/>
              <a:buNone/>
            </a:pPr>
            <a:r>
              <a:rPr lang="fr-FR" sz="1800" b="1" dirty="0" smtClean="0"/>
              <a:t>Plus de la moitié des ménages déclarent avoir amélioré leur confort thermique en hiver</a:t>
            </a:r>
          </a:p>
          <a:p>
            <a:pPr lvl="1" algn="just">
              <a:spcBef>
                <a:spcPts val="1200"/>
              </a:spcBef>
              <a:buSzPct val="100000"/>
            </a:pPr>
            <a:r>
              <a:rPr lang="fr-FR" sz="1400" b="1" dirty="0" smtClean="0"/>
              <a:t>Seuls 5% déclarent une détérioration de leur confort alors que les hivers 16/17 et 17/18 étaient plus rigoureux que les années précédentes</a:t>
            </a:r>
            <a:endParaRPr lang="fr-FR" sz="1400" dirty="0"/>
          </a:p>
        </p:txBody>
      </p:sp>
    </p:spTree>
    <p:extLst>
      <p:ext uri="{BB962C8B-B14F-4D97-AF65-F5344CB8AC3E}">
        <p14:creationId xmlns:p14="http://schemas.microsoft.com/office/powerpoint/2010/main" val="1944413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4" y="260648"/>
            <a:ext cx="8064500" cy="1143000"/>
          </a:xfrm>
        </p:spPr>
        <p:txBody>
          <a:bodyPr/>
          <a:lstStyle/>
          <a:p>
            <a:r>
              <a:rPr lang="fr-FR" sz="2600" dirty="0" smtClean="0"/>
              <a:t>Ce qu’en disent les ménages</a:t>
            </a:r>
            <a:endParaRPr lang="fr-FR" sz="2600" dirty="0"/>
          </a:p>
        </p:txBody>
      </p:sp>
      <p:sp>
        <p:nvSpPr>
          <p:cNvPr id="4" name="ZoneTexte 3"/>
          <p:cNvSpPr txBox="1"/>
          <p:nvPr/>
        </p:nvSpPr>
        <p:spPr>
          <a:xfrm>
            <a:off x="251520" y="1439453"/>
            <a:ext cx="4103810" cy="4378122"/>
          </a:xfrm>
          <a:prstGeom prst="rect">
            <a:avLst/>
          </a:prstGeom>
          <a:noFill/>
        </p:spPr>
        <p:txBody>
          <a:bodyPr wrap="square" lIns="36000" tIns="0" rIns="36000" bIns="0" rtlCol="0">
            <a:spAutoFit/>
          </a:bodyPr>
          <a:lstStyle/>
          <a:p>
            <a:endParaRPr lang="fr-FR" sz="1100" dirty="0"/>
          </a:p>
          <a:p>
            <a:r>
              <a:rPr lang="fr-FR" dirty="0" smtClean="0">
                <a:solidFill>
                  <a:srgbClr val="002060"/>
                </a:solidFill>
              </a:rPr>
              <a:t>« J’ai vu </a:t>
            </a:r>
            <a:r>
              <a:rPr lang="fr-FR" b="1" dirty="0" smtClean="0">
                <a:solidFill>
                  <a:srgbClr val="002060"/>
                </a:solidFill>
              </a:rPr>
              <a:t>d’énormes différences sur les factures </a:t>
            </a:r>
            <a:r>
              <a:rPr lang="fr-FR" dirty="0" smtClean="0">
                <a:solidFill>
                  <a:srgbClr val="002060"/>
                </a:solidFill>
              </a:rPr>
              <a:t>»</a:t>
            </a:r>
          </a:p>
          <a:p>
            <a:endParaRPr lang="fr-FR" sz="1100" dirty="0">
              <a:solidFill>
                <a:srgbClr val="002060"/>
              </a:solidFill>
            </a:endParaRPr>
          </a:p>
          <a:p>
            <a:r>
              <a:rPr lang="fr-FR" dirty="0" smtClean="0">
                <a:solidFill>
                  <a:srgbClr val="002060"/>
                </a:solidFill>
              </a:rPr>
              <a:t>« Moi j’étais </a:t>
            </a:r>
            <a:r>
              <a:rPr lang="fr-FR" b="1" dirty="0" smtClean="0">
                <a:solidFill>
                  <a:srgbClr val="002060"/>
                </a:solidFill>
              </a:rPr>
              <a:t>obligée de voir le service d’hygiène </a:t>
            </a:r>
            <a:r>
              <a:rPr lang="fr-FR" dirty="0" smtClean="0">
                <a:solidFill>
                  <a:srgbClr val="002060"/>
                </a:solidFill>
              </a:rPr>
              <a:t>parce que </a:t>
            </a:r>
            <a:r>
              <a:rPr lang="fr-FR" dirty="0">
                <a:solidFill>
                  <a:srgbClr val="002060"/>
                </a:solidFill>
              </a:rPr>
              <a:t>quand l’ambassadeur </a:t>
            </a:r>
            <a:r>
              <a:rPr lang="fr-FR" dirty="0" smtClean="0">
                <a:solidFill>
                  <a:srgbClr val="002060"/>
                </a:solidFill>
              </a:rPr>
              <a:t>est venu, </a:t>
            </a:r>
            <a:r>
              <a:rPr lang="fr-FR" b="1" dirty="0" smtClean="0">
                <a:solidFill>
                  <a:srgbClr val="002060"/>
                </a:solidFill>
              </a:rPr>
              <a:t>il a constaté qu’il y avait beaucoup de travaux à faire dans l’appartement</a:t>
            </a:r>
            <a:r>
              <a:rPr lang="fr-FR" dirty="0" smtClean="0">
                <a:solidFill>
                  <a:srgbClr val="002060"/>
                </a:solidFill>
              </a:rPr>
              <a:t> »</a:t>
            </a:r>
          </a:p>
          <a:p>
            <a:endParaRPr lang="fr-FR" sz="1050" dirty="0">
              <a:solidFill>
                <a:srgbClr val="002060"/>
              </a:solidFill>
            </a:endParaRPr>
          </a:p>
          <a:p>
            <a:r>
              <a:rPr lang="fr-FR" dirty="0" smtClean="0">
                <a:solidFill>
                  <a:srgbClr val="002060"/>
                </a:solidFill>
              </a:rPr>
              <a:t>« En </a:t>
            </a:r>
            <a:r>
              <a:rPr lang="fr-FR" dirty="0">
                <a:solidFill>
                  <a:srgbClr val="002060"/>
                </a:solidFill>
              </a:rPr>
              <a:t>fait </a:t>
            </a:r>
            <a:r>
              <a:rPr lang="fr-FR" dirty="0" smtClean="0">
                <a:solidFill>
                  <a:srgbClr val="002060"/>
                </a:solidFill>
              </a:rPr>
              <a:t>la visite c’est </a:t>
            </a:r>
            <a:r>
              <a:rPr lang="fr-FR" dirty="0">
                <a:solidFill>
                  <a:srgbClr val="002060"/>
                </a:solidFill>
              </a:rPr>
              <a:t>un déclic, quelque part c’est « chercher la </a:t>
            </a:r>
            <a:r>
              <a:rPr lang="fr-FR" dirty="0" smtClean="0">
                <a:solidFill>
                  <a:srgbClr val="002060"/>
                </a:solidFill>
              </a:rPr>
              <a:t>fuite » […] </a:t>
            </a:r>
            <a:r>
              <a:rPr lang="fr-FR" b="1" dirty="0" smtClean="0">
                <a:solidFill>
                  <a:srgbClr val="002060"/>
                </a:solidFill>
              </a:rPr>
              <a:t>Ça </a:t>
            </a:r>
            <a:r>
              <a:rPr lang="fr-FR" b="1" dirty="0">
                <a:solidFill>
                  <a:srgbClr val="002060"/>
                </a:solidFill>
              </a:rPr>
              <a:t>nous a apporté beaucoup d’aide</a:t>
            </a:r>
            <a:r>
              <a:rPr lang="fr-FR" dirty="0" smtClean="0">
                <a:solidFill>
                  <a:srgbClr val="002060"/>
                </a:solidFill>
              </a:rPr>
              <a:t>. Et on a découvert plein de trucs qui concerne soit l’économie, soit l’environnement »</a:t>
            </a:r>
          </a:p>
        </p:txBody>
      </p:sp>
      <p:sp>
        <p:nvSpPr>
          <p:cNvPr id="5" name="ZoneTexte 4"/>
          <p:cNvSpPr txBox="1"/>
          <p:nvPr/>
        </p:nvSpPr>
        <p:spPr>
          <a:xfrm>
            <a:off x="5004048" y="1584082"/>
            <a:ext cx="3960440" cy="5262979"/>
          </a:xfrm>
          <a:prstGeom prst="rect">
            <a:avLst/>
          </a:prstGeom>
          <a:noFill/>
        </p:spPr>
        <p:txBody>
          <a:bodyPr wrap="square" lIns="36000" tIns="0" rIns="36000" bIns="0" rtlCol="0">
            <a:spAutoFit/>
          </a:bodyPr>
          <a:lstStyle/>
          <a:p>
            <a:r>
              <a:rPr lang="fr-FR" dirty="0">
                <a:solidFill>
                  <a:srgbClr val="002060"/>
                </a:solidFill>
              </a:rPr>
              <a:t>« Il devrait y avoir d’autres acteurs, un relais à la suite des visites. Il faudrait mettre en place quelque chose de plus global »</a:t>
            </a:r>
          </a:p>
          <a:p>
            <a:endParaRPr lang="fr-FR" dirty="0">
              <a:solidFill>
                <a:srgbClr val="002060"/>
              </a:solidFill>
            </a:endParaRPr>
          </a:p>
          <a:p>
            <a:r>
              <a:rPr lang="fr-FR" dirty="0">
                <a:solidFill>
                  <a:srgbClr val="002060"/>
                </a:solidFill>
              </a:rPr>
              <a:t>« Le point négatif pour moi c’est […] que ce soit juste une prestation ponctuelle </a:t>
            </a:r>
            <a:r>
              <a:rPr lang="fr-FR" dirty="0" smtClean="0">
                <a:solidFill>
                  <a:srgbClr val="002060"/>
                </a:solidFill>
              </a:rPr>
              <a:t>»</a:t>
            </a:r>
          </a:p>
          <a:p>
            <a:endParaRPr lang="fr-FR" dirty="0">
              <a:solidFill>
                <a:srgbClr val="002060"/>
              </a:solidFill>
            </a:endParaRPr>
          </a:p>
          <a:p>
            <a:r>
              <a:rPr lang="fr-FR" dirty="0">
                <a:solidFill>
                  <a:srgbClr val="002060"/>
                </a:solidFill>
              </a:rPr>
              <a:t>«  Très bien, ça m’a permis d’acheter des radiateurs. Mais </a:t>
            </a:r>
            <a:r>
              <a:rPr lang="fr-FR" b="1" dirty="0">
                <a:solidFill>
                  <a:srgbClr val="002060"/>
                </a:solidFill>
              </a:rPr>
              <a:t>ce qui était dur pour moi, c’est que j’ai dû payer moi-même les 500€</a:t>
            </a:r>
            <a:r>
              <a:rPr lang="fr-FR" dirty="0">
                <a:solidFill>
                  <a:srgbClr val="002060"/>
                </a:solidFill>
              </a:rPr>
              <a:t>, et comme je ne gagne pas beaucoup, j’ai dû faire des sacrifices »</a:t>
            </a:r>
          </a:p>
          <a:p>
            <a:endParaRPr lang="fr-FR" dirty="0">
              <a:solidFill>
                <a:srgbClr val="002060"/>
              </a:solidFill>
            </a:endParaRPr>
          </a:p>
          <a:p>
            <a:endParaRPr lang="fr-FR" dirty="0">
              <a:solidFill>
                <a:srgbClr val="002060"/>
              </a:solidFill>
            </a:endParaRPr>
          </a:p>
          <a:p>
            <a:endParaRPr lang="fr-FR" dirty="0" smtClean="0">
              <a:solidFill>
                <a:srgbClr val="002060"/>
              </a:solidFill>
            </a:endParaRPr>
          </a:p>
        </p:txBody>
      </p:sp>
      <p:grpSp>
        <p:nvGrpSpPr>
          <p:cNvPr id="6" name="Groupe 5"/>
          <p:cNvGrpSpPr/>
          <p:nvPr/>
        </p:nvGrpSpPr>
        <p:grpSpPr>
          <a:xfrm>
            <a:off x="7884368" y="6124576"/>
            <a:ext cx="1259632" cy="733424"/>
            <a:chOff x="7884368" y="6124576"/>
            <a:chExt cx="1259632" cy="733424"/>
          </a:xfrm>
        </p:grpSpPr>
        <p:sp>
          <p:nvSpPr>
            <p:cNvPr id="7" name="Rectangle 6"/>
            <p:cNvSpPr/>
            <p:nvPr userDrawn="1"/>
          </p:nvSpPr>
          <p:spPr>
            <a:xfrm>
              <a:off x="7884368" y="6124576"/>
              <a:ext cx="1259632" cy="7334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smtClean="0"/>
            </a:p>
          </p:txBody>
        </p:sp>
        <p:pic>
          <p:nvPicPr>
            <p:cNvPr id="8" name="Imag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823" y="6313487"/>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14080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aides et dispositifs PEU MOBILISES</a:t>
            </a:r>
            <a:endParaRPr lang="fr-FR"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3734412416"/>
              </p:ext>
            </p:extLst>
          </p:nvPr>
        </p:nvGraphicFramePr>
        <p:xfrm>
          <a:off x="585788" y="1844675"/>
          <a:ext cx="8162925" cy="2304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avec flèche 5"/>
          <p:cNvCxnSpPr/>
          <p:nvPr/>
        </p:nvCxnSpPr>
        <p:spPr>
          <a:xfrm>
            <a:off x="4667248" y="3284984"/>
            <a:ext cx="2" cy="11521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Ellipse 7"/>
          <p:cNvSpPr/>
          <p:nvPr/>
        </p:nvSpPr>
        <p:spPr>
          <a:xfrm>
            <a:off x="6432038" y="4029364"/>
            <a:ext cx="2520279" cy="12961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smtClean="0">
                <a:solidFill>
                  <a:schemeClr val="tx1"/>
                </a:solidFill>
              </a:rPr>
              <a:t>Peu d’usagers des services sociaux départementaux ou communaux</a:t>
            </a:r>
          </a:p>
        </p:txBody>
      </p:sp>
      <p:cxnSp>
        <p:nvCxnSpPr>
          <p:cNvPr id="11" name="Connecteur droit avec flèche 10"/>
          <p:cNvCxnSpPr/>
          <p:nvPr/>
        </p:nvCxnSpPr>
        <p:spPr>
          <a:xfrm>
            <a:off x="6363682" y="3602327"/>
            <a:ext cx="576064" cy="5691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Ellipse 12"/>
          <p:cNvSpPr/>
          <p:nvPr/>
        </p:nvSpPr>
        <p:spPr>
          <a:xfrm>
            <a:off x="3407109" y="4441169"/>
            <a:ext cx="2520279" cy="18002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smtClean="0">
                <a:solidFill>
                  <a:schemeClr val="tx1"/>
                </a:solidFill>
              </a:rPr>
              <a:t>Ménages nécessitant un accompagnement technique et financier très important</a:t>
            </a:r>
          </a:p>
        </p:txBody>
      </p:sp>
      <p:sp>
        <p:nvSpPr>
          <p:cNvPr id="14" name="Ellipse 13"/>
          <p:cNvSpPr/>
          <p:nvPr/>
        </p:nvSpPr>
        <p:spPr>
          <a:xfrm>
            <a:off x="256760" y="4029364"/>
            <a:ext cx="2520279" cy="12961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smtClean="0">
                <a:solidFill>
                  <a:schemeClr val="tx1"/>
                </a:solidFill>
              </a:rPr>
              <a:t>Beaucoup de locataires du parc privé ou social</a:t>
            </a:r>
          </a:p>
        </p:txBody>
      </p:sp>
      <p:cxnSp>
        <p:nvCxnSpPr>
          <p:cNvPr id="15" name="Connecteur droit avec flèche 14"/>
          <p:cNvCxnSpPr/>
          <p:nvPr/>
        </p:nvCxnSpPr>
        <p:spPr>
          <a:xfrm flipH="1">
            <a:off x="2326614" y="3602327"/>
            <a:ext cx="582837" cy="5691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507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a:bodyPr>
          <a:lstStyle/>
          <a:p>
            <a:pPr algn="ctr"/>
            <a:r>
              <a:rPr lang="fr-FR" sz="2600" dirty="0" smtClean="0"/>
              <a:t>parcours simplifié de l’usager</a:t>
            </a:r>
            <a:endParaRPr lang="fr-FR" sz="2600"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1286829" y="1556792"/>
            <a:ext cx="6859270" cy="5163185"/>
          </a:xfrm>
          <a:prstGeom prst="rect">
            <a:avLst/>
          </a:prstGeom>
          <a:noFill/>
        </p:spPr>
      </p:pic>
    </p:spTree>
    <p:extLst>
      <p:ext uri="{BB962C8B-B14F-4D97-AF65-F5344CB8AC3E}">
        <p14:creationId xmlns:p14="http://schemas.microsoft.com/office/powerpoint/2010/main" val="156794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467544" y="1463689"/>
            <a:ext cx="8136904" cy="5373216"/>
          </a:xfrm>
          <a:prstGeom prst="rect">
            <a:avLst/>
          </a:prstGeom>
          <a:noFill/>
          <a:ln>
            <a:noFill/>
          </a:ln>
          <a:extLst>
            <a:ext uri="{53640926-AAD7-44D8-BBD7-CCE9431645EC}">
              <a14:shadowObscured xmlns:a14="http://schemas.microsoft.com/office/drawing/2010/main"/>
            </a:ext>
          </a:extLst>
        </p:spPr>
      </p:pic>
      <p:sp>
        <p:nvSpPr>
          <p:cNvPr id="5" name="Titre 1"/>
          <p:cNvSpPr>
            <a:spLocks noGrp="1"/>
          </p:cNvSpPr>
          <p:nvPr>
            <p:ph type="title"/>
          </p:nvPr>
        </p:nvSpPr>
        <p:spPr>
          <a:xfrm>
            <a:off x="684214" y="274638"/>
            <a:ext cx="8064500" cy="1143000"/>
          </a:xfrm>
        </p:spPr>
        <p:txBody>
          <a:bodyPr>
            <a:normAutofit/>
          </a:bodyPr>
          <a:lstStyle/>
          <a:p>
            <a:pPr algn="ctr"/>
            <a:r>
              <a:rPr lang="fr-FR" sz="2600" dirty="0"/>
              <a:t>Des résultats chiffrés satisfaisants bien qu’en deçà des attentes </a:t>
            </a:r>
            <a:r>
              <a:rPr lang="fr-FR" sz="2600" dirty="0" smtClean="0"/>
              <a:t>initiales</a:t>
            </a:r>
            <a:endParaRPr lang="fr-FR" sz="2600" dirty="0"/>
          </a:p>
        </p:txBody>
      </p:sp>
    </p:spTree>
    <p:extLst>
      <p:ext uri="{BB962C8B-B14F-4D97-AF65-F5344CB8AC3E}">
        <p14:creationId xmlns:p14="http://schemas.microsoft.com/office/powerpoint/2010/main" val="179080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Des sources de repérage diverses</a:t>
            </a:r>
            <a:endParaRPr lang="fr-FR" sz="3600" dirty="0"/>
          </a:p>
        </p:txBody>
      </p:sp>
      <p:pic>
        <p:nvPicPr>
          <p:cNvPr id="4" name="Espace réservé du contenu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684214" y="1556792"/>
            <a:ext cx="7416178" cy="51845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59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Des sources de repérage diverses</a:t>
            </a:r>
            <a:endParaRPr lang="fr-FR" sz="3600"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2060848"/>
            <a:ext cx="8640959" cy="41415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910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Des sources de repérage diverses</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700808"/>
            <a:ext cx="8712968" cy="4387176"/>
          </a:xfrm>
          <a:prstGeom prst="rect">
            <a:avLst/>
          </a:prstGeom>
        </p:spPr>
      </p:pic>
    </p:spTree>
    <p:extLst>
      <p:ext uri="{BB962C8B-B14F-4D97-AF65-F5344CB8AC3E}">
        <p14:creationId xmlns:p14="http://schemas.microsoft.com/office/powerpoint/2010/main" val="303510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1540" y="1484784"/>
            <a:ext cx="8317174" cy="287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smtClean="0"/>
          </a:p>
        </p:txBody>
      </p:sp>
      <p:sp>
        <p:nvSpPr>
          <p:cNvPr id="2" name="Titre 1"/>
          <p:cNvSpPr>
            <a:spLocks noGrp="1"/>
          </p:cNvSpPr>
          <p:nvPr>
            <p:ph type="title"/>
          </p:nvPr>
        </p:nvSpPr>
        <p:spPr/>
        <p:txBody>
          <a:bodyPr>
            <a:noAutofit/>
          </a:bodyPr>
          <a:lstStyle/>
          <a:p>
            <a:pPr algn="ctr"/>
            <a:r>
              <a:rPr lang="fr-FR" sz="2800" dirty="0"/>
              <a:t>Des ménages très exposés à la précarité énergétique et sociale</a:t>
            </a:r>
          </a:p>
        </p:txBody>
      </p:sp>
      <p:graphicFrame>
        <p:nvGraphicFramePr>
          <p:cNvPr id="7" name="Tableau 6"/>
          <p:cNvGraphicFramePr>
            <a:graphicFrameLocks noGrp="1"/>
          </p:cNvGraphicFramePr>
          <p:nvPr>
            <p:extLst>
              <p:ext uri="{D42A27DB-BD31-4B8C-83A1-F6EECF244321}">
                <p14:modId xmlns:p14="http://schemas.microsoft.com/office/powerpoint/2010/main" val="3392127158"/>
              </p:ext>
            </p:extLst>
          </p:nvPr>
        </p:nvGraphicFramePr>
        <p:xfrm>
          <a:off x="1259632" y="5301208"/>
          <a:ext cx="6120680" cy="1382828"/>
        </p:xfrm>
        <a:graphic>
          <a:graphicData uri="http://schemas.openxmlformats.org/drawingml/2006/table">
            <a:tbl>
              <a:tblPr firstRow="1" firstCol="1" bandRow="1"/>
              <a:tblGrid>
                <a:gridCol w="2039784">
                  <a:extLst>
                    <a:ext uri="{9D8B030D-6E8A-4147-A177-3AD203B41FA5}">
                      <a16:colId xmlns:a16="http://schemas.microsoft.com/office/drawing/2014/main" val="3884772076"/>
                    </a:ext>
                  </a:extLst>
                </a:gridCol>
                <a:gridCol w="2040448">
                  <a:extLst>
                    <a:ext uri="{9D8B030D-6E8A-4147-A177-3AD203B41FA5}">
                      <a16:colId xmlns:a16="http://schemas.microsoft.com/office/drawing/2014/main" val="2378935828"/>
                    </a:ext>
                  </a:extLst>
                </a:gridCol>
                <a:gridCol w="2040448">
                  <a:extLst>
                    <a:ext uri="{9D8B030D-6E8A-4147-A177-3AD203B41FA5}">
                      <a16:colId xmlns:a16="http://schemas.microsoft.com/office/drawing/2014/main" val="783130543"/>
                    </a:ext>
                  </a:extLst>
                </a:gridCol>
              </a:tblGrid>
              <a:tr h="655024">
                <a:tc>
                  <a:txBody>
                    <a:bodyPr/>
                    <a:lstStyle/>
                    <a:p>
                      <a:pPr marL="1260475" algn="just">
                        <a:lnSpc>
                          <a:spcPts val="14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cap="all" dirty="0">
                          <a:solidFill>
                            <a:srgbClr val="FFFFFF"/>
                          </a:solidFill>
                          <a:effectLst/>
                          <a:latin typeface="MACVAL" panose="020B0000000000000000" pitchFamily="34" charset="0"/>
                          <a:ea typeface="Calibri" panose="020F0502020204030204" pitchFamily="34" charset="0"/>
                          <a:cs typeface="Times New Roman" panose="02020603050405020304" pitchFamily="18" charset="0"/>
                        </a:rPr>
                        <a:t>Médiane du revenu par Unité de consommation sur la commune (INSEE 2015)</a:t>
                      </a:r>
                      <a:endParaRPr lang="fr-FR" sz="1000" cap="all" dirty="0">
                        <a:solidFill>
                          <a:srgbClr val="FFFFFF"/>
                        </a:solidFill>
                        <a:effectLst/>
                        <a:latin typeface="MACVAL" panose="020B0000000000000000"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E0"/>
                    </a:solidFill>
                  </a:tcPr>
                </a:tc>
                <a:tc>
                  <a:txBody>
                    <a:bodyPr/>
                    <a:lstStyle/>
                    <a:p>
                      <a:pPr algn="ctr">
                        <a:spcAft>
                          <a:spcPts val="0"/>
                        </a:spcAft>
                      </a:pPr>
                      <a:r>
                        <a:rPr lang="fr-FR" sz="900" cap="all" dirty="0">
                          <a:solidFill>
                            <a:srgbClr val="FFFFFF"/>
                          </a:solidFill>
                          <a:effectLst/>
                          <a:latin typeface="MACVAL" panose="020B0000000000000000" pitchFamily="34" charset="0"/>
                          <a:ea typeface="Calibri" panose="020F0502020204030204" pitchFamily="34" charset="0"/>
                          <a:cs typeface="Times New Roman" panose="02020603050405020304" pitchFamily="18" charset="0"/>
                        </a:rPr>
                        <a:t>Médiane du revenu par UC des ménages ayant bénéficié d’un diagnostic à domicile</a:t>
                      </a:r>
                      <a:endParaRPr lang="fr-FR" sz="1000" cap="all" dirty="0">
                        <a:solidFill>
                          <a:srgbClr val="FFFFFF"/>
                        </a:solidFill>
                        <a:effectLst/>
                        <a:latin typeface="MACVAL" panose="020B0000000000000000"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E0"/>
                    </a:solidFill>
                  </a:tcPr>
                </a:tc>
                <a:extLst>
                  <a:ext uri="{0D108BD9-81ED-4DB2-BD59-A6C34878D82A}">
                    <a16:rowId xmlns:a16="http://schemas.microsoft.com/office/drawing/2014/main" val="1991551887"/>
                  </a:ext>
                </a:extLst>
              </a:tr>
              <a:tr h="181951">
                <a:tc>
                  <a:txBody>
                    <a:bodyPr/>
                    <a:lstStyle/>
                    <a:p>
                      <a:pPr>
                        <a:spcAft>
                          <a:spcPts val="0"/>
                        </a:spcAft>
                      </a:pP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611883"/>
                  </a:ext>
                </a:extLst>
              </a:tr>
              <a:tr h="181951">
                <a:tc>
                  <a:txBody>
                    <a:bodyPr/>
                    <a:lstStyle/>
                    <a:p>
                      <a:pPr>
                        <a:spcAft>
                          <a:spcPts val="0"/>
                        </a:spcAft>
                      </a:pPr>
                      <a:r>
                        <a:rPr lang="fr-FR" sz="1000"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Champigny-sur-Marne</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19 011 €</a:t>
                      </a:r>
                      <a:endParaRPr lang="fr-FR" sz="100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12 540 €</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7032736"/>
                  </a:ext>
                </a:extLst>
              </a:tr>
              <a:tr h="181951">
                <a:tc>
                  <a:txBody>
                    <a:bodyPr/>
                    <a:lstStyle/>
                    <a:p>
                      <a:pPr>
                        <a:spcAft>
                          <a:spcPts val="0"/>
                        </a:spcAft>
                      </a:pPr>
                      <a:r>
                        <a:rPr lang="fr-FR" sz="1000"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Villeneuve-Saint-Georges</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15 638 €</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6 116 €</a:t>
                      </a:r>
                      <a:endParaRPr lang="fr-FR" sz="100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6086556"/>
                  </a:ext>
                </a:extLst>
              </a:tr>
              <a:tr h="181951">
                <a:tc>
                  <a:txBody>
                    <a:bodyPr/>
                    <a:lstStyle/>
                    <a:p>
                      <a:pPr>
                        <a:spcAft>
                          <a:spcPts val="0"/>
                        </a:spcAft>
                      </a:pPr>
                      <a:r>
                        <a:rPr lang="fr-FR" sz="100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Vitry-sur-Seine</a:t>
                      </a:r>
                      <a:endParaRPr lang="fr-FR" sz="100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17 861 €</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0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8 449 €</a:t>
                      </a:r>
                      <a:endParaRPr lang="fr-FR" sz="1000" dirty="0">
                        <a:solidFill>
                          <a:srgbClr val="000000"/>
                        </a:solidFill>
                        <a:effectLst/>
                        <a:latin typeface="Lucida Sans" panose="020B0602030504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2304498"/>
                  </a:ext>
                </a:extLst>
              </a:tr>
            </a:tbl>
          </a:graphicData>
        </a:graphic>
      </p:graphicFrame>
      <p:sp>
        <p:nvSpPr>
          <p:cNvPr id="12" name="ZoneTexte 11"/>
          <p:cNvSpPr txBox="1"/>
          <p:nvPr/>
        </p:nvSpPr>
        <p:spPr>
          <a:xfrm>
            <a:off x="435360" y="4385962"/>
            <a:ext cx="8172908" cy="738664"/>
          </a:xfrm>
          <a:prstGeom prst="rect">
            <a:avLst/>
          </a:prstGeom>
          <a:noFill/>
        </p:spPr>
        <p:txBody>
          <a:bodyPr wrap="square" lIns="36000" tIns="0" rIns="36000" bIns="0" rtlCol="0">
            <a:spAutoFit/>
          </a:bodyPr>
          <a:lstStyle/>
          <a:p>
            <a:r>
              <a:rPr lang="fr-FR" sz="1600" b="1" dirty="0" smtClean="0"/>
              <a:t>Consommation individuelle d’énergie moyenne : </a:t>
            </a:r>
          </a:p>
          <a:p>
            <a:r>
              <a:rPr lang="fr-FR" sz="1600" b="1" dirty="0"/>
              <a:t>	</a:t>
            </a:r>
            <a:r>
              <a:rPr lang="fr-FR" sz="1600" b="1" dirty="0" smtClean="0"/>
              <a:t>environ 1500 € par ménage au chauffage individuel, </a:t>
            </a:r>
          </a:p>
          <a:p>
            <a:r>
              <a:rPr lang="fr-FR" sz="1600" b="1" dirty="0"/>
              <a:t>	</a:t>
            </a:r>
            <a:r>
              <a:rPr lang="fr-FR" sz="1600" b="1" dirty="0" smtClean="0"/>
              <a:t>environ 500 € (hors charges) par ménage au chauffage collectif</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84784"/>
            <a:ext cx="3743268" cy="287146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604" y="1489696"/>
            <a:ext cx="3670110" cy="2865368"/>
          </a:xfrm>
          <a:prstGeom prst="rect">
            <a:avLst/>
          </a:prstGeom>
        </p:spPr>
      </p:pic>
    </p:spTree>
    <p:extLst>
      <p:ext uri="{BB962C8B-B14F-4D97-AF65-F5344CB8AC3E}">
        <p14:creationId xmlns:p14="http://schemas.microsoft.com/office/powerpoint/2010/main" val="2510456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800" dirty="0"/>
              <a:t>Des ménages très exposés à la précarité énergétique et sociale</a:t>
            </a:r>
          </a:p>
        </p:txBody>
      </p:sp>
      <p:sp>
        <p:nvSpPr>
          <p:cNvPr id="17" name="Espace réservé du contenu 16"/>
          <p:cNvSpPr>
            <a:spLocks noGrp="1"/>
          </p:cNvSpPr>
          <p:nvPr>
            <p:ph idx="1"/>
          </p:nvPr>
        </p:nvSpPr>
        <p:spPr>
          <a:xfrm>
            <a:off x="498230" y="1484784"/>
            <a:ext cx="8162925" cy="869988"/>
          </a:xfrm>
        </p:spPr>
        <p:txBody>
          <a:bodyPr>
            <a:normAutofit fontScale="77500" lnSpcReduction="20000"/>
          </a:bodyPr>
          <a:lstStyle/>
          <a:p>
            <a:pPr algn="just"/>
            <a:r>
              <a:rPr lang="fr-FR" dirty="0"/>
              <a:t>L</a:t>
            </a:r>
            <a:r>
              <a:rPr lang="fr-FR" dirty="0" smtClean="0"/>
              <a:t>es ménages ayant bénéficié d’un diagnostic à domicile sont très majoritairement les usagers potentiels des services départementaux :</a:t>
            </a:r>
            <a:endParaRPr lang="fr-FR" dirty="0"/>
          </a:p>
        </p:txBody>
      </p:sp>
      <p:grpSp>
        <p:nvGrpSpPr>
          <p:cNvPr id="16" name="Groupe 15"/>
          <p:cNvGrpSpPr/>
          <p:nvPr/>
        </p:nvGrpSpPr>
        <p:grpSpPr>
          <a:xfrm>
            <a:off x="179512" y="2276872"/>
            <a:ext cx="8784976" cy="3960440"/>
            <a:chOff x="323528" y="1550900"/>
            <a:chExt cx="8247566" cy="3767612"/>
          </a:xfrm>
        </p:grpSpPr>
        <p:pic>
          <p:nvPicPr>
            <p:cNvPr id="23" name="Image 22"/>
            <p:cNvPicPr/>
            <p:nvPr/>
          </p:nvPicPr>
          <p:blipFill rotWithShape="1">
            <a:blip r:embed="rId3" cstate="print">
              <a:extLst>
                <a:ext uri="{28A0092B-C50C-407E-A947-70E740481C1C}">
                  <a14:useLocalDpi xmlns:a14="http://schemas.microsoft.com/office/drawing/2010/main" val="0"/>
                </a:ext>
              </a:extLst>
            </a:blip>
            <a:srcRect l="6061"/>
            <a:stretch/>
          </p:blipFill>
          <p:spPr bwMode="auto">
            <a:xfrm>
              <a:off x="323528" y="1556792"/>
              <a:ext cx="2232248" cy="1865630"/>
            </a:xfrm>
            <a:prstGeom prst="rect">
              <a:avLst/>
            </a:prstGeom>
            <a:noFill/>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01" y="2084738"/>
              <a:ext cx="1162212" cy="809738"/>
            </a:xfrm>
            <a:prstGeom prst="rect">
              <a:avLst/>
            </a:prstGeom>
          </p:spPr>
        </p:pic>
        <p:pic>
          <p:nvPicPr>
            <p:cNvPr id="27" name="Image 26"/>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550900"/>
              <a:ext cx="1944216" cy="1865630"/>
            </a:xfrm>
            <a:prstGeom prst="rect">
              <a:avLst/>
            </a:prstGeom>
            <a:noFill/>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863" y="2078846"/>
              <a:ext cx="1790950" cy="809738"/>
            </a:xfrm>
            <a:prstGeom prst="rect">
              <a:avLst/>
            </a:prstGeom>
          </p:spPr>
        </p:pic>
        <p:pic>
          <p:nvPicPr>
            <p:cNvPr id="29" name="Image 28"/>
            <p:cNvPicPr/>
            <p:nvPr/>
          </p:nvPicPr>
          <p:blipFill>
            <a:blip r:embed="rId7">
              <a:extLst>
                <a:ext uri="{28A0092B-C50C-407E-A947-70E740481C1C}">
                  <a14:useLocalDpi xmlns:a14="http://schemas.microsoft.com/office/drawing/2010/main" val="0"/>
                </a:ext>
              </a:extLst>
            </a:blip>
            <a:srcRect/>
            <a:stretch>
              <a:fillRect/>
            </a:stretch>
          </p:blipFill>
          <p:spPr bwMode="auto">
            <a:xfrm>
              <a:off x="4270813" y="1550900"/>
              <a:ext cx="2219325" cy="1865630"/>
            </a:xfrm>
            <a:prstGeom prst="rect">
              <a:avLst/>
            </a:prstGeom>
            <a:noFill/>
          </p:spPr>
        </p:pic>
        <p:pic>
          <p:nvPicPr>
            <p:cNvPr id="30" name="Image 29"/>
            <p:cNvPicPr/>
            <p:nvPr/>
          </p:nvPicPr>
          <p:blipFill rotWithShape="1">
            <a:blip r:embed="rId8" cstate="print">
              <a:extLst>
                <a:ext uri="{28A0092B-C50C-407E-A947-70E740481C1C}">
                  <a14:useLocalDpi xmlns:a14="http://schemas.microsoft.com/office/drawing/2010/main" val="0"/>
                </a:ext>
              </a:extLst>
            </a:blip>
            <a:srcRect l="1086" t="211" r="317" b="-211"/>
            <a:stretch/>
          </p:blipFill>
          <p:spPr bwMode="auto">
            <a:xfrm>
              <a:off x="6220714" y="1556792"/>
              <a:ext cx="2350380" cy="1865630"/>
            </a:xfrm>
            <a:prstGeom prst="rect">
              <a:avLst/>
            </a:prstGeom>
            <a:noFill/>
          </p:spPr>
        </p:pic>
        <p:pic>
          <p:nvPicPr>
            <p:cNvPr id="31" name="Image 30"/>
            <p:cNvPicPr/>
            <p:nvPr/>
          </p:nvPicPr>
          <p:blipFill>
            <a:blip r:embed="rId9">
              <a:extLst>
                <a:ext uri="{28A0092B-C50C-407E-A947-70E740481C1C}">
                  <a14:useLocalDpi xmlns:a14="http://schemas.microsoft.com/office/drawing/2010/main" val="0"/>
                </a:ext>
              </a:extLst>
            </a:blip>
            <a:srcRect/>
            <a:stretch>
              <a:fillRect/>
            </a:stretch>
          </p:blipFill>
          <p:spPr bwMode="auto">
            <a:xfrm>
              <a:off x="326658" y="3397814"/>
              <a:ext cx="1984375" cy="1915795"/>
            </a:xfrm>
            <a:prstGeom prst="rect">
              <a:avLst/>
            </a:prstGeom>
            <a:noFill/>
          </p:spPr>
        </p:pic>
        <p:pic>
          <p:nvPicPr>
            <p:cNvPr id="33" name="Image 32"/>
            <p:cNvPicPr/>
            <p:nvPr/>
          </p:nvPicPr>
          <p:blipFill>
            <a:blip r:embed="rId10">
              <a:extLst>
                <a:ext uri="{28A0092B-C50C-407E-A947-70E740481C1C}">
                  <a14:useLocalDpi xmlns:a14="http://schemas.microsoft.com/office/drawing/2010/main" val="0"/>
                </a:ext>
              </a:extLst>
            </a:blip>
            <a:srcRect/>
            <a:stretch>
              <a:fillRect/>
            </a:stretch>
          </p:blipFill>
          <p:spPr bwMode="auto">
            <a:xfrm>
              <a:off x="2119965" y="3391922"/>
              <a:ext cx="2383790" cy="1921687"/>
            </a:xfrm>
            <a:prstGeom prst="rect">
              <a:avLst/>
            </a:prstGeom>
            <a:noFill/>
          </p:spPr>
        </p:pic>
        <p:pic>
          <p:nvPicPr>
            <p:cNvPr id="34" name="Image 33"/>
            <p:cNvPicPr/>
            <p:nvPr/>
          </p:nvPicPr>
          <p:blipFill>
            <a:blip r:embed="rId11">
              <a:extLst>
                <a:ext uri="{28A0092B-C50C-407E-A947-70E740481C1C}">
                  <a14:useLocalDpi xmlns:a14="http://schemas.microsoft.com/office/drawing/2010/main" val="0"/>
                </a:ext>
              </a:extLst>
            </a:blip>
            <a:srcRect/>
            <a:stretch>
              <a:fillRect/>
            </a:stretch>
          </p:blipFill>
          <p:spPr bwMode="auto">
            <a:xfrm>
              <a:off x="4402073" y="3391922"/>
              <a:ext cx="1945005" cy="1926590"/>
            </a:xfrm>
            <a:prstGeom prst="rect">
              <a:avLst/>
            </a:prstGeom>
            <a:noFill/>
          </p:spPr>
        </p:pic>
        <p:pic>
          <p:nvPicPr>
            <p:cNvPr id="35" name="Image 34"/>
            <p:cNvPicPr/>
            <p:nvPr/>
          </p:nvPicPr>
          <p:blipFill>
            <a:blip r:embed="rId12">
              <a:extLst>
                <a:ext uri="{28A0092B-C50C-407E-A947-70E740481C1C}">
                  <a14:useLocalDpi xmlns:a14="http://schemas.microsoft.com/office/drawing/2010/main" val="0"/>
                </a:ext>
              </a:extLst>
            </a:blip>
            <a:srcRect/>
            <a:stretch>
              <a:fillRect/>
            </a:stretch>
          </p:blipFill>
          <p:spPr bwMode="auto">
            <a:xfrm>
              <a:off x="6320832" y="3391921"/>
              <a:ext cx="2250262" cy="1921687"/>
            </a:xfrm>
            <a:prstGeom prst="rect">
              <a:avLst/>
            </a:prstGeom>
            <a:noFill/>
          </p:spPr>
        </p:pic>
      </p:grpSp>
    </p:spTree>
    <p:extLst>
      <p:ext uri="{BB962C8B-B14F-4D97-AF65-F5344CB8AC3E}">
        <p14:creationId xmlns:p14="http://schemas.microsoft.com/office/powerpoint/2010/main" val="14248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aides et dispositifs mobilisés pour les ménages de la PRET</a:t>
            </a:r>
            <a:endParaRPr lang="fr-FR" dirty="0"/>
          </a:p>
        </p:txBody>
      </p:sp>
      <p:sp>
        <p:nvSpPr>
          <p:cNvPr id="5" name="Espace réservé du contenu 2"/>
          <p:cNvSpPr>
            <a:spLocks noGrp="1"/>
          </p:cNvSpPr>
          <p:nvPr>
            <p:ph idx="1"/>
          </p:nvPr>
        </p:nvSpPr>
        <p:spPr>
          <a:xfrm>
            <a:off x="585788" y="1844676"/>
            <a:ext cx="8162925" cy="4392613"/>
          </a:xfrm>
        </p:spPr>
        <p:txBody>
          <a:bodyPr/>
          <a:lstStyle/>
          <a:p>
            <a:pPr marL="0" indent="0">
              <a:buSzPct val="100000"/>
              <a:buNone/>
            </a:pPr>
            <a:r>
              <a:rPr lang="fr-FR" sz="1800" u="sng" dirty="0" smtClean="0"/>
              <a:t>Deux dispositifs d’aide portés en interne </a:t>
            </a:r>
            <a:r>
              <a:rPr lang="fr-FR" sz="1800" dirty="0" smtClean="0"/>
              <a:t>:</a:t>
            </a:r>
          </a:p>
          <a:p>
            <a:pPr algn="just">
              <a:buSzPct val="100000"/>
              <a:buFont typeface="Arial" panose="020B0604020202020204" pitchFamily="34" charset="0"/>
              <a:buChar char="•"/>
            </a:pPr>
            <a:r>
              <a:rPr lang="fr-FR" sz="1800" dirty="0"/>
              <a:t> </a:t>
            </a:r>
            <a:r>
              <a:rPr lang="fr-FR" sz="1800" dirty="0" smtClean="0"/>
              <a:t>Le FSATME (Fonds Social d’Aide aux Travaux de Maîtrise de l’Energie de la région Ile-de-France)</a:t>
            </a:r>
          </a:p>
          <a:p>
            <a:pPr lvl="1" algn="just">
              <a:buSzPct val="100000"/>
              <a:buFont typeface="Arial" panose="020B0604020202020204" pitchFamily="34" charset="0"/>
              <a:buChar char="•"/>
            </a:pPr>
            <a:r>
              <a:rPr lang="fr-FR" sz="1400" b="1" dirty="0" smtClean="0"/>
              <a:t>41 </a:t>
            </a:r>
            <a:r>
              <a:rPr lang="fr-FR" sz="1400" dirty="0" smtClean="0"/>
              <a:t>dossiers arrivés à terme soit </a:t>
            </a:r>
            <a:r>
              <a:rPr lang="fr-FR" sz="1400" b="1" dirty="0" smtClean="0"/>
              <a:t>15 600€ </a:t>
            </a:r>
            <a:r>
              <a:rPr lang="fr-FR" sz="1400" dirty="0" smtClean="0"/>
              <a:t>d’aide financière générant </a:t>
            </a:r>
            <a:r>
              <a:rPr lang="fr-FR" sz="1400" b="1" dirty="0" smtClean="0"/>
              <a:t>30 290 € </a:t>
            </a:r>
            <a:r>
              <a:rPr lang="fr-FR" sz="1400" dirty="0" smtClean="0"/>
              <a:t>de travaux réalisés ou d’équipements achetés. Augmentation notable du nombre de dossiers grâce à l’avance faite entre septembre et décembre 2017 (fin du dispositif )</a:t>
            </a:r>
          </a:p>
          <a:p>
            <a:pPr algn="just">
              <a:buSzPct val="100000"/>
              <a:buFont typeface="Arial" panose="020B0604020202020204" pitchFamily="34" charset="0"/>
              <a:buChar char="•"/>
            </a:pPr>
            <a:r>
              <a:rPr lang="fr-FR" sz="1800" dirty="0" smtClean="0"/>
              <a:t> L’Assistance à Maîtrise d’Ouvrage</a:t>
            </a:r>
          </a:p>
          <a:p>
            <a:pPr lvl="1" algn="just">
              <a:buSzPct val="100000"/>
              <a:buFont typeface="Arial" panose="020B0604020202020204" pitchFamily="34" charset="0"/>
              <a:buChar char="•"/>
            </a:pPr>
            <a:r>
              <a:rPr lang="fr-FR" sz="1400" b="1" dirty="0" smtClean="0"/>
              <a:t>13</a:t>
            </a:r>
            <a:r>
              <a:rPr lang="fr-FR" sz="1400" dirty="0" smtClean="0"/>
              <a:t> dossiers avec évaluation énergétique mais nécessité d’une ingénierie plus poussée pour accompagner </a:t>
            </a:r>
          </a:p>
          <a:p>
            <a:pPr marL="107950" lvl="1" indent="0" algn="just">
              <a:buSzPct val="100000"/>
              <a:buNone/>
            </a:pPr>
            <a:r>
              <a:rPr lang="fr-FR" u="sng" dirty="0" smtClean="0">
                <a:solidFill>
                  <a:schemeClr val="accent1"/>
                </a:solidFill>
                <a:ea typeface="MS PGothic" pitchFamily="34" charset="-128"/>
              </a:rPr>
              <a:t>Autres </a:t>
            </a:r>
            <a:r>
              <a:rPr lang="fr-FR" u="sng" dirty="0">
                <a:solidFill>
                  <a:schemeClr val="accent1"/>
                </a:solidFill>
                <a:ea typeface="MS PGothic" pitchFamily="34" charset="-128"/>
              </a:rPr>
              <a:t>orientations </a:t>
            </a:r>
            <a:r>
              <a:rPr lang="fr-FR" u="sng" dirty="0" smtClean="0">
                <a:solidFill>
                  <a:schemeClr val="accent1"/>
                </a:solidFill>
                <a:ea typeface="MS PGothic" pitchFamily="34" charset="-128"/>
              </a:rPr>
              <a:t>partenariales </a:t>
            </a:r>
            <a:r>
              <a:rPr lang="fr-FR" dirty="0" smtClean="0">
                <a:solidFill>
                  <a:schemeClr val="accent1"/>
                </a:solidFill>
                <a:ea typeface="MS PGothic" pitchFamily="34" charset="-128"/>
              </a:rPr>
              <a:t>:</a:t>
            </a:r>
            <a:endParaRPr lang="fr-FR" dirty="0">
              <a:solidFill>
                <a:schemeClr val="accent1"/>
              </a:solidFill>
              <a:ea typeface="MS PGothic" pitchFamily="34" charset="-128"/>
            </a:endParaRPr>
          </a:p>
          <a:p>
            <a:pPr lvl="1" algn="just">
              <a:buSzPct val="100000"/>
              <a:buFont typeface="Arial" panose="020B0604020202020204" pitchFamily="34" charset="0"/>
              <a:buChar char="•"/>
            </a:pPr>
            <a:r>
              <a:rPr lang="fr-FR" sz="1400" b="1" dirty="0" smtClean="0"/>
              <a:t>250</a:t>
            </a:r>
            <a:r>
              <a:rPr lang="fr-FR" sz="1400" dirty="0" smtClean="0"/>
              <a:t> orientations vers partenaires extérieurs, dont </a:t>
            </a:r>
            <a:r>
              <a:rPr lang="fr-FR" sz="1400" b="1" dirty="0" smtClean="0"/>
              <a:t>22</a:t>
            </a:r>
            <a:r>
              <a:rPr lang="fr-FR" sz="1400" dirty="0" smtClean="0"/>
              <a:t> vers « Habiter mieux » dont </a:t>
            </a:r>
            <a:r>
              <a:rPr lang="fr-FR" sz="1400" b="1" dirty="0" smtClean="0"/>
              <a:t>2</a:t>
            </a:r>
            <a:r>
              <a:rPr lang="fr-FR" sz="1400" dirty="0" smtClean="0"/>
              <a:t> ont réalisé des travaux !</a:t>
            </a:r>
          </a:p>
          <a:p>
            <a:pPr lvl="1" algn="just">
              <a:buSzPct val="100000"/>
              <a:buFont typeface="Arial" panose="020B0604020202020204" pitchFamily="34" charset="0"/>
              <a:buChar char="•"/>
            </a:pPr>
            <a:r>
              <a:rPr lang="fr-FR" sz="1400" dirty="0" smtClean="0"/>
              <a:t> </a:t>
            </a:r>
            <a:r>
              <a:rPr lang="fr-FR" sz="1400" b="1" dirty="0" smtClean="0"/>
              <a:t>15</a:t>
            </a:r>
            <a:r>
              <a:rPr lang="fr-FR" sz="1400" dirty="0" smtClean="0"/>
              <a:t> orientations vers le dispositif « combles à 1Euro » financés par les CEE</a:t>
            </a:r>
            <a:endParaRPr lang="fr-FR" sz="1400" dirty="0"/>
          </a:p>
        </p:txBody>
      </p:sp>
    </p:spTree>
    <p:extLst>
      <p:ext uri="{BB962C8B-B14F-4D97-AF65-F5344CB8AC3E}">
        <p14:creationId xmlns:p14="http://schemas.microsoft.com/office/powerpoint/2010/main" val="960579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D Modèle violet">
  <a:themeElements>
    <a:clrScheme name="CG94_Couleurs">
      <a:dk1>
        <a:sysClr val="windowText" lastClr="000000"/>
      </a:dk1>
      <a:lt1>
        <a:sysClr val="window" lastClr="FFFFFF"/>
      </a:lt1>
      <a:dk2>
        <a:srgbClr val="009EE1"/>
      </a:dk2>
      <a:lt2>
        <a:srgbClr val="CDC9C4"/>
      </a:lt2>
      <a:accent1>
        <a:srgbClr val="4F027C"/>
      </a:accent1>
      <a:accent2>
        <a:srgbClr val="9E1B34"/>
      </a:accent2>
      <a:accent3>
        <a:srgbClr val="4FA600"/>
      </a:accent3>
      <a:accent4>
        <a:srgbClr val="7E4C3E"/>
      </a:accent4>
      <a:accent5>
        <a:srgbClr val="C40098"/>
      </a:accent5>
      <a:accent6>
        <a:srgbClr val="E86A10"/>
      </a:accent6>
      <a:hlink>
        <a:srgbClr val="009EE1"/>
      </a:hlink>
      <a:folHlink>
        <a:srgbClr val="009EE1"/>
      </a:folHlink>
    </a:clrScheme>
    <a:fontScheme name="CG94_Polices">
      <a:majorFont>
        <a:latin typeface="MACVAL"/>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400" dirty="0" err="1" smtClean="0"/>
        </a:defPPr>
      </a:lstStyle>
    </a:txDef>
  </a:objectDefaults>
  <a:extraClrSchemeLst/>
</a:theme>
</file>

<file path=ppt/theme/theme2.xml><?xml version="1.0" encoding="utf-8"?>
<a:theme xmlns:a="http://schemas.openxmlformats.org/drawingml/2006/main" name="1_CD Modèle violet">
  <a:themeElements>
    <a:clrScheme name="CG94_Couleurs">
      <a:dk1>
        <a:sysClr val="windowText" lastClr="000000"/>
      </a:dk1>
      <a:lt1>
        <a:sysClr val="window" lastClr="FFFFFF"/>
      </a:lt1>
      <a:dk2>
        <a:srgbClr val="009EE1"/>
      </a:dk2>
      <a:lt2>
        <a:srgbClr val="CDC9C4"/>
      </a:lt2>
      <a:accent1>
        <a:srgbClr val="4F027C"/>
      </a:accent1>
      <a:accent2>
        <a:srgbClr val="9E1B34"/>
      </a:accent2>
      <a:accent3>
        <a:srgbClr val="4FA600"/>
      </a:accent3>
      <a:accent4>
        <a:srgbClr val="7E4C3E"/>
      </a:accent4>
      <a:accent5>
        <a:srgbClr val="C40098"/>
      </a:accent5>
      <a:accent6>
        <a:srgbClr val="E86A10"/>
      </a:accent6>
      <a:hlink>
        <a:srgbClr val="009EE1"/>
      </a:hlink>
      <a:folHlink>
        <a:srgbClr val="009EE1"/>
      </a:folHlink>
    </a:clrScheme>
    <a:fontScheme name="CG94_Polices">
      <a:majorFont>
        <a:latin typeface="MACVAL"/>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400" dirty="0" err="1" smtClean="0"/>
        </a:defPPr>
      </a:lstStyle>
    </a:txDef>
  </a:objectDefaults>
  <a:extraClrSchemeLst/>
</a:theme>
</file>

<file path=ppt/theme/theme3.xml><?xml version="1.0" encoding="utf-8"?>
<a:theme xmlns:a="http://schemas.openxmlformats.org/drawingml/2006/main" name="2_CD Modèle violet">
  <a:themeElements>
    <a:clrScheme name="CG94_Couleurs">
      <a:dk1>
        <a:sysClr val="windowText" lastClr="000000"/>
      </a:dk1>
      <a:lt1>
        <a:sysClr val="window" lastClr="FFFFFF"/>
      </a:lt1>
      <a:dk2>
        <a:srgbClr val="009EE1"/>
      </a:dk2>
      <a:lt2>
        <a:srgbClr val="CDC9C4"/>
      </a:lt2>
      <a:accent1>
        <a:srgbClr val="4F027C"/>
      </a:accent1>
      <a:accent2>
        <a:srgbClr val="9E1B34"/>
      </a:accent2>
      <a:accent3>
        <a:srgbClr val="4FA600"/>
      </a:accent3>
      <a:accent4>
        <a:srgbClr val="7E4C3E"/>
      </a:accent4>
      <a:accent5>
        <a:srgbClr val="C40098"/>
      </a:accent5>
      <a:accent6>
        <a:srgbClr val="E86A10"/>
      </a:accent6>
      <a:hlink>
        <a:srgbClr val="009EE1"/>
      </a:hlink>
      <a:folHlink>
        <a:srgbClr val="009EE1"/>
      </a:folHlink>
    </a:clrScheme>
    <a:fontScheme name="CG94_Polices">
      <a:majorFont>
        <a:latin typeface="MACVAL"/>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400" dirty="0" err="1" smtClean="0"/>
        </a:defPPr>
      </a:lst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 Modèle violet.pot</Template>
  <TotalTime>3412</TotalTime>
  <Words>878</Words>
  <Application>Microsoft Office PowerPoint</Application>
  <PresentationFormat>Affichage à l'écran (4:3)</PresentationFormat>
  <Paragraphs>92</Paragraphs>
  <Slides>12</Slides>
  <Notes>8</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12</vt:i4>
      </vt:variant>
    </vt:vector>
  </HeadingPairs>
  <TitlesOfParts>
    <vt:vector size="24" baseType="lpstr">
      <vt:lpstr>MS PGothic</vt:lpstr>
      <vt:lpstr>Arial</vt:lpstr>
      <vt:lpstr>Calibri</vt:lpstr>
      <vt:lpstr>Geneva</vt:lpstr>
      <vt:lpstr>Lucida Sans</vt:lpstr>
      <vt:lpstr>MACVAL</vt:lpstr>
      <vt:lpstr>Symbol</vt:lpstr>
      <vt:lpstr>Times New Roman</vt:lpstr>
      <vt:lpstr>Wingdings</vt:lpstr>
      <vt:lpstr>CD Modèle violet</vt:lpstr>
      <vt:lpstr>1_CD Modèle violet</vt:lpstr>
      <vt:lpstr>2_CD Modèle violet</vt:lpstr>
      <vt:lpstr>Les ambassadeurs de l’énergie du Val-de-Marne BILAN 2015-2018</vt:lpstr>
      <vt:lpstr>parcours simplifié de l’usager</vt:lpstr>
      <vt:lpstr>Des résultats chiffrés satisfaisants bien qu’en deçà des attentes initiales</vt:lpstr>
      <vt:lpstr>Des sources de repérage diverses</vt:lpstr>
      <vt:lpstr>Des sources de repérage diverses</vt:lpstr>
      <vt:lpstr>Des sources de repérage diverses</vt:lpstr>
      <vt:lpstr>Des ménages très exposés à la précarité énergétique et sociale</vt:lpstr>
      <vt:lpstr>Des ménages très exposés à la précarité énergétique et sociale</vt:lpstr>
      <vt:lpstr>Les aides et dispositifs mobilisés pour les ménages de la PRET</vt:lpstr>
      <vt:lpstr>Un IMPACT POSITIF pour les ménages et ayant généré des économies d’énergie substantielles</vt:lpstr>
      <vt:lpstr>Ce qu’en disent les ménages</vt:lpstr>
      <vt:lpstr>Des aides et dispositifs PEU MOBILISES</vt:lpstr>
    </vt:vector>
  </TitlesOfParts>
  <Company>Conseil Général du Val de Marne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Agence Babel</dc:creator>
  <cp:lastModifiedBy>Hoffer, Quentin</cp:lastModifiedBy>
  <cp:revision>270</cp:revision>
  <cp:lastPrinted>2018-11-19T07:25:14Z</cp:lastPrinted>
  <dcterms:created xsi:type="dcterms:W3CDTF">2013-10-10T13:25:40Z</dcterms:created>
  <dcterms:modified xsi:type="dcterms:W3CDTF">2019-10-09T09:03:01Z</dcterms:modified>
</cp:coreProperties>
</file>