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  <p:sldMasterId id="2147483703" r:id="rId4"/>
    <p:sldMasterId id="2147483729" r:id="rId5"/>
    <p:sldMasterId id="2147483745" r:id="rId6"/>
    <p:sldMasterId id="2147483751" r:id="rId7"/>
  </p:sldMasterIdLst>
  <p:notesMasterIdLst>
    <p:notesMasterId r:id="rId39"/>
  </p:notesMasterIdLst>
  <p:sldIdLst>
    <p:sldId id="257" r:id="rId8"/>
    <p:sldId id="618" r:id="rId9"/>
    <p:sldId id="331" r:id="rId10"/>
    <p:sldId id="326" r:id="rId11"/>
    <p:sldId id="256" r:id="rId12"/>
    <p:sldId id="362" r:id="rId13"/>
    <p:sldId id="343" r:id="rId14"/>
    <p:sldId id="372" r:id="rId15"/>
    <p:sldId id="364" r:id="rId16"/>
    <p:sldId id="259" r:id="rId17"/>
    <p:sldId id="260" r:id="rId18"/>
    <p:sldId id="262" r:id="rId19"/>
    <p:sldId id="263" r:id="rId20"/>
    <p:sldId id="264" r:id="rId21"/>
    <p:sldId id="265" r:id="rId22"/>
    <p:sldId id="261" r:id="rId23"/>
    <p:sldId id="281" r:id="rId24"/>
    <p:sldId id="342" r:id="rId25"/>
    <p:sldId id="258" r:id="rId26"/>
    <p:sldId id="344" r:id="rId27"/>
    <p:sldId id="333" r:id="rId28"/>
    <p:sldId id="277" r:id="rId29"/>
    <p:sldId id="330" r:id="rId30"/>
    <p:sldId id="332" r:id="rId31"/>
    <p:sldId id="581" r:id="rId32"/>
    <p:sldId id="616" r:id="rId33"/>
    <p:sldId id="329" r:id="rId34"/>
    <p:sldId id="327" r:id="rId35"/>
    <p:sldId id="619" r:id="rId36"/>
    <p:sldId id="620" r:id="rId37"/>
    <p:sldId id="621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4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A1066-4388-41E6-A4FE-0FC4920F87DC}" type="datetimeFigureOut">
              <a:rPr lang="fr-FR" smtClean="0"/>
              <a:t>10/10/2019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4AF4F-8429-4136-B0FD-C9A35B2A3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89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912"/>
            <a:ext cx="5028987" cy="4115823"/>
          </a:xfrm>
          <a:noFill/>
          <a:ln w="9525"/>
        </p:spPr>
        <p:txBody>
          <a:bodyPr/>
          <a:lstStyle/>
          <a:p>
            <a:pPr eaLnBrk="1" hangingPunct="1"/>
            <a:endParaRPr lang="fr-FR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KF : carte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B8161-AF7C-45DD-9913-B67B3E6A944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70145" algn="l"/>
                <a:tab pos="940288" algn="l"/>
                <a:tab pos="1410433" algn="l"/>
                <a:tab pos="1880576" algn="l"/>
                <a:tab pos="2350720" algn="l"/>
                <a:tab pos="282086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70145" algn="l"/>
                <a:tab pos="940288" algn="l"/>
                <a:tab pos="1410433" algn="l"/>
                <a:tab pos="1880576" algn="l"/>
                <a:tab pos="2350720" algn="l"/>
                <a:tab pos="282086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70145" algn="l"/>
                <a:tab pos="940288" algn="l"/>
                <a:tab pos="1410433" algn="l"/>
                <a:tab pos="1880576" algn="l"/>
                <a:tab pos="2350720" algn="l"/>
                <a:tab pos="282086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70145" algn="l"/>
                <a:tab pos="940288" algn="l"/>
                <a:tab pos="1410433" algn="l"/>
                <a:tab pos="1880576" algn="l"/>
                <a:tab pos="2350720" algn="l"/>
                <a:tab pos="282086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70145" algn="l"/>
                <a:tab pos="940288" algn="l"/>
                <a:tab pos="1410433" algn="l"/>
                <a:tab pos="1880576" algn="l"/>
                <a:tab pos="2350720" algn="l"/>
                <a:tab pos="282086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1478" indent="-239226" defTabSz="470145" eaLnBrk="0" fontAlgn="base" hangingPunct="0">
              <a:spcBef>
                <a:spcPct val="0"/>
              </a:spcBef>
              <a:spcAft>
                <a:spcPct val="0"/>
              </a:spcAft>
              <a:tabLst>
                <a:tab pos="470145" algn="l"/>
                <a:tab pos="940288" algn="l"/>
                <a:tab pos="1410433" algn="l"/>
                <a:tab pos="1880576" algn="l"/>
                <a:tab pos="2350720" algn="l"/>
                <a:tab pos="282086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9928" indent="-239226" defTabSz="470145" eaLnBrk="0" fontAlgn="base" hangingPunct="0">
              <a:spcBef>
                <a:spcPct val="0"/>
              </a:spcBef>
              <a:spcAft>
                <a:spcPct val="0"/>
              </a:spcAft>
              <a:tabLst>
                <a:tab pos="470145" algn="l"/>
                <a:tab pos="940288" algn="l"/>
                <a:tab pos="1410433" algn="l"/>
                <a:tab pos="1880576" algn="l"/>
                <a:tab pos="2350720" algn="l"/>
                <a:tab pos="282086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8378" indent="-239226" defTabSz="470145" eaLnBrk="0" fontAlgn="base" hangingPunct="0">
              <a:spcBef>
                <a:spcPct val="0"/>
              </a:spcBef>
              <a:spcAft>
                <a:spcPct val="0"/>
              </a:spcAft>
              <a:tabLst>
                <a:tab pos="470145" algn="l"/>
                <a:tab pos="940288" algn="l"/>
                <a:tab pos="1410433" algn="l"/>
                <a:tab pos="1880576" algn="l"/>
                <a:tab pos="2350720" algn="l"/>
                <a:tab pos="282086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6829" indent="-239226" defTabSz="470145" eaLnBrk="0" fontAlgn="base" hangingPunct="0">
              <a:spcBef>
                <a:spcPct val="0"/>
              </a:spcBef>
              <a:spcAft>
                <a:spcPct val="0"/>
              </a:spcAft>
              <a:tabLst>
                <a:tab pos="470145" algn="l"/>
                <a:tab pos="940288" algn="l"/>
                <a:tab pos="1410433" algn="l"/>
                <a:tab pos="1880576" algn="l"/>
                <a:tab pos="2350720" algn="l"/>
                <a:tab pos="282086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0145" algn="l"/>
                <a:tab pos="940288" algn="l"/>
                <a:tab pos="1410433" algn="l"/>
                <a:tab pos="1880576" algn="l"/>
                <a:tab pos="2350720" algn="l"/>
                <a:tab pos="2820864" algn="l"/>
              </a:tabLst>
              <a:defRPr/>
            </a:pPr>
            <a:fld id="{18985511-100E-4BBF-B41F-26CD7DC1099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70145" algn="l"/>
                  <a:tab pos="940288" algn="l"/>
                  <a:tab pos="1410433" algn="l"/>
                  <a:tab pos="1880576" algn="l"/>
                  <a:tab pos="2350720" algn="l"/>
                  <a:tab pos="2820864" algn="l"/>
                </a:tabLst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4050" y="796925"/>
            <a:ext cx="5311775" cy="3984625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1812" y="5047321"/>
            <a:ext cx="5296065" cy="4781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altLang="fr-FR" dirty="0">
                <a:latin typeface="Times New Roman" panose="02020603050405020304" pitchFamily="18" charset="0"/>
              </a:rPr>
              <a:t>Question : Qu’est</a:t>
            </a:r>
            <a:r>
              <a:rPr lang="fr-FR" altLang="fr-FR" baseline="0" dirty="0">
                <a:latin typeface="Times New Roman" panose="02020603050405020304" pitchFamily="18" charset="0"/>
              </a:rPr>
              <a:t> ce que l’ALE?</a:t>
            </a:r>
            <a:endParaRPr lang="fr-FR" altLang="fr-FR" dirty="0">
              <a:latin typeface="Times New Roman" panose="02020603050405020304" pitchFamily="18" charset="0"/>
            </a:endParaRPr>
          </a:p>
          <a:p>
            <a:r>
              <a:rPr lang="fr-FR" altLang="fr-FR" dirty="0">
                <a:latin typeface="Times New Roman" panose="02020603050405020304" pitchFamily="18" charset="0"/>
              </a:rPr>
              <a:t>Réponse : Aude, présentation de l’ALE</a:t>
            </a:r>
            <a:endParaRPr lang="fr-FR" altLang="fr-FR" baseline="0" dirty="0">
              <a:latin typeface="Times New Roman" panose="02020603050405020304" pitchFamily="18" charset="0"/>
            </a:endParaRPr>
          </a:p>
          <a:p>
            <a:endParaRPr lang="fr-FR" altLang="fr-FR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4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>
            <a:extLst>
              <a:ext uri="{FF2B5EF4-FFF2-40B4-BE49-F238E27FC236}">
                <a16:creationId xmlns:a16="http://schemas.microsoft.com/office/drawing/2014/main" id="{E6551E9A-821B-465B-9FBE-44255FF9FC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notes 2">
            <a:extLst>
              <a:ext uri="{FF2B5EF4-FFF2-40B4-BE49-F238E27FC236}">
                <a16:creationId xmlns:a16="http://schemas.microsoft.com/office/drawing/2014/main" id="{F9C37509-41A8-4114-9DFB-FE0F366A5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44036" name="Espace réservé du numéro de diapositive 3">
            <a:extLst>
              <a:ext uri="{FF2B5EF4-FFF2-40B4-BE49-F238E27FC236}">
                <a16:creationId xmlns:a16="http://schemas.microsoft.com/office/drawing/2014/main" id="{F1AE1068-6D20-4BE4-A344-BB9947A37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550028-8BB0-4EC6-8353-40DC8FFD6C1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Pollens</a:t>
            </a:r>
          </a:p>
          <a:p>
            <a:pPr>
              <a:buFontTx/>
              <a:buChar char="•"/>
            </a:pPr>
            <a:r>
              <a:rPr lang="fr-FR" altLang="fr-FR"/>
              <a:t>1996: 5 sites bretons qui couvrent presque totalement le territoire breton</a:t>
            </a:r>
          </a:p>
          <a:p>
            <a:pPr>
              <a:buFontTx/>
              <a:buChar char="•"/>
            </a:pPr>
            <a:r>
              <a:rPr lang="fr-FR" altLang="fr-FR"/>
              <a:t>Diffusion de bulletin pollinique: mailing, site internet, application smart phone</a:t>
            </a:r>
          </a:p>
          <a:p>
            <a:r>
              <a:rPr lang="fr-FR" altLang="fr-FR"/>
              <a:t>Air Intérieur</a:t>
            </a:r>
          </a:p>
          <a:p>
            <a:r>
              <a:rPr lang="fr-FR" altLang="fr-FR"/>
              <a:t>2004 /2005 </a:t>
            </a:r>
          </a:p>
          <a:p>
            <a:pPr>
              <a:buFontTx/>
              <a:buChar char="•"/>
            </a:pPr>
            <a:r>
              <a:rPr lang="fr-FR" altLang="fr-FR"/>
              <a:t>Visites à domicile</a:t>
            </a:r>
          </a:p>
          <a:p>
            <a:pPr>
              <a:buFontTx/>
              <a:buChar char="•"/>
            </a:pPr>
            <a:r>
              <a:rPr lang="fr-FR" altLang="fr-FR"/>
              <a:t>ETP</a:t>
            </a:r>
          </a:p>
          <a:p>
            <a:pPr>
              <a:buFontTx/>
              <a:buChar char="•"/>
            </a:pPr>
            <a:r>
              <a:rPr lang="fr-FR" altLang="fr-FR"/>
              <a:t>CRSA, PRSE, CRB</a:t>
            </a:r>
          </a:p>
          <a:p>
            <a:pPr>
              <a:buFontTx/>
              <a:buChar char="•"/>
            </a:pPr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4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DCEFA-C332-4A0A-8D98-E4005D3A99D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40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>
            <a:extLst>
              <a:ext uri="{FF2B5EF4-FFF2-40B4-BE49-F238E27FC236}">
                <a16:creationId xmlns:a16="http://schemas.microsoft.com/office/drawing/2014/main" id="{DE814C29-9503-4E14-9B8A-3271D8F86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notes 2">
            <a:extLst>
              <a:ext uri="{FF2B5EF4-FFF2-40B4-BE49-F238E27FC236}">
                <a16:creationId xmlns:a16="http://schemas.microsoft.com/office/drawing/2014/main" id="{B39E2D1B-089C-4AF4-A52C-5A9305D7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Information: Bulletin pollinique sur le site, auprès des médias</a:t>
            </a:r>
          </a:p>
        </p:txBody>
      </p:sp>
      <p:sp>
        <p:nvSpPr>
          <p:cNvPr id="46084" name="Espace réservé du numéro de diapositive 3">
            <a:extLst>
              <a:ext uri="{FF2B5EF4-FFF2-40B4-BE49-F238E27FC236}">
                <a16:creationId xmlns:a16="http://schemas.microsoft.com/office/drawing/2014/main" id="{7D870EF2-19D6-4B2D-BECE-F7C578A7B6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3A15A-1A5A-4E48-8150-22A740BFDDD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>
            <a:extLst>
              <a:ext uri="{FF2B5EF4-FFF2-40B4-BE49-F238E27FC236}">
                <a16:creationId xmlns:a16="http://schemas.microsoft.com/office/drawing/2014/main" id="{04CAAC1B-D187-4811-942E-4C935FAD3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notes 2">
            <a:extLst>
              <a:ext uri="{FF2B5EF4-FFF2-40B4-BE49-F238E27FC236}">
                <a16:creationId xmlns:a16="http://schemas.microsoft.com/office/drawing/2014/main" id="{65CE62A5-3C9C-4C94-8D8F-DC7C0AEA6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51204" name="Espace réservé du numéro de diapositive 3">
            <a:extLst>
              <a:ext uri="{FF2B5EF4-FFF2-40B4-BE49-F238E27FC236}">
                <a16:creationId xmlns:a16="http://schemas.microsoft.com/office/drawing/2014/main" id="{C870B641-B2CC-4A98-9E7A-DBA36490D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ABF8D-6953-4429-9862-CBFF44863A0A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912"/>
            <a:ext cx="5028987" cy="4115823"/>
          </a:xfrm>
          <a:noFill/>
          <a:ln w="9525"/>
        </p:spPr>
        <p:txBody>
          <a:bodyPr/>
          <a:lstStyle/>
          <a:p>
            <a:pPr eaLnBrk="1" hangingPunct="1"/>
            <a:endParaRPr lang="fr-FR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2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3" y="2131094"/>
            <a:ext cx="7772400" cy="1469356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099"/>
          </a:xfrm>
        </p:spPr>
        <p:txBody>
          <a:bodyPr/>
          <a:lstStyle>
            <a:lvl1pPr marL="0" indent="0" algn="ctr">
              <a:buNone/>
              <a:defRPr/>
            </a:lvl1pPr>
            <a:lvl2pPr marL="412579" indent="0" algn="ctr">
              <a:buNone/>
              <a:defRPr/>
            </a:lvl2pPr>
            <a:lvl3pPr marL="825158" indent="0" algn="ctr">
              <a:buNone/>
              <a:defRPr/>
            </a:lvl3pPr>
            <a:lvl4pPr marL="1237743" indent="0" algn="ctr">
              <a:buNone/>
              <a:defRPr/>
            </a:lvl4pPr>
            <a:lvl5pPr marL="1650329" indent="0" algn="ctr">
              <a:buNone/>
              <a:defRPr/>
            </a:lvl5pPr>
            <a:lvl6pPr marL="2062909" indent="0" algn="ctr">
              <a:buNone/>
              <a:defRPr/>
            </a:lvl6pPr>
            <a:lvl7pPr marL="2475491" indent="0" algn="ctr">
              <a:buNone/>
              <a:defRPr/>
            </a:lvl7pPr>
            <a:lvl8pPr marL="2888072" indent="0" algn="ctr">
              <a:buNone/>
              <a:defRPr/>
            </a:lvl8pPr>
            <a:lvl9pPr marL="3300656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397E-D628-4D9E-B039-F5DFE28A37E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399061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9D1D-ED70-447F-A1C9-82D9189D46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370202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44010" y="609099"/>
            <a:ext cx="1885603" cy="510590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099"/>
            <a:ext cx="5525193" cy="51059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1A0-4DD4-4551-9DE4-A2DCCE0868F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87655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099"/>
            <a:ext cx="7543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1" y="1980699"/>
            <a:ext cx="7543800" cy="3734301"/>
          </a:xfrm>
        </p:spPr>
        <p:txBody>
          <a:bodyPr lIns="91304" tIns="45654" rIns="91304" bIns="45654"/>
          <a:lstStyle/>
          <a:p>
            <a:pPr lv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7ED2-943D-42E2-8AA9-F65B83932D3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1852000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7E01-1919-4C22-9B9A-79A0B5AFFE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2632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BB1C-1A46-4F19-B0E1-A6B1DB9231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3419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2F753-6D2A-4919-9C15-8B9DAFAFAD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8318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727D-EAE3-4180-8AA3-976AC74FFD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35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88B14-85BC-464E-97CE-0A995A93DB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377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A0F4C-D333-4912-A8E0-5201C90454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818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B027-A341-4567-8F5F-71017B3DB7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354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7DA9-53CA-4106-8223-D03E5DA3E7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433343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8D25-C71A-4EF6-9E34-D4955C47F8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088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1004-4CA4-4944-AAEE-8ADA436E18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907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C7ED-696D-40B5-9873-36875BE217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315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C88E3-09EC-470A-BFC1-DFC9A5B4FA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0435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CED8-C4D4-430D-BA45-DB75ACBECD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9714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753F-0136-4C26-82E1-72037717A8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8171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5FC4-CECD-44C4-AB1E-3B4CD5F0BD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1572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C1D5D5-9618-493F-9489-DC13BBB00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A39B40-07E5-40FF-AF35-3D4880CBFE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21FE-6370-4297-910E-47914206CB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8152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571856-53CD-415F-A3F4-D17EED91C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00B761-E1B7-40A7-9152-503D15DA3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5342D9-91DE-4694-9A03-4ABFBCEF6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B176-C518-40B9-BBF8-DFAB96833B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7607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613E50-9255-405B-BD41-8ABE74386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70A0A7-5354-4308-98AA-8B310A604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8CA155-AC59-46E8-865C-3F381C9B0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EC27-F940-452D-98F7-C7317DC88D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957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824" y="4406566"/>
            <a:ext cx="7772400" cy="13625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1824" y="2907144"/>
            <a:ext cx="7772400" cy="1499435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579" indent="0">
              <a:buNone/>
              <a:defRPr sz="1600"/>
            </a:lvl2pPr>
            <a:lvl3pPr marL="825158" indent="0">
              <a:buNone/>
              <a:defRPr sz="1400"/>
            </a:lvl3pPr>
            <a:lvl4pPr marL="1237743" indent="0">
              <a:buNone/>
              <a:defRPr sz="1300"/>
            </a:lvl4pPr>
            <a:lvl5pPr marL="1650329" indent="0">
              <a:buNone/>
              <a:defRPr sz="1300"/>
            </a:lvl5pPr>
            <a:lvl6pPr marL="2062909" indent="0">
              <a:buNone/>
              <a:defRPr sz="1300"/>
            </a:lvl6pPr>
            <a:lvl7pPr marL="2475491" indent="0">
              <a:buNone/>
              <a:defRPr sz="1300"/>
            </a:lvl7pPr>
            <a:lvl8pPr marL="2888072" indent="0">
              <a:buNone/>
              <a:defRPr sz="1300"/>
            </a:lvl8pPr>
            <a:lvl9pPr marL="3300656" indent="0">
              <a:buNone/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BA45-593E-482B-8DD6-1261DB5DBDA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4141318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0004ABDA-63CA-4BEC-803F-F104F8CFD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E22F67C6-705B-4CCA-A619-97899ACB6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D92753F8-45B6-416B-B560-07E1EB77F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013B-3C7C-4680-8667-2DD62257E3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4947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C2275B-7901-427C-8CAA-FD2154C15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0C6BC0-3F38-43F6-8B42-7C5C1C81E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A7A4E6-58BC-47F8-B198-1578A3D34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465C-EDA5-48B7-846D-8CBD13390F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9018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FC573F-B1E2-414B-9B2C-195423CC4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A916D8-94DA-4C20-8576-7149EC6D9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F1D77F-1E4D-4AB7-AB5C-4A91E648D4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F6D4-423B-4FBD-B9C1-4DBE0E9778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1532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CFF266-536D-46DB-B07A-0E88D7840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36CB3B-F35E-4A4D-881E-D97DB15AE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C6F9F9-2C4A-47F8-9443-1A1EE8941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A1F4-D921-49E5-B658-26343C0D81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8901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FCE05FA1-C55E-4A3B-9CA8-ACB019AD4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DA670B60-8B0C-4E8B-995D-6E8361195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F8BC361C-2666-4F22-87A7-F4525BEE9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9A4A-E2D9-409B-BCB5-3526A484E4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7222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94C2A594-B156-41AB-95CA-70A9EB8F7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9AD98254-4CFE-40FE-9335-D777F7FCA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7975EB67-9346-4412-9CBE-8E76AB837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23A34-9498-4E90-B69E-FE79D347BA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0612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758836-BF99-40B7-96FE-68A3EBCBE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CE22B6-10EC-4422-AE9C-6DB44D6D7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9B8D40-B510-4F37-8DD5-FB7A79E08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0E63-DAE4-4F13-A37F-C9E05C2B56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1996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F59364-D004-408F-9A8E-2519D3EA51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957209-4A80-4A2C-9D72-1B4EBE9E9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B80032-3821-4A7E-9D03-73CC1D414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C64A-48F2-4ADE-9D92-9BA4DBA61C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5125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F06168-E9FF-4538-AEA4-E3F200410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40D663-9E4F-4040-9A19-0B440772B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1C84DC3-3B6B-425F-9E2A-346806E85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9F07-61DF-4CA1-968E-C79FBA7110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2973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AB9F3F54-0FC2-4CE4-A2F9-C55C3452A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15049C3B-677A-47D3-8835-A96F609122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C117-DB8E-4040-9736-9030FBAD9C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147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1" y="1980699"/>
            <a:ext cx="3704705" cy="373430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23512" y="1980699"/>
            <a:ext cx="3706090" cy="373430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35E4-291E-4EEE-A6EC-21B9E9CF73C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3410391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2BF3C7B-ACFF-4FFF-89C0-CC5E87035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83B6E42-0657-4F83-833B-01E996E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DE9E3B1-286D-41AE-84D1-924DAF1AFA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D46F-99FC-4A60-8208-C737070504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7712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1592DF-4199-4F13-8DB8-93C5C5819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3A44E2-64EF-4593-85C8-B0153F239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CD23A5-00D0-48BF-A2A4-B7388F07A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EE1A-C90C-405F-87BF-05EB24D841C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5644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7ED20-8907-413F-B9A8-5BA9E0E9B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B4648F-38E4-4446-97CE-D8AE8E735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1B3013-ADB8-43BC-A123-587E9DA4D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A11EE-96C4-4055-8F5B-62DAF68B51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4389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10175F-6442-49D2-A9EA-B20F1F0FA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9F8440-C57B-484E-9268-EDAB457AD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EBF1BC-9F78-48CE-A0E4-88A9F2D34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B490-9A24-4C55-B1B3-17A4A0D509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9484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E10EF-5C57-469A-ADF5-2A70D98C1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4C623-1C84-4323-99A8-3BCD46CA8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BE3168-706C-4E65-9E03-AECCEDA71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4EA6B-7EBC-46B7-94DF-1F119C0EB6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9190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3C944B-8E1E-4C0C-910A-DC019E7B0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82E0F9-FD48-40E1-94BF-41070C3D0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A95350-70BE-4CDD-8F0B-17D5B764B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CBDC-DDF3-4AB7-B6FE-855130234D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8442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70B2AC-83AF-4651-ABF0-350B80215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B4923B-83C9-486B-A65C-AA2A44E7B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2209C9-4B59-4E7D-AD30-D32168E47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FF297-85D7-4EA0-B839-5DC55CB4A9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943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22FCD8-2076-4E17-9169-0BCB8CFFA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8C1981-058B-4F76-B568-5FFE5BC5D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EABBCA-A603-4032-BBA6-02497CD23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B569F-5E5D-4E4A-82A0-99EA32261B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0959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BA54-80EC-4A99-98CE-71C9AAD2F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949498-620D-4C2C-9551-377A957FA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8A4AE-0E48-46BE-AAED-C23325874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3126-C4B8-4928-9303-82FC4EE273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1369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E399F8-72E6-4EE0-8714-F3BBC621D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F38F9-428D-434A-8BDA-4A61AD160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15247-9CB4-4ECF-8098-EB11B0BC2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1DDD-1936-4B90-8DF9-1C31B8A0BF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709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22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13" y="1535544"/>
            <a:ext cx="4039985" cy="63917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579" indent="0">
              <a:buNone/>
              <a:defRPr sz="1800" b="1"/>
            </a:lvl2pPr>
            <a:lvl3pPr marL="825158" indent="0">
              <a:buNone/>
              <a:defRPr sz="1600" b="1"/>
            </a:lvl3pPr>
            <a:lvl4pPr marL="1237743" indent="0">
              <a:buNone/>
              <a:defRPr sz="1400" b="1"/>
            </a:lvl4pPr>
            <a:lvl5pPr marL="1650329" indent="0">
              <a:buNone/>
              <a:defRPr sz="1400" b="1"/>
            </a:lvl5pPr>
            <a:lvl6pPr marL="2062909" indent="0">
              <a:buNone/>
              <a:defRPr sz="1400" b="1"/>
            </a:lvl6pPr>
            <a:lvl7pPr marL="2475491" indent="0">
              <a:buNone/>
              <a:defRPr sz="1400" b="1"/>
            </a:lvl7pPr>
            <a:lvl8pPr marL="2888072" indent="0">
              <a:buNone/>
              <a:defRPr sz="1400" b="1"/>
            </a:lvl8pPr>
            <a:lvl9pPr marL="3300656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13" y="2174708"/>
            <a:ext cx="4039985" cy="395087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30" y="1535544"/>
            <a:ext cx="4041370" cy="63917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579" indent="0">
              <a:buNone/>
              <a:defRPr sz="1800" b="1"/>
            </a:lvl2pPr>
            <a:lvl3pPr marL="825158" indent="0">
              <a:buNone/>
              <a:defRPr sz="1600" b="1"/>
            </a:lvl3pPr>
            <a:lvl4pPr marL="1237743" indent="0">
              <a:buNone/>
              <a:defRPr sz="1400" b="1"/>
            </a:lvl4pPr>
            <a:lvl5pPr marL="1650329" indent="0">
              <a:buNone/>
              <a:defRPr sz="1400" b="1"/>
            </a:lvl5pPr>
            <a:lvl6pPr marL="2062909" indent="0">
              <a:buNone/>
              <a:defRPr sz="1400" b="1"/>
            </a:lvl6pPr>
            <a:lvl7pPr marL="2475491" indent="0">
              <a:buNone/>
              <a:defRPr sz="1400" b="1"/>
            </a:lvl7pPr>
            <a:lvl8pPr marL="2888072" indent="0">
              <a:buNone/>
              <a:defRPr sz="1400" b="1"/>
            </a:lvl8pPr>
            <a:lvl9pPr marL="3300656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30" y="2174708"/>
            <a:ext cx="4041370" cy="395087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E5B4-A4F1-4366-A5A3-E2874B9D52A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1887806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8691C7-8477-4C22-8F7E-AB9B285A6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30510-A168-4144-B96D-FC4DDBD3E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785E08-DB3B-4DC3-804D-A9408DB4C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DA5A-6A94-4575-8060-008D187AE6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3344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BBD5CD-BDA7-4567-9E7F-48FF150B3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C8504C-348A-47A8-BE11-EBA1BC5CD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5E3BB6-8A66-4C1F-A48B-8843DB4E8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3E8F-7120-48C1-9E80-88B723EB1F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48335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E96470-5495-4052-8D98-0DFC74E85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7BF2F20-0F92-4E58-A8D0-76015CB11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5E33086-1799-4388-8892-F008CAF68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97D51-7DFD-4B36-9040-93B7949364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3227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0FA66-A405-4050-8B5D-8AC0089D9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8DE5B-F4F2-4D83-8546-8F21D2B94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A0E4A-CE32-4CB7-B277-F7DEA6EAD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8556-386F-4FFB-8574-DE0CE96F7B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3514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4EF3D0-1F2C-4D5B-BF47-CBB91E60B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D79F4A-1460-48E4-88BF-105DC5111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CA5F130-73D1-4586-AE5D-63B3FF2B1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C784-F9B1-4592-99B1-DACE5B1ED1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3077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A9527-2838-4B16-A3A3-8047D6E97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867F8A-7D74-419D-9082-3C98FFDCB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7A727-2D73-445C-A249-7D005F293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56C32-90BB-48AB-AC61-69BD51EF55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5520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555F63-3278-4492-A2E4-C601A58C0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D92553-479E-4993-8707-D2329F8B0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3D60F2-1670-417A-B0BD-478A6FD82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7CF93-08E9-4AE7-8F1F-1146EED452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23319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330C4-8C1A-40CA-9B87-B272AED25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1E05E4-E444-49D9-908B-DD0678744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42CE29-00C1-4C7C-9D4F-8FCA33A1A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BD17-CB2E-4B29-A01C-C4A6FE410F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7062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0455D-0238-45F2-8765-481D9B257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8C8E8-B13E-4ECA-83A0-D5B3E1E16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9F2ED-8D5D-4C76-BF36-C8AD4FBCC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68E8-39D5-4B4A-9C2E-F9B4411FDF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4443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B9D892-04C5-44AC-9F14-3180ABF65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065B9D-7828-45D4-A257-2C6756E2F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28793A-8238-43CE-9A33-7303BDE7B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9504-ACD7-405E-A5BC-A9995B6146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596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F8B2-4FBC-495D-B2D1-E926B01BFED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23601590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F36EB2-1E6A-4DBF-90CA-1D6A80FA4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164054-D3D9-4B7D-8857-AD268E713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1BB28F-E1AD-4DA8-9970-D7534004F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26F65-2852-49E0-8023-B5178B773F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2283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E4B838-B2BA-4B85-9E72-104935C13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694CD2-632A-4323-9B28-6C0F69B84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D33356-B4D9-4E0F-8ABD-F633EB2B9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B4695-4061-4C55-95ED-3BD29D06AF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2782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6807A-ED10-4786-A1F3-5CFF2FB36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4727A-6291-4E72-A973-434B6DCFE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4A37A-FCE9-4CBC-AC43-66F900602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5099A-56F6-4443-8A5D-C29042058C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3676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57031-869F-4EF2-9298-395CE27A2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A0CC6-8183-431A-9883-B11DCC57B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663E6-EA59-43EE-99B0-3B220C524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AF8E-6507-476E-A0F4-B95661094E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1688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B1117-2794-4393-ADB4-0F3D0AF6F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8F41C-4890-4463-B6D1-84F4383C0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51619C-234A-4CAA-9E19-4468CFC11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76BD7-2D3C-43EC-875F-C2CED9D596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0116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055516-1909-4BBE-A7D2-663AB87A5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07066-8C85-44C1-8B30-281EDF71E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90CBF-1158-41F3-AE94-2C9A5635C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1BE6B-5C15-4352-A5CF-41E018F66D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6070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48B851-E928-4829-88A6-67F5A2A920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C4BBD0-43CD-4A44-8090-DE917F5F8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FA7E527-B129-4851-BE76-D30659B68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DEF7-292C-4510-AD9F-70FA78D4A8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0820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8CEA3-E853-4415-8B4C-9E9F62B10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0AB3E-AAED-41E2-B0CB-8EBC3FEC1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E10694-B2DC-43ED-9509-3C8D780A8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496D4-0610-4222-B499-4CB32E2833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07635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B471FF-38FD-4D1A-A545-A80D04371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altLang="fr-FR"/>
              <a:t>17 septembre 2015</a:t>
            </a:r>
          </a:p>
          <a:p>
            <a:pPr algn="l"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54193E-FD5D-4D68-90D1-F1EDDD424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DDAC593-F9CE-449D-A565-8583B2DE7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A445-2C78-4702-BEFF-8AEE6CB6E1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23099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8588"/>
            <a:ext cx="8221663" cy="599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0A03531-D8DA-4B62-A1C2-81F72C434A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B7A55C-8427-43B6-B1DF-9B87052665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722873-4B1B-44C7-9259-57497277D3C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459F-EA4D-44FD-8840-676B9E198AB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37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2D10-752B-4C79-8A72-92021BE3B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7469616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/>
          <a:stretch/>
        </p:blipFill>
        <p:spPr bwMode="auto">
          <a:xfrm>
            <a:off x="611560" y="6524"/>
            <a:ext cx="648196" cy="12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140968"/>
            <a:ext cx="6912768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912768" cy="12241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54" y="567421"/>
            <a:ext cx="2971475" cy="14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16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1A8E-04FE-4286-BB0E-63363889B043}" type="datetime1">
              <a:rPr lang="fr-FR"/>
              <a:pPr>
                <a:defRPr/>
              </a:pPr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DC680-1632-40A5-B617-49BEBC907609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0867" b="90954"/>
          <a:stretch/>
        </p:blipFill>
        <p:spPr bwMode="auto">
          <a:xfrm>
            <a:off x="54561" y="3175"/>
            <a:ext cx="467544" cy="6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41" r="92273"/>
          <a:stretch/>
        </p:blipFill>
        <p:spPr bwMode="auto">
          <a:xfrm>
            <a:off x="54561" y="1556792"/>
            <a:ext cx="39553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55250" b="38450"/>
          <a:stretch/>
        </p:blipFill>
        <p:spPr>
          <a:xfrm>
            <a:off x="492711" y="6381502"/>
            <a:ext cx="3359209" cy="4320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3" y="286048"/>
            <a:ext cx="1291093" cy="6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149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0867" b="90954"/>
          <a:stretch/>
        </p:blipFill>
        <p:spPr bwMode="auto">
          <a:xfrm>
            <a:off x="54561" y="3175"/>
            <a:ext cx="467544" cy="6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3078" y="274638"/>
            <a:ext cx="6883721" cy="94297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44638"/>
            <a:ext cx="8229600" cy="45815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4AAF-114D-41F9-B031-E409E4FF9352}" type="datetime1">
              <a:rPr lang="fr-FR"/>
              <a:pPr>
                <a:defRPr/>
              </a:pPr>
              <a:t>10/10/2019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BE111-D90E-4B06-B542-894FA2F2167C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41" r="92273"/>
          <a:stretch/>
        </p:blipFill>
        <p:spPr bwMode="auto">
          <a:xfrm>
            <a:off x="54561" y="1556792"/>
            <a:ext cx="39553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55250" b="38450"/>
          <a:stretch/>
        </p:blipFill>
        <p:spPr>
          <a:xfrm>
            <a:off x="492711" y="6381502"/>
            <a:ext cx="3359209" cy="4320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3" y="286048"/>
            <a:ext cx="1291093" cy="6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156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6937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6937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D8B1-0E62-4CC5-B17A-7CCBF5539EB2}" type="datetime1">
              <a:rPr lang="fr-FR"/>
              <a:pPr>
                <a:defRPr/>
              </a:pPr>
              <a:t>10/10/2019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F1159-729E-470F-8711-E520997A9CC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803078" y="274638"/>
            <a:ext cx="6883721" cy="94297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41" r="92273"/>
          <a:stretch/>
        </p:blipFill>
        <p:spPr bwMode="auto">
          <a:xfrm>
            <a:off x="54561" y="1556792"/>
            <a:ext cx="39553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4" t="55250" b="38450"/>
          <a:stretch/>
        </p:blipFill>
        <p:spPr>
          <a:xfrm>
            <a:off x="492711" y="6381502"/>
            <a:ext cx="3359209" cy="43204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0867" b="90954"/>
          <a:stretch/>
        </p:blipFill>
        <p:spPr bwMode="auto">
          <a:xfrm>
            <a:off x="54561" y="3175"/>
            <a:ext cx="467544" cy="6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3" y="286048"/>
            <a:ext cx="1291093" cy="6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28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1394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FDBA76-3E85-426F-8C2A-155E6CAF6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37B748-F7F3-4C88-AE48-03DFD590E2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73B5-1E92-4BA7-ACFB-2FAF6326A9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5443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7CA0A-C782-49CB-B09D-D1E10142F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785C77-6143-4091-9719-325AB6B9F7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457B11-5407-43AE-A233-1A4C11855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6EAB-B18D-4668-824D-4E8AC76D2F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45169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B41605-7001-4780-901D-3558EC8B1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B4EC95-8308-4233-84E0-B1D8AAEDF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C2CCA-0D95-4259-8FA9-533D548F4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D419-37DD-4D41-9821-A8C82BA7E5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58397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415DC87F-BE1D-4C25-9C84-849377503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AF06856F-551D-4234-98AE-3734B7C20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885857D7-2B5C-4338-B87F-4CF3F9900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152A-FD27-4499-AAC0-371C0B5B8B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76619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645F15-7DAD-4ED1-8EC3-26D162791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807D91-E2F9-4557-B5F0-EBA2D3693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C0DE28-9A68-4C2F-8C02-7CB4E3C65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A4CE-6425-42D3-8E58-D2653BD02B9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886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721"/>
            <a:ext cx="3007822" cy="11610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6" y="273723"/>
            <a:ext cx="5112327" cy="58518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4766"/>
            <a:ext cx="3007822" cy="4690812"/>
          </a:xfrm>
        </p:spPr>
        <p:txBody>
          <a:bodyPr/>
          <a:lstStyle>
            <a:lvl1pPr marL="0" indent="0">
              <a:buNone/>
              <a:defRPr sz="1300"/>
            </a:lvl1pPr>
            <a:lvl2pPr marL="412579" indent="0">
              <a:buNone/>
              <a:defRPr sz="1100"/>
            </a:lvl2pPr>
            <a:lvl3pPr marL="825158" indent="0">
              <a:buNone/>
              <a:defRPr sz="900"/>
            </a:lvl3pPr>
            <a:lvl4pPr marL="1237743" indent="0">
              <a:buNone/>
              <a:defRPr sz="800"/>
            </a:lvl4pPr>
            <a:lvl5pPr marL="1650329" indent="0">
              <a:buNone/>
              <a:defRPr sz="800"/>
            </a:lvl5pPr>
            <a:lvl6pPr marL="2062909" indent="0">
              <a:buNone/>
              <a:defRPr sz="800"/>
            </a:lvl6pPr>
            <a:lvl7pPr marL="2475491" indent="0">
              <a:buNone/>
              <a:defRPr sz="800"/>
            </a:lvl7pPr>
            <a:lvl8pPr marL="2888072" indent="0">
              <a:buNone/>
              <a:defRPr sz="800"/>
            </a:lvl8pPr>
            <a:lvl9pPr marL="3300656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2D7B-6AE3-4C62-B330-3844867171F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263048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89679C-D4C6-447B-8D6C-4FD7BD962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07DFD5-6C27-4F63-948C-9DDBB2084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3CB792-67BD-4798-A8CD-013370983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0602-3DC8-4605-9A65-6AB362E57C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1454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01F384-2A72-41BD-AED5-81F1B1EF2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863AD7-4A9D-47AC-A05B-A259566620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C73920-D121-4941-89AB-4953211AA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3001-9BCE-41BD-92FC-1D8BB2A6A6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27122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670A9C8E-6303-4373-93E4-311AE291F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63A6A1E7-3024-41E5-8C51-536CBBC75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4A5668CF-0642-4536-B564-2E8DD4645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A2C7-D5AA-4CA2-82AA-F8244825FB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26212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6C796049-F4C3-4D6F-ADB4-A00E56600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EEA9E8D2-3BA7-4484-8434-1B955CCC0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778E49D6-3C68-4ACB-981D-665BFC827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A079-46B5-460E-995B-4CC0C28366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2360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CFD021-2E5B-4040-B3ED-DCD6EBEDF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6EDAC2-4568-46FB-A0F7-1AC80ACDE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683D67-B127-4F2E-AE10-1EB482749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6FDB-0FF1-43AD-9F6C-5159D04DF4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59146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A9BA71-453D-4695-B812-6D516EF58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50C245-317F-4838-BEEB-3E8A1E157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4E20E7-CBA6-46F6-B853-BD57A7C57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F20B-2C36-47AA-806C-67BA76A5CE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97251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5FE3985-9DFE-484A-8C21-D0AC7FBEA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0943AF-31BA-461C-B0B7-76E9DDEB5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AB4B91-82EF-41E9-A5BA-39FC59E06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E87D-BCBB-4EA2-9228-550CFA7668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4343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3769F2E5-9EB2-4ACA-98A2-E8982E757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5FBEE9E0-C26E-433B-8BC8-7EB533B983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263A-C85A-4DB5-98DF-9F67168637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0832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0541DB8-97DF-4A7B-8808-15A8EAF33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35C8C53-D608-423E-9873-397C00578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D8EDF1-6AC3-46EC-88CE-29192BE5E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48F6-1B9E-45D8-8D00-E45ED336CB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884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778" y="4800606"/>
            <a:ext cx="5486400" cy="56698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778" y="612107"/>
            <a:ext cx="5486400" cy="4114800"/>
          </a:xfrm>
        </p:spPr>
        <p:txBody>
          <a:bodyPr lIns="91304" tIns="45654" rIns="91304" bIns="45654"/>
          <a:lstStyle>
            <a:lvl1pPr marL="0" indent="0">
              <a:buNone/>
              <a:defRPr sz="2900"/>
            </a:lvl1pPr>
            <a:lvl2pPr marL="412579" indent="0">
              <a:buNone/>
              <a:defRPr sz="2500"/>
            </a:lvl2pPr>
            <a:lvl3pPr marL="825158" indent="0">
              <a:buNone/>
              <a:defRPr sz="2200"/>
            </a:lvl3pPr>
            <a:lvl4pPr marL="1237743" indent="0">
              <a:buNone/>
              <a:defRPr sz="1800"/>
            </a:lvl4pPr>
            <a:lvl5pPr marL="1650329" indent="0">
              <a:buNone/>
              <a:defRPr sz="1800"/>
            </a:lvl5pPr>
            <a:lvl6pPr marL="2062909" indent="0">
              <a:buNone/>
              <a:defRPr sz="1800"/>
            </a:lvl6pPr>
            <a:lvl7pPr marL="2475491" indent="0">
              <a:buNone/>
              <a:defRPr sz="1800"/>
            </a:lvl7pPr>
            <a:lvl8pPr marL="2888072" indent="0">
              <a:buNone/>
              <a:defRPr sz="1800"/>
            </a:lvl8pPr>
            <a:lvl9pPr marL="3300656" indent="0">
              <a:buNone/>
              <a:defRPr sz="18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778" y="5367595"/>
            <a:ext cx="5486400" cy="804611"/>
          </a:xfrm>
        </p:spPr>
        <p:txBody>
          <a:bodyPr/>
          <a:lstStyle>
            <a:lvl1pPr marL="0" indent="0">
              <a:buNone/>
              <a:defRPr sz="1300"/>
            </a:lvl1pPr>
            <a:lvl2pPr marL="412579" indent="0">
              <a:buNone/>
              <a:defRPr sz="1100"/>
            </a:lvl2pPr>
            <a:lvl3pPr marL="825158" indent="0">
              <a:buNone/>
              <a:defRPr sz="900"/>
            </a:lvl3pPr>
            <a:lvl4pPr marL="1237743" indent="0">
              <a:buNone/>
              <a:defRPr sz="800"/>
            </a:lvl4pPr>
            <a:lvl5pPr marL="1650329" indent="0">
              <a:buNone/>
              <a:defRPr sz="800"/>
            </a:lvl5pPr>
            <a:lvl6pPr marL="2062909" indent="0">
              <a:buNone/>
              <a:defRPr sz="800"/>
            </a:lvl6pPr>
            <a:lvl7pPr marL="2475491" indent="0">
              <a:buNone/>
              <a:defRPr sz="800"/>
            </a:lvl7pPr>
            <a:lvl8pPr marL="2888072" indent="0">
              <a:buNone/>
              <a:defRPr sz="800"/>
            </a:lvl8pPr>
            <a:lvl9pPr marL="3300656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9894-A5B0-4B69-870D-CA3A7626791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357552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2745" y="5456331"/>
            <a:ext cx="1841269" cy="140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3"/>
            <a:ext cx="1663931" cy="157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1" y="6095499"/>
            <a:ext cx="533400" cy="53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51" rIns="91298" bIns="45651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1309BA2-0726-4176-B826-857493FED799}" type="slidenum">
              <a:rPr lang="fr-F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099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51" rIns="91298" bIns="456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0699"/>
            <a:ext cx="7543800" cy="373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51" rIns="91298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172200"/>
            <a:ext cx="6781800" cy="38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51" rIns="91298" bIns="45651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</p:spTree>
    <p:extLst>
      <p:ext uri="{BB962C8B-B14F-4D97-AF65-F5344CB8AC3E}">
        <p14:creationId xmlns:p14="http://schemas.microsoft.com/office/powerpoint/2010/main" val="6912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3983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983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l" defTabSz="913983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l" defTabSz="913983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l" defTabSz="913983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12579" algn="l" defTabSz="913983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825158" algn="l" defTabSz="913983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237743" algn="l" defTabSz="913983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650329" algn="l" defTabSz="913983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09435" indent="-309435" algn="l" defTabSz="91398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853817" indent="-286517" algn="l" defTabSz="91398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272129" indent="-229210" algn="l" defTabSz="913983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90441" indent="-227781" algn="l" defTabSz="913983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2108753" indent="-227781" algn="l" defTabSz="913983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521334" indent="-227781" algn="l" defTabSz="9139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933918" indent="-227781" algn="l" defTabSz="9139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346499" indent="-227781" algn="l" defTabSz="9139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759081" indent="-227781" algn="l" defTabSz="9139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25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579" algn="l" defTabSz="825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5158" algn="l" defTabSz="825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743" algn="l" defTabSz="825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329" algn="l" defTabSz="825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909" algn="l" defTabSz="825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491" algn="l" defTabSz="825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8072" algn="l" defTabSz="825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0656" algn="l" defTabSz="825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1"/>
            <a:r>
              <a:rPr lang="fr-FR" altLang="fr-FR"/>
              <a:t>Quatrième niveau</a:t>
            </a:r>
          </a:p>
          <a:p>
            <a:pPr lvl="2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48B253-CB5D-4C48-AD40-48C84F664E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15D351-9477-4D18-99A8-885AD24B5C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CDCB2A-FF05-40D4-A7B4-E0036A457F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8C5B5E7-8D25-491F-8D52-EF90304EC2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1" name="Line 14"/>
          <p:cNvSpPr>
            <a:spLocks noChangeShapeType="1"/>
          </p:cNvSpPr>
          <p:nvPr userDrawn="1"/>
        </p:nvSpPr>
        <p:spPr bwMode="auto">
          <a:xfrm>
            <a:off x="395288" y="1412875"/>
            <a:ext cx="6445250" cy="0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2" name="Picture 9" descr="CAPTAIRlogoRECADR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143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08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D316A8-9036-4B11-B860-336C3FDED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BA6E65-EDBA-4F71-948D-911BD02B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1"/>
            <a:r>
              <a:rPr lang="fr-FR" altLang="fr-FR"/>
              <a:t>Quatrième niveau</a:t>
            </a:r>
          </a:p>
          <a:p>
            <a:pPr lvl="2"/>
            <a:r>
              <a:rPr lang="fr-FR" altLang="fr-FR"/>
              <a:t>Cinquième niveau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37FB5D-94F0-4205-BFF6-0919D0EC30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40C871-C5EA-4FE6-BD8D-874D462830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29" name="Line 14">
            <a:extLst>
              <a:ext uri="{FF2B5EF4-FFF2-40B4-BE49-F238E27FC236}">
                <a16:creationId xmlns:a16="http://schemas.microsoft.com/office/drawing/2014/main" id="{8F826E01-9608-4B88-AAF6-ECA7326E43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95288" y="1412875"/>
            <a:ext cx="6445250" cy="0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" name="Picture 9" descr="CAPTAIRlogoRECADRE">
            <a:extLst>
              <a:ext uri="{FF2B5EF4-FFF2-40B4-BE49-F238E27FC236}">
                <a16:creationId xmlns:a16="http://schemas.microsoft.com/office/drawing/2014/main" id="{51041281-06CE-4F9E-80B2-98E1AA2A12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64928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9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7ED6E38-0F9B-44B4-9886-6EF196A8D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1961FA0-7A5E-40F7-950E-F0C3965BB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1"/>
            <a:r>
              <a:rPr lang="fr-FR" altLang="fr-FR"/>
              <a:t>Quatrième niveau</a:t>
            </a:r>
          </a:p>
          <a:p>
            <a:pPr lvl="2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5BA94F-B797-496F-A52D-8547A0E4BA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BAD146-6B25-4DE3-861A-F882CC726B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05 novembre 2009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CF5836-186C-477C-A47A-9C67798F25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1E3DA8-67DF-49A0-A8C9-DF9D61D339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199" name="Line 14">
            <a:extLst>
              <a:ext uri="{FF2B5EF4-FFF2-40B4-BE49-F238E27FC236}">
                <a16:creationId xmlns:a16="http://schemas.microsoft.com/office/drawing/2014/main" id="{24998121-FBB7-4CCF-82E2-B1284D7C5BE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95288" y="1412875"/>
            <a:ext cx="6445250" cy="0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200" name="Picture 9" descr="CAPTAIRlogoRECADRE">
            <a:extLst>
              <a:ext uri="{FF2B5EF4-FFF2-40B4-BE49-F238E27FC236}">
                <a16:creationId xmlns:a16="http://schemas.microsoft.com/office/drawing/2014/main" id="{E2FDE866-D26C-48EE-9497-94EA99C487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143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2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696C2B4-ACAD-4D1B-9DEB-14D7543FE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96D15B0-23EA-46A1-96B4-7F52426B5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1"/>
            <a:r>
              <a:rPr lang="fr-FR" altLang="fr-FR"/>
              <a:t>Quatrième niveau</a:t>
            </a:r>
          </a:p>
          <a:p>
            <a:pPr lvl="2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7BC240-471E-46B6-BD71-51AE1D6D10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algn="ctr">
              <a:defRPr/>
            </a:pPr>
            <a:r>
              <a:rPr lang="fr-FR" altLang="fr-FR"/>
              <a:t>17 septembre 2015</a:t>
            </a:r>
          </a:p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9719C6-B360-4CDD-A1FB-BC3D3FA983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fr-FR" altLang="fr-FR"/>
              <a:t>Forum Santé et bien être CEREMA DTerOuest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7FC2FF-7CB2-472C-8B65-AACD8F82EF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0D1AF56-F6DC-4EDE-816D-D2A0D99783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175" name="Line 14">
            <a:extLst>
              <a:ext uri="{FF2B5EF4-FFF2-40B4-BE49-F238E27FC236}">
                <a16:creationId xmlns:a16="http://schemas.microsoft.com/office/drawing/2014/main" id="{96D05109-2CE2-4F2C-8A2C-C72512F5CC7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95288" y="1412875"/>
            <a:ext cx="6445250" cy="0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7176" name="Picture 9" descr="CAPTAIRlogoRECADRE">
            <a:extLst>
              <a:ext uri="{FF2B5EF4-FFF2-40B4-BE49-F238E27FC236}">
                <a16:creationId xmlns:a16="http://schemas.microsoft.com/office/drawing/2014/main" id="{DAC7FDED-4FAE-4C1F-8F7E-51C0E190C6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143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01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transition spd="med" advTm="1500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76825" y="6453188"/>
            <a:ext cx="981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759A9F-C285-4F09-8251-6246B9B6FE8A}" type="datetime1">
              <a:rPr lang="fr-FR"/>
              <a:pPr>
                <a:defRPr/>
              </a:pPr>
              <a:t>10/10/2019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84888" y="6448425"/>
            <a:ext cx="237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21700" y="6448425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2B65A0D-0613-490B-8D76-D8E5835E7C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298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DD35EC-999A-4303-A49D-B945D9E6B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BA94C2B-F427-4E14-9E0E-B05C023CE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1"/>
            <a:r>
              <a:rPr lang="fr-FR" altLang="fr-FR"/>
              <a:t>Quatrième niveau</a:t>
            </a:r>
          </a:p>
          <a:p>
            <a:pPr lvl="2"/>
            <a:r>
              <a:rPr lang="fr-FR" altLang="fr-FR"/>
              <a:t>Cinquième niveau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755D8A-484E-4EE1-A35C-6B8B142CEF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2A66B2-904A-4C7E-A23F-2CA05A864E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29" name="Line 14">
            <a:extLst>
              <a:ext uri="{FF2B5EF4-FFF2-40B4-BE49-F238E27FC236}">
                <a16:creationId xmlns:a16="http://schemas.microsoft.com/office/drawing/2014/main" id="{BBC99D61-7221-44D5-909D-CD8DC1620F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95288" y="1412875"/>
            <a:ext cx="6445250" cy="0"/>
          </a:xfrm>
          <a:prstGeom prst="line">
            <a:avLst/>
          </a:prstGeom>
          <a:noFill/>
          <a:ln w="127000">
            <a:solidFill>
              <a:srgbClr val="00FFFF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" name="Picture 9" descr="CAPTAIRlogoRECADRE">
            <a:extLst>
              <a:ext uri="{FF2B5EF4-FFF2-40B4-BE49-F238E27FC236}">
                <a16:creationId xmlns:a16="http://schemas.microsoft.com/office/drawing/2014/main" id="{D3F1D744-223F-49CB-BDCE-2076830EF5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64928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4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Chart.xls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15816" y="1124744"/>
            <a:ext cx="5832648" cy="485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5" rIns="91286" bIns="45645"/>
          <a:lstStyle/>
          <a:p>
            <a:pPr algn="ctr" defTabSz="913922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900" b="1" dirty="0">
              <a:solidFill>
                <a:srgbClr val="0000FF"/>
              </a:solidFill>
            </a:endParaRPr>
          </a:p>
          <a:p>
            <a:pPr algn="ctr" defTabSz="9139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900" b="1" dirty="0">
                <a:solidFill>
                  <a:srgbClr val="0000FF"/>
                </a:solidFill>
              </a:rPr>
              <a:t>Précarité énergétique et santé en Bretagne</a:t>
            </a:r>
          </a:p>
          <a:p>
            <a:pPr algn="ctr" defTabSz="913922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900" b="1" dirty="0">
              <a:solidFill>
                <a:srgbClr val="0000FF"/>
              </a:solidFill>
            </a:endParaRPr>
          </a:p>
          <a:p>
            <a:pPr algn="ctr" defTabSz="9139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FF"/>
                </a:solidFill>
              </a:rPr>
              <a:t>Prise en compte du volet sanitaire lors du repérage de la précarité énergétique</a:t>
            </a:r>
          </a:p>
          <a:p>
            <a:pPr algn="ctr" defTabSz="913922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i="1" dirty="0">
              <a:solidFill>
                <a:srgbClr val="0000FF"/>
              </a:solidFill>
            </a:endParaRPr>
          </a:p>
          <a:p>
            <a:pPr algn="ctr" defTabSz="913922" eaLnBrk="0" fontAlgn="base" hangingPunct="0">
              <a:spcBef>
                <a:spcPts val="600"/>
              </a:spcBef>
              <a:spcAft>
                <a:spcPct val="0"/>
              </a:spcAft>
            </a:pPr>
            <a:endParaRPr lang="fr-FR" b="1" i="1" dirty="0">
              <a:solidFill>
                <a:srgbClr val="0000FF"/>
              </a:solidFill>
            </a:endParaRPr>
          </a:p>
          <a:p>
            <a:pPr defTabSz="913922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100" dirty="0">
              <a:solidFill>
                <a:srgbClr val="0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59431D0-3C73-45F1-B444-E50C5722E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5266540"/>
            <a:ext cx="2376264" cy="147569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D39F286-336A-48A5-870A-CA177100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8" t="17282" r="32509" b="18166"/>
          <a:stretch>
            <a:fillRect/>
          </a:stretch>
        </p:blipFill>
        <p:spPr bwMode="auto">
          <a:xfrm>
            <a:off x="4596830" y="5245555"/>
            <a:ext cx="10525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8AD82C-93A3-4C35-84CA-A6CF819D8E27}"/>
              </a:ext>
            </a:extLst>
          </p:cNvPr>
          <p:cNvSpPr/>
          <p:nvPr/>
        </p:nvSpPr>
        <p:spPr bwMode="auto">
          <a:xfrm>
            <a:off x="6300192" y="4581128"/>
            <a:ext cx="2916324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91392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600" b="1" i="1" dirty="0">
                <a:solidFill>
                  <a:srgbClr val="194C89"/>
                </a:solidFill>
              </a:rPr>
              <a:t>Olivier Blanchard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F9866A-0000-4878-9633-AAF5AC769904}"/>
              </a:ext>
            </a:extLst>
          </p:cNvPr>
          <p:cNvSpPr/>
          <p:nvPr/>
        </p:nvSpPr>
        <p:spPr bwMode="auto">
          <a:xfrm>
            <a:off x="3583955" y="4618910"/>
            <a:ext cx="2916324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91392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600" b="1" i="1" dirty="0">
                <a:solidFill>
                  <a:srgbClr val="194C89"/>
                </a:solidFill>
              </a:rPr>
              <a:t>Sophie </a:t>
            </a:r>
            <a:r>
              <a:rPr lang="fr-FR" sz="1600" b="1" i="1" dirty="0" err="1">
                <a:solidFill>
                  <a:srgbClr val="194C89"/>
                </a:solidFill>
              </a:rPr>
              <a:t>Frain</a:t>
            </a:r>
            <a:endParaRPr lang="fr-FR" sz="1600" b="1" i="1" dirty="0">
              <a:solidFill>
                <a:srgbClr val="194C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F332D-A55D-4DD4-9225-A49EC3A7FE1A}"/>
              </a:ext>
            </a:extLst>
          </p:cNvPr>
          <p:cNvSpPr/>
          <p:nvPr/>
        </p:nvSpPr>
        <p:spPr bwMode="auto">
          <a:xfrm>
            <a:off x="1214314" y="4618910"/>
            <a:ext cx="2916324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91392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600" b="1" i="1" dirty="0">
                <a:solidFill>
                  <a:srgbClr val="194C89"/>
                </a:solidFill>
              </a:rPr>
              <a:t>Verlaine </a:t>
            </a:r>
            <a:r>
              <a:rPr lang="fr-FR" sz="1600" b="1" i="1" dirty="0" err="1">
                <a:solidFill>
                  <a:srgbClr val="194C89"/>
                </a:solidFill>
              </a:rPr>
              <a:t>Lefillatre</a:t>
            </a:r>
            <a:endParaRPr lang="fr-FR" sz="1600" b="1" i="1" dirty="0">
              <a:solidFill>
                <a:srgbClr val="194C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4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2D10-752B-4C79-8A72-92021BE3B33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757093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La proportion de ménages en situation de précarité énergétique a diminué entre 2013 et 2017, passant de 14,5 % à 11,6 % en France métropolitaine, soit 3,3 millions de ménages [ONPE, 2018]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Un impact sur la « Santé » au sens large de l’OMS, définit comme un état de bien-être physique, mental et social et pas seulement comme l’absence de maladie ou d’infirmité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Peu d’études montrant une association entre précarité énergétique et santé [Host, 2014]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Une relation entre froid et santé cependant bien établie en lien avec une surmortalité hivernale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Des effets sanitaires indirects en lien avec les comportements des ménages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85188" y="476672"/>
            <a:ext cx="3164859" cy="4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069" tIns="50537" rIns="101069" bIns="50537">
            <a:spAutoFit/>
          </a:bodyPr>
          <a:lstStyle/>
          <a:p>
            <a:pPr defTabSz="1011939"/>
            <a:r>
              <a:rPr lang="fr-FR" sz="2400" dirty="0">
                <a:solidFill>
                  <a:srgbClr val="0000FF"/>
                </a:solidFill>
                <a:latin typeface="Arial" charset="0"/>
              </a:rPr>
              <a:t>Éléments de contexte</a:t>
            </a:r>
          </a:p>
        </p:txBody>
      </p:sp>
    </p:spTree>
    <p:extLst>
      <p:ext uri="{BB962C8B-B14F-4D97-AF65-F5344CB8AC3E}">
        <p14:creationId xmlns:p14="http://schemas.microsoft.com/office/powerpoint/2010/main" val="76675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2D10-752B-4C79-8A72-92021BE3B33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1340768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Historiquement la surmortalité hivernale premier indicateur étudié en lien avec les pathologies respiratoires et cardiovasculaires, respectivement 33% et 40% des causes de décès en hiver [Marmot, 2011]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Un excès de décès hivernal au Royaume-Uni 3 fois plus élevé dans le ¼ des logements les plus froids que dans le ¼ des logements les plus chauds [Wilkinson, 2001]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Une surmortalité en hiver qui varie selon les pays, plus faible dans les pays où l’efficacité énergétique des logements est la plus élevée [</a:t>
            </a:r>
            <a:r>
              <a:rPr lang="fr-FR" sz="1600" dirty="0" err="1"/>
              <a:t>Healy</a:t>
            </a:r>
            <a:r>
              <a:rPr lang="fr-FR" sz="1600" dirty="0"/>
              <a:t>, 2003]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Des associations observées avec des pathologies spécifiques : hypertension, crise d’asthme, allergies, maux de tête, rhumes et maux de gorge, douleurs articulaires, effets neurologiques ou mentaux [Ezratty, 2009; </a:t>
            </a:r>
            <a:r>
              <a:rPr lang="fr-FR" sz="1600" dirty="0" err="1"/>
              <a:t>Ledesert</a:t>
            </a:r>
            <a:r>
              <a:rPr lang="fr-FR" sz="1600" dirty="0"/>
              <a:t>, 2013]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Des effets sanitaires indirects liés à des comportements à risque en lien avec une mauvaise qualité de l’air intérieur : exposition au CO, accumulation de polluants, humidité et développement de moisissures et acariens [Hulin, 2012; </a:t>
            </a:r>
            <a:r>
              <a:rPr lang="fr-FR" sz="1600" dirty="0" err="1"/>
              <a:t>Jaakkola</a:t>
            </a:r>
            <a:r>
              <a:rPr lang="fr-FR" sz="1600" dirty="0"/>
              <a:t>, </a:t>
            </a:r>
            <a:r>
              <a:rPr lang="fr-FR" sz="1600"/>
              <a:t>2013]</a:t>
            </a:r>
            <a:endParaRPr lang="fr-FR" sz="16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35696" y="548680"/>
            <a:ext cx="3208974" cy="4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069" tIns="50537" rIns="101069" bIns="50537">
            <a:spAutoFit/>
          </a:bodyPr>
          <a:lstStyle/>
          <a:p>
            <a:pPr defTabSz="1011939"/>
            <a:r>
              <a:rPr lang="fr-FR" sz="2400" dirty="0">
                <a:solidFill>
                  <a:srgbClr val="0000FF"/>
                </a:solidFill>
                <a:latin typeface="Arial" charset="0"/>
              </a:rPr>
              <a:t>Les effets sur la santé</a:t>
            </a:r>
          </a:p>
        </p:txBody>
      </p:sp>
    </p:spTree>
    <p:extLst>
      <p:ext uri="{BB962C8B-B14F-4D97-AF65-F5344CB8AC3E}">
        <p14:creationId xmlns:p14="http://schemas.microsoft.com/office/powerpoint/2010/main" val="142748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2D10-752B-4C79-8A72-92021BE3B33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052736"/>
            <a:ext cx="81369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sz="1600" dirty="0"/>
              <a:t>Objectifs :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Promouvoir la prise en compte du volet sanitaire par les acteurs du traitement de la précarité énergétique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Identifier lors des visites d’évaluation de la précarité énergétique les facteurs nuisant à une bonne qualité de l’air intérieur et conduisant à déclencher une intervention d’un conseiller médical en environnement intérieur (CMEI)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Sensibiliser les ménages aux questions de qualité de l’air intérieur en lien avec la PE</a:t>
            </a:r>
          </a:p>
          <a:p>
            <a:pPr algn="just">
              <a:spcBef>
                <a:spcPts val="1200"/>
              </a:spcBef>
            </a:pPr>
            <a:r>
              <a:rPr lang="fr-FR" sz="1600" dirty="0"/>
              <a:t>Méthodes :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Etude de terrain avec les acteurs chargés du repérage de la PE et l’aide d'une grille de lecture visant à identifier les facteurs environnementaux pouvant avoir un impact sur la qualité de l’air et conduisant à déclencher l’intervention d’un CMEI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51 ménages visés sur 3 territoires : Pays de Fougères, Pays vannetais, St-Brieuc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 Une enquête qualitative sur les perceptions et changements de pratiques/usages dans l’habitat suite aux conseils post-diagnostics proposés par le CMEI</a:t>
            </a:r>
          </a:p>
          <a:p>
            <a:pPr algn="just">
              <a:spcBef>
                <a:spcPts val="1200"/>
              </a:spcBef>
            </a:pPr>
            <a:r>
              <a:rPr lang="fr-FR" sz="1600" dirty="0"/>
              <a:t>Partenaires : ARS, FAP, MCE, Ale St-Brieuc, Pays de Fougères, </a:t>
            </a:r>
            <a:r>
              <a:rPr lang="fr-FR" sz="1600" dirty="0" err="1"/>
              <a:t>Capt’Air</a:t>
            </a:r>
            <a:r>
              <a:rPr lang="fr-FR" sz="1600" dirty="0"/>
              <a:t> Bretagne, Conseil départemental 56, Conseil départemental 29</a:t>
            </a:r>
          </a:p>
          <a:p>
            <a:pPr algn="just">
              <a:spcBef>
                <a:spcPts val="1200"/>
              </a:spcBef>
            </a:pPr>
            <a:r>
              <a:rPr lang="fr-FR" sz="1600" dirty="0"/>
              <a:t>Financement : Appel à projet 2018 - ARS Bretagne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31573" y="332656"/>
            <a:ext cx="7856848" cy="4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069" tIns="50537" rIns="101069" bIns="50537">
            <a:spAutoFit/>
          </a:bodyPr>
          <a:lstStyle/>
          <a:p>
            <a:pPr defTabSz="1011939"/>
            <a:r>
              <a:rPr lang="fr-FR" sz="2400" dirty="0">
                <a:solidFill>
                  <a:srgbClr val="0000FF"/>
                </a:solidFill>
                <a:latin typeface="Arial" charset="0"/>
              </a:rPr>
              <a:t>Le projet « précarité énergétique et santé en Bretagne »</a:t>
            </a:r>
          </a:p>
        </p:txBody>
      </p:sp>
    </p:spTree>
    <p:extLst>
      <p:ext uri="{BB962C8B-B14F-4D97-AF65-F5344CB8AC3E}">
        <p14:creationId xmlns:p14="http://schemas.microsoft.com/office/powerpoint/2010/main" val="181408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2D10-752B-4C79-8A72-92021BE3B33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32384" y="352328"/>
            <a:ext cx="7856848" cy="4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069" tIns="50537" rIns="101069" bIns="50537">
            <a:spAutoFit/>
          </a:bodyPr>
          <a:lstStyle/>
          <a:p>
            <a:pPr defTabSz="1011939"/>
            <a:r>
              <a:rPr lang="fr-FR" sz="2400" dirty="0">
                <a:solidFill>
                  <a:srgbClr val="0000FF"/>
                </a:solidFill>
                <a:latin typeface="Arial" charset="0"/>
              </a:rPr>
              <a:t>Le projet « précarité énergétique et santé en Bretagne 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89" y="980728"/>
            <a:ext cx="7200800" cy="5162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2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2D10-752B-4C79-8A72-92021BE3B33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30138"/>
              </p:ext>
            </p:extLst>
          </p:nvPr>
        </p:nvGraphicFramePr>
        <p:xfrm>
          <a:off x="1479725" y="836712"/>
          <a:ext cx="6336704" cy="4683025"/>
        </p:xfrm>
        <a:graphic>
          <a:graphicData uri="http://schemas.openxmlformats.org/drawingml/2006/table">
            <a:tbl>
              <a:tblPr firstRow="1" firstCol="1" bandRow="1"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Occurrence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Nulle</a:t>
                      </a: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faible</a:t>
                      </a:r>
                      <a:endParaRPr lang="fr-F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forte</a:t>
                      </a:r>
                      <a:endParaRPr lang="fr-F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Présence visible de Moisissures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0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Oui mais &lt; 1m</a:t>
                      </a:r>
                      <a:r>
                        <a:rPr lang="fr-FR" sz="1200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Score = 10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Oui et &gt; 1m</a:t>
                      </a:r>
                      <a:r>
                        <a:rPr lang="fr-FR" sz="1200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F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formant un tapis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20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Dégâts des eaux, infiltration, remontées capillaires 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Non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0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Oui mais sans conséquence importante pour le logement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5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Oui avec des conséquences importantes pour le logement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10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Usage des produits ménagers et désodorisants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Non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0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Usage limité &lt; 1 fois par semaine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2,5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Usage important plusieurs fois par semaine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5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Travaux d’isolation, application de peintures, démolition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Non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0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Oui mais &gt; à 1 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2,5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Oui et &lt; à 1 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5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Mobilier neuf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Non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0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Oui mais &gt; à 1 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2,5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Oui et &lt; à 1 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5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Présence d’animaux dans le logement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Non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0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Oui mais &lt;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2,5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Oui et &gt; à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= 5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Score Total</a:t>
                      </a: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340" marR="6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11760" y="5768076"/>
            <a:ext cx="447263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Calibri"/>
                <a:ea typeface="Calibri"/>
                <a:cs typeface="Times New Roman"/>
              </a:rPr>
              <a:t>Visite d’un CMEI pour un score &gt; ou égal à 20</a:t>
            </a:r>
            <a:endParaRPr lang="fr-FR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91680" y="188640"/>
            <a:ext cx="2655104" cy="4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069" tIns="50537" rIns="101069" bIns="50537">
            <a:spAutoFit/>
          </a:bodyPr>
          <a:lstStyle/>
          <a:p>
            <a:pPr defTabSz="1011939"/>
            <a:r>
              <a:rPr lang="fr-FR" sz="2400" dirty="0">
                <a:solidFill>
                  <a:srgbClr val="0000FF"/>
                </a:solidFill>
                <a:latin typeface="Arial" charset="0"/>
              </a:rPr>
              <a:t>Grille d’évaluation</a:t>
            </a:r>
          </a:p>
        </p:txBody>
      </p:sp>
    </p:spTree>
    <p:extLst>
      <p:ext uri="{BB962C8B-B14F-4D97-AF65-F5344CB8AC3E}">
        <p14:creationId xmlns:p14="http://schemas.microsoft.com/office/powerpoint/2010/main" val="393636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2D10-752B-4C79-8A72-92021BE3B33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67744" y="404664"/>
            <a:ext cx="2669531" cy="4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069" tIns="50537" rIns="101069" bIns="50537">
            <a:spAutoFit/>
          </a:bodyPr>
          <a:lstStyle/>
          <a:p>
            <a:pPr defTabSz="1011939"/>
            <a:r>
              <a:rPr lang="fr-FR" sz="2400" dirty="0">
                <a:solidFill>
                  <a:srgbClr val="0000FF"/>
                </a:solidFill>
                <a:latin typeface="Arial" charset="0"/>
              </a:rPr>
              <a:t>Point avancement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923" y="126876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Retrait de l’ALECOB du projet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Formation des chargés de visites de la PE à la QAI (15 personnes) et des CMEI à la PE (4 personnes)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Visites CMEI chez les ménages avec un score &gt; 20 : 17 (Vannes), 17 (St Brieuc), 4 (Pays de Fougères)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Difficultés dans le recrutement des logements pour le Pays de Fougères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Visites CMEI dans 10 logements « témoins » avec un score &lt; 20 : 4 (Vannes), 4 (St Brieuc)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3 déclarations d’état d’insalubrité après visites du CMEI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Enquête qualitative à l’automne sur les perceptions et changements de pratiques/usages dans l’habitat (15-20 logements)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Traitement des données novembre à janvier – CDD 3 mois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600" dirty="0"/>
              <a:t>Fin d’étude mars-avril 2020</a:t>
            </a:r>
          </a:p>
        </p:txBody>
      </p:sp>
    </p:spTree>
    <p:extLst>
      <p:ext uri="{BB962C8B-B14F-4D97-AF65-F5344CB8AC3E}">
        <p14:creationId xmlns:p14="http://schemas.microsoft.com/office/powerpoint/2010/main" val="324907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22D10-752B-4C79-8A72-92021BE3B33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r-FR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Olivier Blanchard,  EHESP - GT PRSE3 le 8 octobre 2019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11761" y="506285"/>
            <a:ext cx="4362302" cy="57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069" tIns="50537" rIns="101069" bIns="50537">
            <a:spAutoFit/>
          </a:bodyPr>
          <a:lstStyle/>
          <a:p>
            <a:pPr defTabSz="1011939"/>
            <a:r>
              <a:rPr lang="fr-FR" sz="3100" dirty="0">
                <a:solidFill>
                  <a:srgbClr val="0000FF"/>
                </a:solidFill>
                <a:latin typeface="Arial" charset="0"/>
              </a:rPr>
              <a:t>Merci de votre attention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7" y="1700808"/>
            <a:ext cx="2217255" cy="10801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43" y="1585325"/>
            <a:ext cx="1677096" cy="167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7" y="1585325"/>
            <a:ext cx="2736304" cy="82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74" y="3087584"/>
            <a:ext cx="1428328" cy="18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38" y="3262421"/>
            <a:ext cx="1695254" cy="12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64" y="4875941"/>
            <a:ext cx="1487479" cy="105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50" y="2636912"/>
            <a:ext cx="2182504" cy="205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44" y="5229200"/>
            <a:ext cx="1398836" cy="139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91" y="4411658"/>
            <a:ext cx="1412979" cy="141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87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5400" b="1"/>
              <a:t>C.M.E.I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017823D-F55A-41A6-8E01-995455B1D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229600" cy="45259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</a:t>
            </a:r>
          </a:p>
          <a:p>
            <a:pPr algn="ctr">
              <a:spcAft>
                <a:spcPct val="20000"/>
              </a:spcAft>
              <a:buFontTx/>
              <a:buNone/>
              <a:defRPr/>
            </a:pPr>
            <a:r>
              <a:rPr lang="fr-F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Conseillère</a:t>
            </a:r>
            <a:br>
              <a:rPr lang="fr-F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Médicale en </a:t>
            </a:r>
            <a:br>
              <a:rPr lang="fr-F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Environnement</a:t>
            </a:r>
            <a:br>
              <a:rPr lang="fr-F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Intérieur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Mon parcours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41FDA-A3B7-415E-89C2-70CE2906B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73238"/>
            <a:ext cx="8891588" cy="4525962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sz="2400" dirty="0">
                <a:solidFill>
                  <a:srgbClr val="000000"/>
                </a:solidFill>
              </a:rPr>
              <a:t>Diplôme infirmière d’Etat en 1993</a:t>
            </a:r>
          </a:p>
          <a:p>
            <a:pPr marL="400050" lvl="1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>
                <a:solidFill>
                  <a:srgbClr val="000000"/>
                </a:solidFill>
              </a:rPr>
              <a:t>Hôpital de la Pitié Salpêtrière Paris</a:t>
            </a:r>
          </a:p>
          <a:p>
            <a:pPr marL="800100" lvl="2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1993/1999: </a:t>
            </a:r>
            <a:r>
              <a:rPr lang="fr-FR" altLang="fr-FR" sz="2000" dirty="0" err="1">
                <a:solidFill>
                  <a:srgbClr val="000000"/>
                </a:solidFill>
              </a:rPr>
              <a:t>Sce</a:t>
            </a:r>
            <a:r>
              <a:rPr lang="fr-FR" altLang="fr-FR" sz="2000" dirty="0">
                <a:solidFill>
                  <a:srgbClr val="000000"/>
                </a:solidFill>
              </a:rPr>
              <a:t> de pneumologie en post réanimation/cancérologie</a:t>
            </a:r>
          </a:p>
          <a:p>
            <a:pPr marL="800100" lvl="2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1999/2001: </a:t>
            </a:r>
            <a:r>
              <a:rPr lang="fr-FR" altLang="fr-FR" sz="2000" dirty="0" err="1">
                <a:solidFill>
                  <a:srgbClr val="000000"/>
                </a:solidFill>
              </a:rPr>
              <a:t>Sce</a:t>
            </a:r>
            <a:r>
              <a:rPr lang="fr-FR" altLang="fr-FR" sz="2000" dirty="0">
                <a:solidFill>
                  <a:srgbClr val="000000"/>
                </a:solidFill>
              </a:rPr>
              <a:t> des urgences</a:t>
            </a:r>
          </a:p>
          <a:p>
            <a:pPr marL="0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>
                <a:solidFill>
                  <a:srgbClr val="000000"/>
                </a:solidFill>
              </a:rPr>
              <a:t>Hôpital de Dinan 2001</a:t>
            </a:r>
          </a:p>
          <a:p>
            <a:pPr marL="400050" lvl="1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>
                <a:solidFill>
                  <a:srgbClr val="000000"/>
                </a:solidFill>
              </a:rPr>
              <a:t> </a:t>
            </a:r>
            <a:r>
              <a:rPr lang="fr-FR" altLang="fr-FR" sz="2000" dirty="0">
                <a:solidFill>
                  <a:srgbClr val="000000"/>
                </a:solidFill>
              </a:rPr>
              <a:t>2001/2004 </a:t>
            </a:r>
            <a:r>
              <a:rPr lang="fr-FR" altLang="fr-FR" sz="2000" dirty="0" err="1">
                <a:solidFill>
                  <a:srgbClr val="000000"/>
                </a:solidFill>
              </a:rPr>
              <a:t>Sce</a:t>
            </a:r>
            <a:r>
              <a:rPr lang="fr-FR" altLang="fr-FR" sz="2000" dirty="0">
                <a:solidFill>
                  <a:srgbClr val="000000"/>
                </a:solidFill>
              </a:rPr>
              <a:t> des Urgences</a:t>
            </a:r>
          </a:p>
          <a:p>
            <a:pPr marL="400050" lvl="1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2004/2008 Cs de pneumologie/</a:t>
            </a:r>
            <a:r>
              <a:rPr lang="fr-FR" altLang="fr-FR" sz="2000" dirty="0" err="1">
                <a:solidFill>
                  <a:srgbClr val="000000"/>
                </a:solidFill>
              </a:rPr>
              <a:t>Capt’air</a:t>
            </a:r>
            <a:r>
              <a:rPr lang="fr-FR" altLang="fr-FR" sz="2000" dirty="0">
                <a:solidFill>
                  <a:srgbClr val="000000"/>
                </a:solidFill>
              </a:rPr>
              <a:t> bretagne</a:t>
            </a:r>
          </a:p>
          <a:p>
            <a:pPr marL="400050" lvl="1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2008 maintenant: </a:t>
            </a:r>
            <a:r>
              <a:rPr lang="fr-FR" altLang="fr-FR" sz="2000" dirty="0" err="1">
                <a:solidFill>
                  <a:srgbClr val="000000"/>
                </a:solidFill>
              </a:rPr>
              <a:t>Capt’Air</a:t>
            </a:r>
            <a:r>
              <a:rPr lang="fr-FR" altLang="fr-FR" sz="2000" dirty="0">
                <a:solidFill>
                  <a:srgbClr val="000000"/>
                </a:solidFill>
              </a:rPr>
              <a:t> Bretagne</a:t>
            </a:r>
          </a:p>
          <a:p>
            <a:pPr marL="400050" lvl="1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sz="2400" dirty="0">
              <a:solidFill>
                <a:srgbClr val="000000"/>
              </a:solidFill>
            </a:endParaRPr>
          </a:p>
          <a:p>
            <a:pPr marL="400050" lvl="1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sz="2400" dirty="0">
              <a:solidFill>
                <a:srgbClr val="000000"/>
              </a:solidFill>
            </a:endParaRPr>
          </a:p>
          <a:p>
            <a:pPr marL="400050" lvl="1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3273D73-3FC6-4441-8398-60FFED529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Conseillère Médicale </a:t>
            </a:r>
            <a:br>
              <a:rPr lang="fr-F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fr-F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en Environnement Intérieur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5FEA86E-81E4-44AB-9756-04C0CA3A8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850187" cy="4824412"/>
          </a:xfrm>
        </p:spPr>
        <p:txBody>
          <a:bodyPr/>
          <a:lstStyle/>
          <a:p>
            <a:pPr marL="0" lvl="0" indent="0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>
                <a:solidFill>
                  <a:srgbClr val="000000"/>
                </a:solidFill>
              </a:rPr>
              <a:t>Diplôme infirmière d’Etat en 1993</a:t>
            </a:r>
          </a:p>
          <a:p>
            <a:pPr eaLnBrk="1" hangingPunct="1">
              <a:lnSpc>
                <a:spcPct val="90000"/>
              </a:lnSpc>
              <a:buClr>
                <a:srgbClr val="33CCFF"/>
              </a:buClr>
              <a:buFont typeface="DejaVu Sans Condensed" pitchFamily="34" charset="0"/>
              <a:buChar char="✵"/>
              <a:defRPr/>
            </a:pPr>
            <a:r>
              <a:rPr lang="fr-FR" alt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Diplôme Inter Universitaire de «  Santé respiratoire et environnement » effectué à Strasbourg et sanctionné par un diplôme de Conseiller Médical d Environnement Intérieur</a:t>
            </a:r>
          </a:p>
          <a:p>
            <a:pPr lvl="1" eaLnBrk="1" hangingPunct="1">
              <a:lnSpc>
                <a:spcPct val="90000"/>
              </a:lnSpc>
              <a:buClr>
                <a:srgbClr val="33CCFF"/>
              </a:buClr>
              <a:buFont typeface="DejaVu Sans Condensed" pitchFamily="34" charset="0"/>
              <a:buChar char="✵"/>
              <a:defRPr/>
            </a:pPr>
            <a:endParaRPr lang="fr-FR" altLang="fr-F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rgbClr val="33CCFF"/>
              </a:buClr>
              <a:buFont typeface="DejaVu Sans Condensed" pitchFamily="34" charset="0"/>
              <a:buChar char="✵"/>
              <a:defRPr/>
            </a:pPr>
            <a:r>
              <a:rPr lang="fr-FR" alt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Pré requis: Bac +2, Bac +3, dans le domaine paramédical ou social</a:t>
            </a:r>
          </a:p>
          <a:p>
            <a:pPr lvl="1" eaLnBrk="1" hangingPunct="1">
              <a:lnSpc>
                <a:spcPct val="90000"/>
              </a:lnSpc>
              <a:buClr>
                <a:srgbClr val="33CCFF"/>
              </a:buClr>
              <a:buFont typeface="DejaVu Sans Condensed" pitchFamily="34" charset="0"/>
              <a:buChar char="✵"/>
              <a:defRPr/>
            </a:pPr>
            <a:r>
              <a:rPr lang="fr-FR" alt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Organisation de la formation : </a:t>
            </a:r>
          </a:p>
          <a:p>
            <a:pPr lvl="2" eaLnBrk="1" hangingPunct="1">
              <a:lnSpc>
                <a:spcPct val="90000"/>
              </a:lnSpc>
              <a:buClr>
                <a:srgbClr val="33CCFF"/>
              </a:buClr>
              <a:buFont typeface="DejaVu Sans Condensed" pitchFamily="34" charset="0"/>
              <a:buChar char="✵"/>
              <a:defRPr/>
            </a:pPr>
            <a:r>
              <a:rPr lang="fr-FR" altLang="fr-F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210 heures sur 6 semaines de formation non consécutives, </a:t>
            </a:r>
          </a:p>
          <a:p>
            <a:pPr lvl="2" eaLnBrk="1" hangingPunct="1">
              <a:lnSpc>
                <a:spcPct val="90000"/>
              </a:lnSpc>
              <a:buClr>
                <a:srgbClr val="33CCFF"/>
              </a:buClr>
              <a:buFont typeface="DejaVu Sans Condensed" pitchFamily="34" charset="0"/>
              <a:buChar char="✵"/>
              <a:defRPr/>
            </a:pPr>
            <a:r>
              <a:rPr lang="fr-FR" altLang="fr-FR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Réparties en 70 heures de travaux pratiques et 140 heures de cours.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CCFF"/>
              </a:buClr>
              <a:buFontTx/>
              <a:buNone/>
              <a:defRPr/>
            </a:pPr>
            <a:endParaRPr lang="fr-FR" altLang="fr-F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lnSpc>
                <a:spcPct val="90000"/>
              </a:lnSpc>
              <a:buClr>
                <a:srgbClr val="33CCFF"/>
              </a:buClr>
              <a:buNone/>
              <a:defRPr/>
            </a:pPr>
            <a:endParaRPr lang="fr-FR" altLang="fr-F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altLang="fr-FR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 advAuto="3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08066"/>
            <a:ext cx="7427168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fr-FR" sz="1800" dirty="0">
                <a:cs typeface="Arial" charset="0"/>
              </a:rPr>
              <a:t>Une agence fondée en 2010 par les</a:t>
            </a:r>
            <a:br>
              <a:rPr lang="fr-FR" sz="1800" dirty="0">
                <a:cs typeface="Arial" charset="0"/>
              </a:rPr>
            </a:br>
            <a:r>
              <a:rPr lang="fr-FR" sz="1800" dirty="0">
                <a:cs typeface="Arial" charset="0"/>
              </a:rPr>
              <a:t>collectivités du Pays de Saint-Brieuc :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fr-FR" sz="1800" dirty="0"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fr-FR" sz="1800" dirty="0">
                <a:cs typeface="Arial" charset="0"/>
              </a:rPr>
              <a:t>Principaux partenaires :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fr-FR" sz="1800" dirty="0">
                <a:cs typeface="Arial" charset="0"/>
              </a:rPr>
              <a:t>Association loi 1901, ouverte à la société civile : particuliers, associations,</a:t>
            </a:r>
            <a:br>
              <a:rPr lang="fr-FR" sz="1800" dirty="0">
                <a:cs typeface="Arial" charset="0"/>
              </a:rPr>
            </a:br>
            <a:r>
              <a:rPr lang="fr-FR" sz="1800" dirty="0">
                <a:cs typeface="Arial" charset="0"/>
              </a:rPr>
              <a:t>entreprises, bailleurs sociaux…   </a:t>
            </a:r>
            <a:r>
              <a:rPr lang="fr-FR" sz="1800" dirty="0">
                <a:cs typeface="Arial" charset="0"/>
                <a:sym typeface="Wingdings" panose="05000000000000000000" pitchFamily="2" charset="2"/>
              </a:rPr>
              <a:t> + d’</a:t>
            </a:r>
            <a:r>
              <a:rPr lang="fr-FR" sz="1800" dirty="0">
                <a:cs typeface="Arial" charset="0"/>
              </a:rPr>
              <a:t>une centaine d’adhérents au total.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fr-FR" sz="1800" b="1" dirty="0">
                <a:cs typeface="Arial" charset="0"/>
              </a:rPr>
              <a:t>56</a:t>
            </a:r>
            <a:r>
              <a:rPr lang="fr-FR" sz="1800" dirty="0">
                <a:cs typeface="Arial" charset="0"/>
              </a:rPr>
              <a:t> communes adhérentes </a:t>
            </a:r>
            <a:r>
              <a:rPr lang="fr-FR" sz="1400" i="1" dirty="0">
                <a:cs typeface="Arial" charset="0"/>
              </a:rPr>
              <a:t>(2019)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fr-FR" sz="1800" i="1" dirty="0"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fr-FR" sz="1800" dirty="0">
                <a:cs typeface="Arial" charset="0"/>
              </a:rPr>
              <a:t>Membre d’un réseau de 37 Agences Locales de l’Energie </a:t>
            </a:r>
            <a:br>
              <a:rPr lang="fr-FR" sz="1800" dirty="0">
                <a:cs typeface="Arial" charset="0"/>
              </a:rPr>
            </a:br>
            <a:r>
              <a:rPr lang="fr-FR" sz="1800" dirty="0">
                <a:cs typeface="Arial" charset="0"/>
              </a:rPr>
              <a:t>et du Climat en France (6 en Bretagne)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fr-FR" sz="1800" dirty="0">
                <a:cs typeface="Arial" charset="0"/>
              </a:rPr>
              <a:t>Membre fondateur de </a:t>
            </a:r>
            <a:r>
              <a:rPr lang="fr-FR" sz="1800" dirty="0" err="1">
                <a:cs typeface="Arial" charset="0"/>
              </a:rPr>
              <a:t>Breizh</a:t>
            </a:r>
            <a:r>
              <a:rPr lang="fr-FR" sz="1800" dirty="0">
                <a:cs typeface="Arial" charset="0"/>
              </a:rPr>
              <a:t> ALEC, le réseau breton </a:t>
            </a:r>
            <a:br>
              <a:rPr lang="fr-FR" sz="1800" dirty="0">
                <a:cs typeface="Arial" charset="0"/>
              </a:rPr>
            </a:br>
            <a:r>
              <a:rPr lang="fr-FR" sz="1800" dirty="0">
                <a:cs typeface="Arial" charset="0"/>
              </a:rPr>
              <a:t>des agences Climat Energie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fr-FR" sz="3200" dirty="0"/>
              <a:t>L’ALEC en quelques mots</a:t>
            </a:r>
          </a:p>
        </p:txBody>
      </p:sp>
      <p:pic>
        <p:nvPicPr>
          <p:cNvPr id="16" name="Image 15" descr="Flam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36" y="4653136"/>
            <a:ext cx="1117574" cy="8506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63" y="2420888"/>
            <a:ext cx="1530497" cy="5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49" y="2452417"/>
            <a:ext cx="1113176" cy="47694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63970"/>
            <a:ext cx="1525146" cy="7438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D9D560-FA2B-4483-BFE3-467B39F46B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15" y="5617437"/>
            <a:ext cx="1062695" cy="11087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638" y="1378390"/>
            <a:ext cx="944651" cy="8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8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3600"/>
              <a:t>Modalités d’intervention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3728F54-2B67-4B9C-9FA8-D561E7D48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844675"/>
            <a:ext cx="8229600" cy="4525963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/>
              <a:t>Prescription médicale</a:t>
            </a:r>
          </a:p>
          <a:p>
            <a:pPr lvl="1" eaLnBrk="1" hangingPunct="1">
              <a:spcBef>
                <a:spcPts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/>
              <a:t>Le médecin traitant</a:t>
            </a:r>
          </a:p>
          <a:p>
            <a:pPr lvl="1" eaLnBrk="1" hangingPunct="1">
              <a:spcBef>
                <a:spcPts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/>
              <a:t>l’allergologue </a:t>
            </a:r>
          </a:p>
          <a:p>
            <a:pPr lvl="1" eaLnBrk="1" hangingPunct="1">
              <a:spcBef>
                <a:spcPts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/>
              <a:t>le pneumologue…</a:t>
            </a:r>
          </a:p>
          <a:p>
            <a:pPr eaLnBrk="1" hangingPunct="1">
              <a:spcBef>
                <a:spcPct val="4000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/>
              <a:t>Information </a:t>
            </a:r>
          </a:p>
          <a:p>
            <a:pPr lvl="1" eaLnBrk="1" hangingPunct="1">
              <a:spcBef>
                <a:spcPts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/>
              <a:t>Sur la maladie </a:t>
            </a:r>
          </a:p>
          <a:p>
            <a:pPr lvl="1" eaLnBrk="1" hangingPunct="1">
              <a:spcBef>
                <a:spcPts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/>
              <a:t>Le traitement </a:t>
            </a:r>
          </a:p>
          <a:p>
            <a:pPr lvl="1" eaLnBrk="1" hangingPunct="1">
              <a:spcBef>
                <a:spcPts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/>
              <a:t>Tout autre indication qui permet d’orienter la visit</a:t>
            </a:r>
            <a:r>
              <a:rPr lang="fr-FR" altLang="fr-FR" sz="2400" dirty="0"/>
              <a:t>e</a:t>
            </a:r>
          </a:p>
          <a:p>
            <a:pPr marL="457200" lvl="1" indent="0" eaLnBrk="1" hangingPunct="1">
              <a:spcBef>
                <a:spcPts val="0"/>
              </a:spcBef>
              <a:buClr>
                <a:srgbClr val="33CCFF"/>
              </a:buClr>
              <a:buFontTx/>
              <a:buNone/>
              <a:defRPr/>
            </a:pPr>
            <a:endParaRPr lang="fr-FR" altLang="fr-FR" sz="2400" dirty="0"/>
          </a:p>
          <a:p>
            <a:pPr eaLnBrk="1" hangingPunct="1">
              <a:spcBef>
                <a:spcPts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/>
              <a:t>Lieux</a:t>
            </a:r>
          </a:p>
          <a:p>
            <a:pPr lvl="1" eaLnBrk="1" hangingPunct="1">
              <a:spcBef>
                <a:spcPts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/>
              <a:t>Domicile</a:t>
            </a:r>
          </a:p>
          <a:p>
            <a:pPr lvl="1" eaLnBrk="1" hangingPunct="1">
              <a:spcBef>
                <a:spcPts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/>
              <a:t>Milieu scolaire</a:t>
            </a:r>
          </a:p>
          <a:p>
            <a:pPr lvl="1" eaLnBrk="1" hangingPunct="1">
              <a:spcBef>
                <a:spcPts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000" dirty="0"/>
              <a:t>Milieu professionnel</a:t>
            </a:r>
          </a:p>
          <a:p>
            <a:pPr lvl="1" eaLnBrk="1" hangingPunct="1">
              <a:spcBef>
                <a:spcPct val="4000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/>
              <a:t>Public cible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229600" cy="489585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None/>
            </a:pPr>
            <a:endParaRPr lang="fr-FR" altLang="fr-FR" sz="24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/>
              <a:t>Asthmatiques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/>
              <a:t>Allergiques</a:t>
            </a:r>
          </a:p>
          <a:p>
            <a:pPr>
              <a:lnSpc>
                <a:spcPct val="90000"/>
              </a:lnSpc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Aspergillose </a:t>
            </a:r>
          </a:p>
          <a:p>
            <a:pPr>
              <a:lnSpc>
                <a:spcPct val="90000"/>
              </a:lnSpc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ABPA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/>
              <a:t>Pneumopathies interstitielles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/>
              <a:t>Mucoviscidose</a:t>
            </a:r>
          </a:p>
          <a:p>
            <a:pPr>
              <a:lnSpc>
                <a:spcPct val="90000"/>
              </a:lnSpc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/>
              <a:t>Syndrome d’hypersensibilité chimique multiple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/>
              <a:t>Eczéma sévères,….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28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24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180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None/>
            </a:pPr>
            <a:endParaRPr lang="fr-FR" altLang="fr-FR" sz="180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/>
              <a:t>Déroulement de </a:t>
            </a:r>
            <a:br>
              <a:rPr lang="fr-FR" altLang="fr-FR" sz="3200"/>
            </a:br>
            <a:r>
              <a:rPr lang="fr-FR" altLang="fr-FR" sz="3200"/>
              <a:t>la visite à domicile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310AE3D-BB61-46F3-94A7-BC1DDDDA7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962150"/>
            <a:ext cx="82296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/>
              <a:t>Audit complet de l’environnement intérieu</a:t>
            </a:r>
            <a:r>
              <a:rPr lang="fr-FR" altLang="fr-FR" sz="2800" dirty="0"/>
              <a:t>r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800" dirty="0"/>
              <a:t>situation de la maison, ventilation, chauffage, matériaux de construction et de décoration, habitudes de vie et d’entretien,….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800" dirty="0"/>
              <a:t>Adapter et personnaliser la visite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800" dirty="0"/>
              <a:t>Penser aux autres lieux de vie ou de passage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sz="24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/>
              <a:t>Prélèvements </a:t>
            </a:r>
          </a:p>
          <a:p>
            <a:pPr lvl="1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800" dirty="0"/>
              <a:t>Prélèvement d’air (systématiquement) 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400" dirty="0"/>
              <a:t>Température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400" dirty="0"/>
              <a:t> Hygrométrie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400" dirty="0"/>
              <a:t>CO 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400" dirty="0"/>
              <a:t>CO2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400" dirty="0"/>
              <a:t>TCOV</a:t>
            </a:r>
          </a:p>
          <a:p>
            <a:pPr marL="914400" lvl="2" indent="0" eaLnBrk="1" hangingPunct="1">
              <a:spcBef>
                <a:spcPct val="0"/>
              </a:spcBef>
              <a:buClr>
                <a:srgbClr val="33CCFF"/>
              </a:buClr>
              <a:buFontTx/>
              <a:buNone/>
              <a:defRPr/>
            </a:pPr>
            <a:endParaRPr lang="fr-FR" altLang="fr-FR" sz="1400" dirty="0"/>
          </a:p>
          <a:p>
            <a:pPr lvl="1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800" dirty="0"/>
              <a:t>En fonction des besoins: 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400" dirty="0"/>
              <a:t>Recherche fungique en fonction des besoins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400" dirty="0"/>
              <a:t>Prélèvements passifs à la recherche de COV spécifiques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sz="1800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None/>
              <a:defRPr/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/>
              <a:t>Déroulement de </a:t>
            </a:r>
            <a:br>
              <a:rPr lang="fr-FR" altLang="fr-FR" sz="3200"/>
            </a:br>
            <a:r>
              <a:rPr lang="fr-FR" altLang="fr-FR" sz="3200"/>
              <a:t>la visite à domicile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D801CA-055F-4AAA-B42E-C17B9E43D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None/>
              <a:defRPr/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/>
              <a:t>Conseils oraux</a:t>
            </a:r>
            <a:r>
              <a:rPr lang="fr-FR" altLang="fr-FR" dirty="0"/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800" dirty="0"/>
              <a:t>Au fur et à mesure de la visite afin de fédérer les familles, et de trouver des «compromis»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sz="1800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None/>
              <a:defRPr/>
            </a:pPr>
            <a:endParaRPr lang="fr-FR" altLang="fr-FR" sz="1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2400" dirty="0"/>
              <a:t>Compte rendu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Tx/>
              <a:buNone/>
              <a:defRPr/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800" dirty="0"/>
              <a:t>Famille, médecin prescripteur, médecin traitant, autres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sz="1800" dirty="0"/>
          </a:p>
          <a:p>
            <a:pPr lvl="1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800" dirty="0"/>
              <a:t>Comprend 3 parties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600" dirty="0"/>
              <a:t>L’audit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600" dirty="0"/>
              <a:t>Les mesures directes de l’air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600" dirty="0"/>
              <a:t>Les résultats des prélèvements </a:t>
            </a:r>
          </a:p>
          <a:p>
            <a:pPr lvl="2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600" dirty="0"/>
              <a:t>Les </a:t>
            </a:r>
            <a:r>
              <a:rPr lang="fr-FR" altLang="fr-FR" sz="1600" i="1" dirty="0"/>
              <a:t>consei</a:t>
            </a:r>
            <a:r>
              <a:rPr lang="fr-FR" altLang="fr-FR" sz="1400" i="1" dirty="0"/>
              <a:t>ls</a:t>
            </a:r>
          </a:p>
          <a:p>
            <a:pPr lvl="3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400" i="1" dirty="0"/>
              <a:t>Spécifiques</a:t>
            </a:r>
          </a:p>
          <a:p>
            <a:pPr lvl="3" eaLnBrk="1" hangingPunct="1"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r>
              <a:rPr lang="fr-FR" altLang="fr-FR" sz="1400" i="1" dirty="0"/>
              <a:t>Généraux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  <a:defRPr/>
            </a:pPr>
            <a:endParaRPr lang="fr-FR" altLang="fr-FR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/>
              <a:t>Coût d’un audit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None/>
            </a:pPr>
            <a:endParaRPr lang="fr-FR" altLang="fr-FR" sz="180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180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None/>
            </a:pPr>
            <a:endParaRPr lang="fr-FR" altLang="fr-FR" sz="180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400"/>
              <a:t>Coût moyen de 300 euros</a:t>
            </a:r>
            <a:r>
              <a:rPr lang="fr-FR" altLang="fr-FR" sz="2000"/>
              <a:t> (déplacement, visite, mesures directes, compte rendu, prélèvements moisissures)</a:t>
            </a:r>
            <a:r>
              <a:rPr lang="fr-FR" altLang="fr-FR" sz="2400"/>
              <a:t>, sans prélèvement chimique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000"/>
              <a:t> Prise en charge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1600"/>
              <a:t>Gratuite pour les patients (domicile, milieu scolaire, milieu professionnel si prescription médicale), sans prélèvement chimique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1600"/>
              <a:t>Payante pour une entreprise ou une collectivité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200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200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Tx/>
              <a:buNone/>
            </a:pPr>
            <a:endParaRPr lang="fr-FR" altLang="fr-FR" sz="240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CE4764FC-41F3-4C77-A056-D6F4E0CF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4000"/>
              <a:t>Focus sur les </a:t>
            </a:r>
            <a:br>
              <a:rPr lang="fr-FR" altLang="fr-FR" sz="4000"/>
            </a:br>
            <a:r>
              <a:rPr lang="fr-FR" altLang="fr-FR" sz="4000"/>
              <a:t>Moisissures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D3E579EE-8EFB-40CA-867F-03C37E8A5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44036" name="Picture 4" descr="Résultat de recherche d'images pour &quot;aspergillose&quot;">
            <a:extLst>
              <a:ext uri="{FF2B5EF4-FFF2-40B4-BE49-F238E27FC236}">
                <a16:creationId xmlns:a16="http://schemas.microsoft.com/office/drawing/2014/main" id="{91E32855-E86B-4B69-8136-2E927FEA3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6" y="3276600"/>
            <a:ext cx="3925847" cy="268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Résultat de recherche d'images pour &quot;asthme dessin&quot;">
            <a:extLst>
              <a:ext uri="{FF2B5EF4-FFF2-40B4-BE49-F238E27FC236}">
                <a16:creationId xmlns:a16="http://schemas.microsoft.com/office/drawing/2014/main" id="{79E63E64-D3C1-4723-B6D0-934818A95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5394"/>
            <a:ext cx="3713212" cy="28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2" name="AutoShape 11" descr="Résultat de recherche d'images pour &quot;infection dessin&quot;">
            <a:extLst>
              <a:ext uri="{FF2B5EF4-FFF2-40B4-BE49-F238E27FC236}">
                <a16:creationId xmlns:a16="http://schemas.microsoft.com/office/drawing/2014/main" id="{7898F97F-C183-46E2-8DCF-FC19C7C9A9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943" name="AutoShape 13" descr="Résultat de recherche d'images pour &quot;infection dessin&quot;">
            <a:extLst>
              <a:ext uri="{FF2B5EF4-FFF2-40B4-BE49-F238E27FC236}">
                <a16:creationId xmlns:a16="http://schemas.microsoft.com/office/drawing/2014/main" id="{24613558-A272-43A6-A923-229F79CF0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944" name="AutoShape 15" descr="Image associée">
            <a:extLst>
              <a:ext uri="{FF2B5EF4-FFF2-40B4-BE49-F238E27FC236}">
                <a16:creationId xmlns:a16="http://schemas.microsoft.com/office/drawing/2014/main" id="{BDDE2F96-F7DC-4E93-BFDC-929131B246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945" name="AutoShape 17" descr="Infección del pulmón">
            <a:extLst>
              <a:ext uri="{FF2B5EF4-FFF2-40B4-BE49-F238E27FC236}">
                <a16:creationId xmlns:a16="http://schemas.microsoft.com/office/drawing/2014/main" id="{AD66CABA-B41B-4207-AE35-208C6884A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946" name="AutoShape 19" descr="infecci%C3%B3n-del-pulm%C3%B3n-5591626">
            <a:extLst>
              <a:ext uri="{FF2B5EF4-FFF2-40B4-BE49-F238E27FC236}">
                <a16:creationId xmlns:a16="http://schemas.microsoft.com/office/drawing/2014/main" id="{2CC102C1-6AF3-454E-B702-44A363E50E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947" name="AutoShape 21" descr="infecci%C3%B3n-del-pulm%C3%B3n-5591626">
            <a:extLst>
              <a:ext uri="{FF2B5EF4-FFF2-40B4-BE49-F238E27FC236}">
                <a16:creationId xmlns:a16="http://schemas.microsoft.com/office/drawing/2014/main" id="{CA2B2478-5A1E-46B5-9D72-E0985A937B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948" name="AutoShape 23" descr="infecci%C3%B3n-del-pulm%C3%B3n-5591626">
            <a:extLst>
              <a:ext uri="{FF2B5EF4-FFF2-40B4-BE49-F238E27FC236}">
                <a16:creationId xmlns:a16="http://schemas.microsoft.com/office/drawing/2014/main" id="{09C0E186-91DB-46DD-9190-75CCF093C2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4057" name="Picture 25" descr="Image associée">
            <a:extLst>
              <a:ext uri="{FF2B5EF4-FFF2-40B4-BE49-F238E27FC236}">
                <a16:creationId xmlns:a16="http://schemas.microsoft.com/office/drawing/2014/main" id="{64699ED5-DDC6-48B2-B4BA-CEF90B06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28775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41404-8B1C-44F8-95F2-EF8C3982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Risques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6155A4-1D83-4AAC-9EDF-D5A6A9286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Clr>
                <a:srgbClr val="33CCFF"/>
              </a:buClr>
              <a:buFont typeface="DejaVu Sans Condensed" pitchFamily="34" charset="0"/>
              <a:buChar char="✵"/>
            </a:pPr>
            <a:r>
              <a:rPr lang="fr-FR" altLang="fr-FR" dirty="0"/>
              <a:t>Allergique:</a:t>
            </a:r>
            <a:r>
              <a:rPr lang="fr-FR" altLang="fr-FR" sz="2800" dirty="0"/>
              <a:t> </a:t>
            </a:r>
            <a:r>
              <a:rPr lang="fr-FR" altLang="fr-FR" sz="2400" dirty="0"/>
              <a:t>Potentialise ou provoque des crises d’allergie ou d’asthme même si les tests restes négatifs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Clr>
                <a:srgbClr val="33CCFF"/>
              </a:buClr>
              <a:buFont typeface="DejaVu Sans Condensed" pitchFamily="34" charset="0"/>
              <a:buChar char="✵"/>
            </a:pPr>
            <a:endParaRPr lang="fr-FR" altLang="fr-FR" dirty="0"/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Clr>
                <a:srgbClr val="33CCFF"/>
              </a:buClr>
              <a:buFont typeface="DejaVu Sans Condensed" pitchFamily="34" charset="0"/>
              <a:buChar char="✵"/>
            </a:pPr>
            <a:r>
              <a:rPr lang="fr-FR" altLang="fr-FR" sz="2800" dirty="0"/>
              <a:t>Infectieux: </a:t>
            </a:r>
            <a:r>
              <a:rPr lang="fr-FR" altLang="fr-FR" sz="2400" dirty="0"/>
              <a:t>150 rapportées en pathologie humaine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Clr>
                <a:srgbClr val="33CCFF"/>
              </a:buClr>
              <a:buFont typeface="DejaVu Sans Condensed" pitchFamily="34" charset="0"/>
              <a:buChar char="✵"/>
            </a:pPr>
            <a:endParaRPr lang="fr-FR" altLang="fr-FR" sz="2800" dirty="0"/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Clr>
                <a:srgbClr val="33CCFF"/>
              </a:buClr>
              <a:buFont typeface="DejaVu Sans Condensed" pitchFamily="34" charset="0"/>
              <a:buChar char="✵"/>
            </a:pPr>
            <a:r>
              <a:rPr lang="fr-FR" altLang="fr-FR" sz="2800" dirty="0"/>
              <a:t>Toxique: Production de mycotoxines</a:t>
            </a:r>
          </a:p>
          <a:p>
            <a:pPr marL="400050" lvl="1" indent="0" eaLnBrk="1" hangingPunct="1">
              <a:lnSpc>
                <a:spcPct val="90000"/>
              </a:lnSpc>
              <a:spcBef>
                <a:spcPts val="600"/>
              </a:spcBef>
              <a:buClr>
                <a:srgbClr val="33CCFF"/>
              </a:buClr>
              <a:buFont typeface="DejaVu Sans Condensed" pitchFamily="34" charset="0"/>
              <a:buChar char="✵"/>
            </a:pPr>
            <a:r>
              <a:rPr lang="fr-FR" altLang="fr-FR" sz="2400" dirty="0"/>
              <a:t>Spécifiques de chaque espèce et fonction du support</a:t>
            </a:r>
          </a:p>
          <a:p>
            <a:pPr marL="400050" lvl="1" indent="0" eaLnBrk="1" hangingPunct="1">
              <a:lnSpc>
                <a:spcPct val="90000"/>
              </a:lnSpc>
              <a:spcBef>
                <a:spcPts val="600"/>
              </a:spcBef>
              <a:buClr>
                <a:srgbClr val="33CCFF"/>
              </a:buClr>
              <a:buFont typeface="DejaVu Sans Condensed" pitchFamily="34" charset="0"/>
              <a:buChar char="✵"/>
            </a:pPr>
            <a:r>
              <a:rPr lang="fr-FR" altLang="fr-FR" sz="2400" dirty="0"/>
              <a:t>Persistantes dans l’environnement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Clr>
                <a:srgbClr val="33CCFF"/>
              </a:buClr>
              <a:buFont typeface="DejaVu Sans Condensed" pitchFamily="34" charset="0"/>
              <a:buChar char="✵"/>
            </a:pPr>
            <a:endParaRPr lang="fr-FR" altLang="fr-FR" sz="2800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50654B-841E-44A5-8868-D660EF7F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718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sur nos pratiques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sz="2000" dirty="0"/>
              <a:t>Compléter nos pratiques lors des visites à domicile</a:t>
            </a:r>
          </a:p>
          <a:p>
            <a:pPr>
              <a:buFontTx/>
              <a:buChar char="-"/>
            </a:pPr>
            <a:r>
              <a:rPr lang="fr-FR" sz="2000" dirty="0"/>
              <a:t>Avoir des arguments complémentaires autres que technique </a:t>
            </a:r>
          </a:p>
          <a:p>
            <a:pPr>
              <a:buFontTx/>
              <a:buChar char="-"/>
            </a:pPr>
            <a:r>
              <a:rPr lang="fr-FR" sz="2000" dirty="0"/>
              <a:t>Réponses concrètes aux ménages sur ces problématiques</a:t>
            </a:r>
          </a:p>
          <a:p>
            <a:pPr>
              <a:buFontTx/>
              <a:buChar char="-"/>
            </a:pPr>
            <a:r>
              <a:rPr lang="fr-FR" sz="2000" dirty="0"/>
              <a:t>Déblocage de situation par les rapports d’analyses réalisées par les CMEI</a:t>
            </a:r>
          </a:p>
          <a:p>
            <a:pPr>
              <a:buFontTx/>
              <a:buChar char="-"/>
            </a:pPr>
            <a:r>
              <a:rPr lang="fr-FR" sz="2000" dirty="0"/>
              <a:t>Rassurer les personnes sur leur questionnement</a:t>
            </a:r>
          </a:p>
          <a:p>
            <a:pPr>
              <a:buFontTx/>
              <a:buChar char="-"/>
            </a:pPr>
            <a:r>
              <a:rPr lang="fr-FR" sz="2000" dirty="0"/>
              <a:t>Apporter une plus value aux visites SLIME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BE111-D90E-4B06-B542-894FA2F2167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06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suites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- </a:t>
            </a:r>
            <a:r>
              <a:rPr lang="fr-FR" sz="2400" dirty="0"/>
              <a:t>Pérenniser le dispositif avec une simplification de la sollicitation des CMEI (comme dans le cadre de l’étude)</a:t>
            </a:r>
          </a:p>
          <a:p>
            <a:pPr>
              <a:buFontTx/>
              <a:buChar char="-"/>
            </a:pPr>
            <a:r>
              <a:rPr lang="fr-FR" sz="2400" dirty="0"/>
              <a:t>Étude statistique fiable (avoir des retours et un poids)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sz="2400" dirty="0"/>
              <a:t>Points de vigilance:</a:t>
            </a:r>
          </a:p>
          <a:p>
            <a:pPr>
              <a:buFontTx/>
              <a:buChar char="-"/>
            </a:pPr>
            <a:r>
              <a:rPr lang="fr-FR" sz="2400" dirty="0"/>
              <a:t>Protection des ménages en matière de déclaration auprès de l’ARS (procédure habitat indigne)</a:t>
            </a:r>
          </a:p>
          <a:p>
            <a:pPr>
              <a:buFontTx/>
              <a:buChar char="-"/>
            </a:pPr>
            <a:r>
              <a:rPr lang="fr-FR" sz="2400" dirty="0"/>
              <a:t>Quelles procédures pour les ménages les plus fragiles?</a:t>
            </a:r>
          </a:p>
          <a:p>
            <a:pPr>
              <a:buFontTx/>
              <a:buChar char="-"/>
            </a:pPr>
            <a:r>
              <a:rPr lang="fr-FR" sz="2400" dirty="0"/>
              <a:t>Quelle couverture pour les chargés de visite?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BE111-D90E-4B06-B542-894FA2F2167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35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 dirty="0"/>
              <a:t>Impact sur nos pratiques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555" y="1268760"/>
            <a:ext cx="8229600" cy="489585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None/>
            </a:pPr>
            <a:endParaRPr lang="fr-FR" altLang="fr-FR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 dirty="0"/>
              <a:t>Toucher un public qui ne va pas forcément voir le médecin ou n’aborde pas le problème du logement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 dirty="0"/>
              <a:t>Evaluation de l’acquisition de connaissances suite à la visite des techniciens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 dirty="0"/>
              <a:t>Permet de travailler en réseau avec une recherche de solutions pour les familles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2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24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1800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None/>
            </a:pPr>
            <a:endParaRPr lang="fr-FR" altLang="fr-FR" sz="1800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48325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9259" y="274638"/>
            <a:ext cx="6663141" cy="942975"/>
          </a:xfrm>
        </p:spPr>
        <p:txBody>
          <a:bodyPr/>
          <a:lstStyle/>
          <a:p>
            <a:r>
              <a:rPr lang="fr-FR" dirty="0"/>
              <a:t>Quelles sont nos missions?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7272808" cy="417646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r-FR" sz="1600" dirty="0"/>
              <a:t>Sensibiliser, informer et conseiller les particuliers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200" dirty="0"/>
              <a:t>Ateliers, visites, forums, animations, conférences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200" dirty="0"/>
              <a:t>Conseils personnalisés, objectifs et indépendants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200" dirty="0"/>
              <a:t>Accompagnement des projets de travaux de rénovation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1200" dirty="0"/>
          </a:p>
          <a:p>
            <a:pPr>
              <a:buFont typeface="+mj-lt"/>
              <a:buAutoNum type="arabicPeriod"/>
            </a:pPr>
            <a:r>
              <a:rPr lang="fr-FR" sz="1600" dirty="0"/>
              <a:t>Lutter contre la précarité énergétique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200" dirty="0"/>
              <a:t>Ateliers dédiés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200" dirty="0"/>
              <a:t>Visite à domicile et réalisation de diagnostic </a:t>
            </a:r>
            <a:r>
              <a:rPr lang="fr-FR" sz="1200" dirty="0" err="1"/>
              <a:t>socio-technique</a:t>
            </a:r>
            <a:endParaRPr lang="fr-FR" sz="1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200" dirty="0"/>
              <a:t>Accompagnement des locataires du parc social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1200" dirty="0"/>
          </a:p>
          <a:p>
            <a:pPr>
              <a:buFont typeface="+mj-lt"/>
              <a:buAutoNum type="arabicPeriod"/>
            </a:pPr>
            <a:r>
              <a:rPr lang="fr-FR" sz="1600" dirty="0"/>
              <a:t>Accompagner les collectivités adhérentes dans le suivi et la maîtrise de leurs consommations et dans la mise en œuvre des politiques énergie-climat</a:t>
            </a:r>
          </a:p>
          <a:p>
            <a:pPr>
              <a:buFont typeface="+mj-lt"/>
              <a:buAutoNum type="arabicPeriod"/>
            </a:pPr>
            <a:endParaRPr lang="fr-FR" sz="1600" dirty="0"/>
          </a:p>
          <a:p>
            <a:pPr>
              <a:buFont typeface="+mj-lt"/>
              <a:buAutoNum type="arabicPeriod"/>
            </a:pPr>
            <a:r>
              <a:rPr lang="fr-FR" sz="1600" dirty="0"/>
              <a:t>Promouvoir et animer la transition </a:t>
            </a:r>
            <a:br>
              <a:rPr lang="fr-FR" sz="1600" dirty="0"/>
            </a:br>
            <a:r>
              <a:rPr lang="fr-FR" sz="1600" dirty="0"/>
              <a:t>énergétique du territoire</a:t>
            </a:r>
          </a:p>
          <a:p>
            <a:pPr>
              <a:buFont typeface="+mj-lt"/>
              <a:buAutoNum type="arabicPeriod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Une équipe de 15 salarié(e)s, </a:t>
            </a:r>
            <a:br>
              <a:rPr lang="fr-FR" sz="1600" dirty="0"/>
            </a:br>
            <a:r>
              <a:rPr lang="fr-FR" sz="1600" dirty="0"/>
              <a:t>thermiciens et chargés d’animation</a:t>
            </a:r>
          </a:p>
          <a:p>
            <a:pPr>
              <a:buFont typeface="+mj-lt"/>
              <a:buAutoNum type="arabicPeriod"/>
            </a:pP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4390849"/>
            <a:ext cx="4324724" cy="210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720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71B83-69D3-4A13-9130-CC1C51B6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suites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216A8-344D-4339-AF02-1C9720CC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2065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 dirty="0">
                <a:solidFill>
                  <a:srgbClr val="000000"/>
                </a:solidFill>
              </a:rPr>
              <a:t>Pérenniser notre collaboration</a:t>
            </a: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 dirty="0">
                <a:solidFill>
                  <a:srgbClr val="000000"/>
                </a:solidFill>
              </a:rPr>
              <a:t>Proposer aux habitants un signalement auprès des personnes en charge de </a:t>
            </a:r>
            <a:r>
              <a:rPr lang="fr-FR" altLang="fr-FR" sz="2800">
                <a:solidFill>
                  <a:srgbClr val="000000"/>
                </a:solidFill>
              </a:rPr>
              <a:t>la précarité</a:t>
            </a:r>
            <a:endParaRPr lang="fr-FR" altLang="fr-FR" sz="28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 dirty="0">
                <a:solidFill>
                  <a:srgbClr val="000000"/>
                </a:solidFill>
              </a:rPr>
              <a:t>Créer un réseau sur chaque territoire breton</a:t>
            </a: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 dirty="0">
                <a:solidFill>
                  <a:srgbClr val="000000"/>
                </a:solidFill>
              </a:rPr>
              <a:t>Sensibiliser les acteurs de santé et de terrain à la problématique de la précarité énergétique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110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0080" y="1831765"/>
            <a:ext cx="5832648" cy="485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5" rIns="91286" bIns="45645"/>
          <a:lstStyle/>
          <a:p>
            <a:pPr algn="ctr" defTabSz="913922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900" b="1" dirty="0">
              <a:solidFill>
                <a:srgbClr val="0000FF"/>
              </a:solidFill>
            </a:endParaRPr>
          </a:p>
          <a:p>
            <a:pPr algn="ctr" defTabSz="9139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0000FF"/>
                </a:solidFill>
              </a:rPr>
              <a:t>MERCI POUR VOTRE ATTENTION</a:t>
            </a:r>
          </a:p>
          <a:p>
            <a:pPr algn="ctr" defTabSz="913922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i="1" dirty="0">
              <a:solidFill>
                <a:srgbClr val="0000FF"/>
              </a:solidFill>
            </a:endParaRPr>
          </a:p>
          <a:p>
            <a:pPr algn="ctr" defTabSz="913922" eaLnBrk="0" fontAlgn="base" hangingPunct="0">
              <a:spcBef>
                <a:spcPts val="600"/>
              </a:spcBef>
              <a:spcAft>
                <a:spcPct val="0"/>
              </a:spcAft>
            </a:pPr>
            <a:endParaRPr lang="fr-FR" b="1" i="1" dirty="0">
              <a:solidFill>
                <a:srgbClr val="0000FF"/>
              </a:solidFill>
            </a:endParaRPr>
          </a:p>
          <a:p>
            <a:pPr defTabSz="913922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100" dirty="0">
              <a:solidFill>
                <a:srgbClr val="0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59431D0-3C73-45F1-B444-E50C5722E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91" y="5250691"/>
            <a:ext cx="2376264" cy="147569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D39F286-336A-48A5-870A-CA177100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8" t="17282" r="32509" b="18166"/>
          <a:stretch>
            <a:fillRect/>
          </a:stretch>
        </p:blipFill>
        <p:spPr bwMode="auto">
          <a:xfrm>
            <a:off x="4596830" y="5245555"/>
            <a:ext cx="10525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8AD82C-93A3-4C35-84CA-A6CF819D8E27}"/>
              </a:ext>
            </a:extLst>
          </p:cNvPr>
          <p:cNvSpPr/>
          <p:nvPr/>
        </p:nvSpPr>
        <p:spPr bwMode="auto">
          <a:xfrm>
            <a:off x="6300192" y="4581128"/>
            <a:ext cx="2916324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91392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600" b="1" i="1" dirty="0">
                <a:solidFill>
                  <a:srgbClr val="194C89"/>
                </a:solidFill>
              </a:rPr>
              <a:t>Olivier Blanchard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F9866A-0000-4878-9633-AAF5AC769904}"/>
              </a:ext>
            </a:extLst>
          </p:cNvPr>
          <p:cNvSpPr/>
          <p:nvPr/>
        </p:nvSpPr>
        <p:spPr bwMode="auto">
          <a:xfrm>
            <a:off x="3583955" y="4618910"/>
            <a:ext cx="2916324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91392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600" b="1" i="1" dirty="0">
                <a:solidFill>
                  <a:srgbClr val="194C89"/>
                </a:solidFill>
              </a:rPr>
              <a:t>Sophie </a:t>
            </a:r>
            <a:r>
              <a:rPr lang="fr-FR" sz="1600" b="1" i="1" dirty="0" err="1">
                <a:solidFill>
                  <a:srgbClr val="194C89"/>
                </a:solidFill>
              </a:rPr>
              <a:t>Frain</a:t>
            </a:r>
            <a:endParaRPr lang="fr-FR" sz="1600" b="1" i="1" dirty="0">
              <a:solidFill>
                <a:srgbClr val="194C89"/>
              </a:solidFill>
            </a:endParaRPr>
          </a:p>
          <a:p>
            <a:pPr lvl="0" algn="ctr" defTabSz="91392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600" b="1" i="1" dirty="0">
                <a:solidFill>
                  <a:srgbClr val="194C89"/>
                </a:solidFill>
              </a:rPr>
              <a:t>captair-bretagne.com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F332D-A55D-4DD4-9225-A49EC3A7FE1A}"/>
              </a:ext>
            </a:extLst>
          </p:cNvPr>
          <p:cNvSpPr/>
          <p:nvPr/>
        </p:nvSpPr>
        <p:spPr bwMode="auto">
          <a:xfrm>
            <a:off x="541311" y="4618910"/>
            <a:ext cx="2916324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91392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600" b="1" i="1" dirty="0">
                <a:solidFill>
                  <a:srgbClr val="194C89"/>
                </a:solidFill>
              </a:rPr>
              <a:t>Verlaine </a:t>
            </a:r>
            <a:r>
              <a:rPr lang="fr-FR" sz="1600" b="1" i="1" dirty="0" err="1">
                <a:solidFill>
                  <a:srgbClr val="194C89"/>
                </a:solidFill>
              </a:rPr>
              <a:t>Lefillatre</a:t>
            </a:r>
            <a:endParaRPr lang="fr-FR" sz="1600" b="1" i="1" dirty="0">
              <a:solidFill>
                <a:srgbClr val="194C89"/>
              </a:solidFill>
            </a:endParaRPr>
          </a:p>
          <a:p>
            <a:pPr lvl="0" algn="ctr" defTabSz="91392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400" b="1" i="1" dirty="0">
                <a:solidFill>
                  <a:srgbClr val="194C89"/>
                </a:solidFill>
              </a:rPr>
              <a:t>verlaine.lefillatre@alec-saint-brieuc.org</a:t>
            </a:r>
          </a:p>
        </p:txBody>
      </p:sp>
    </p:spTree>
    <p:extLst>
      <p:ext uri="{BB962C8B-B14F-4D97-AF65-F5344CB8AC3E}">
        <p14:creationId xmlns:p14="http://schemas.microsoft.com/office/powerpoint/2010/main" val="22607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Dispositifs territoriaux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Actions de lutte contre la précarité énergétique </a:t>
            </a:r>
          </a:p>
          <a:p>
            <a:pPr marL="0" indent="0">
              <a:buNone/>
            </a:pPr>
            <a:r>
              <a:rPr lang="fr-FR" dirty="0"/>
              <a:t>		2 SLIME à l’échelle du territoire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BE111-D90E-4B06-B542-894FA2F2167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86793"/>
            <a:ext cx="2805141" cy="13681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6622" y="5013176"/>
            <a:ext cx="7930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Constat: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Manque d’orientation sur les problématiques de qualité de l’air dans le logement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Défaut d’information sur les liens entre santé-logement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4860032" y="3065259"/>
          <a:ext cx="1584176" cy="148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2156283" imgH="2026857" progId="AcroExch.Document.DC">
                  <p:embed/>
                </p:oleObj>
              </mc:Choice>
              <mc:Fallback>
                <p:oleObj name="Acrobat Document" r:id="rId4" imgW="2156283" imgH="2026857" progId="AcroExch.Document.DC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032" y="3065259"/>
                        <a:ext cx="1584176" cy="1489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0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0"/>
            <a:ext cx="7483475" cy="1209675"/>
          </a:xfrm>
        </p:spPr>
        <p:txBody>
          <a:bodyPr/>
          <a:lstStyle/>
          <a:p>
            <a:pPr eaLnBrk="1" hangingPunct="1"/>
            <a:r>
              <a:rPr lang="fr-FR" altLang="fr-FR"/>
              <a:t>CAPT’AIR Bretagne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73238"/>
            <a:ext cx="6400800" cy="3865562"/>
          </a:xfrm>
        </p:spPr>
        <p:txBody>
          <a:bodyPr/>
          <a:lstStyle/>
          <a:p>
            <a:pPr algn="l" eaLnBrk="1" hangingPunct="1">
              <a:spcBef>
                <a:spcPct val="40000"/>
              </a:spcBef>
              <a:spcAft>
                <a:spcPct val="40000"/>
              </a:spcAft>
            </a:pPr>
            <a:r>
              <a:rPr lang="fr-FR" altLang="fr-FR" sz="3600"/>
              <a:t>Association loi 1901</a:t>
            </a:r>
          </a:p>
          <a:p>
            <a:pPr algn="l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/>
              <a:t> </a:t>
            </a:r>
            <a:r>
              <a:rPr lang="fr-FR" altLang="fr-FR" sz="2800"/>
              <a:t>Depuis 1996: Analyse pollinique des sites bretons</a:t>
            </a:r>
          </a:p>
          <a:p>
            <a:pPr algn="l" eaLnBrk="1" hangingPunct="1">
              <a:spcBef>
                <a:spcPct val="40000"/>
              </a:spcBef>
              <a:spcAft>
                <a:spcPct val="40000"/>
              </a:spcAft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800"/>
              <a:t>Depuis 2004: Conseil Médical en Environnement Intérieur</a:t>
            </a:r>
          </a:p>
          <a:p>
            <a:pPr eaLnBrk="1" hangingPunct="1"/>
            <a:endParaRPr lang="fr-FR" altLang="fr-FR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7ECF605-BDC1-4903-A996-E9C5682CF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Les partenaires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95D995E-F000-4EF1-9CAA-FCC50C3B5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332038"/>
            <a:ext cx="8229600" cy="4525962"/>
          </a:xfrm>
        </p:spPr>
        <p:txBody>
          <a:bodyPr/>
          <a:lstStyle/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/>
              <a:t>Institutionnels: ARS, CRB, Communauté de commune,…</a:t>
            </a:r>
          </a:p>
          <a:p>
            <a:pPr lvl="1">
              <a:buClr>
                <a:srgbClr val="33CCFF"/>
              </a:buClr>
              <a:buFont typeface="DejaVu Sans Condensed" panose="020B0606030804020204" pitchFamily="34" charset="0"/>
              <a:buNone/>
            </a:pPr>
            <a:endParaRPr lang="fr-FR" altLang="fr-FR"/>
          </a:p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/>
              <a:t>Médicaux: Centre de Ressources Contre la Mucoviscidose, CHU Rennes, Air de Bretagne,….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0"/>
            <a:ext cx="10080626" cy="1143000"/>
          </a:xfrm>
        </p:spPr>
        <p:txBody>
          <a:bodyPr/>
          <a:lstStyle/>
          <a:p>
            <a:pPr eaLnBrk="1" hangingPunct="1"/>
            <a:r>
              <a:rPr lang="fr-FR" altLang="fr-FR" sz="3600"/>
              <a:t>Les missions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1303B38B-43B2-4729-8169-FFC9E1AD8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484313"/>
            <a:ext cx="7239000" cy="4114800"/>
          </a:xfrm>
        </p:spPr>
        <p:txBody>
          <a:bodyPr/>
          <a:lstStyle/>
          <a:p>
            <a:pPr eaLnBrk="1" hangingPunct="1">
              <a:defRPr/>
            </a:pPr>
            <a:endParaRPr lang="fr-FR" sz="2400" b="1" dirty="0"/>
          </a:p>
          <a:p>
            <a:pPr eaLnBrk="1" hangingPunct="1">
              <a:lnSpc>
                <a:spcPct val="90000"/>
              </a:lnSpc>
              <a:buClr>
                <a:srgbClr val="33CCFF"/>
              </a:buClr>
              <a:buFont typeface="DejaVu Sans Condensed" pitchFamily="34" charset="0"/>
              <a:buChar char="✵"/>
              <a:defRPr/>
            </a:pPr>
            <a:r>
              <a:rPr lang="fr-FR" b="1" dirty="0"/>
              <a:t>Analyse pollinique</a:t>
            </a:r>
          </a:p>
          <a:p>
            <a:pPr marL="0" indent="0" eaLnBrk="1" hangingPunct="1">
              <a:lnSpc>
                <a:spcPct val="90000"/>
              </a:lnSpc>
              <a:buClr>
                <a:srgbClr val="33CCFF"/>
              </a:buClr>
              <a:buFontTx/>
              <a:buNone/>
              <a:defRPr/>
            </a:pPr>
            <a:endParaRPr lang="fr-FR" b="1" dirty="0"/>
          </a:p>
          <a:p>
            <a:pPr eaLnBrk="1" hangingPunct="1">
              <a:lnSpc>
                <a:spcPct val="90000"/>
              </a:lnSpc>
              <a:buClr>
                <a:srgbClr val="33CCFF"/>
              </a:buClr>
              <a:buFont typeface="DejaVu Sans Condensed" pitchFamily="34" charset="0"/>
              <a:buChar char="✵"/>
              <a:defRPr/>
            </a:pPr>
            <a:r>
              <a:rPr lang="fr-FR" b="1" dirty="0"/>
              <a:t>Conseil </a:t>
            </a:r>
            <a:br>
              <a:rPr lang="fr-FR" b="1" dirty="0"/>
            </a:br>
            <a:r>
              <a:rPr lang="fr-FR" b="1" dirty="0"/>
              <a:t>Médical en </a:t>
            </a:r>
            <a:br>
              <a:rPr lang="fr-FR" b="1" dirty="0"/>
            </a:br>
            <a:r>
              <a:rPr lang="fr-FR" b="1" dirty="0"/>
              <a:t>Environnement </a:t>
            </a:r>
            <a:br>
              <a:rPr lang="fr-FR" b="1" dirty="0"/>
            </a:br>
            <a:r>
              <a:rPr lang="fr-FR" b="1" dirty="0"/>
              <a:t>Intérieur</a:t>
            </a:r>
          </a:p>
          <a:p>
            <a:pPr eaLnBrk="1" hangingPunct="1">
              <a:lnSpc>
                <a:spcPct val="90000"/>
              </a:lnSpc>
              <a:buClr>
                <a:srgbClr val="33CCFF"/>
              </a:buClr>
              <a:buFont typeface="DejaVu Sans Condensed" pitchFamily="34" charset="0"/>
              <a:buChar char="✵"/>
              <a:defRPr/>
            </a:pPr>
            <a:endParaRPr lang="fr-FR" b="1" dirty="0"/>
          </a:p>
          <a:p>
            <a:pPr eaLnBrk="1" hangingPunct="1">
              <a:lnSpc>
                <a:spcPct val="90000"/>
              </a:lnSpc>
              <a:buClr>
                <a:srgbClr val="33CCFF"/>
              </a:buClr>
              <a:buFont typeface="DejaVu Sans Condensed" pitchFamily="34" charset="0"/>
              <a:buChar char="✵"/>
              <a:defRPr/>
            </a:pPr>
            <a:endParaRPr lang="fr-FR" altLang="fr-F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fr-FR" sz="2400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400" b="1" dirty="0">
              <a:solidFill>
                <a:srgbClr val="002395"/>
              </a:solidFill>
            </a:endParaRPr>
          </a:p>
          <a:p>
            <a:pPr eaLnBrk="1" hangingPunct="1">
              <a:defRPr/>
            </a:pPr>
            <a:endParaRPr lang="fr-FR" sz="2400" b="1" dirty="0">
              <a:solidFill>
                <a:srgbClr val="002395"/>
              </a:solidFill>
            </a:endParaRPr>
          </a:p>
        </p:txBody>
      </p:sp>
      <p:pic>
        <p:nvPicPr>
          <p:cNvPr id="8196" name="Picture 4" descr="DSC019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96988"/>
            <a:ext cx="237648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Espace réservé du contenu 7">
            <a:extLst>
              <a:ext uri="{FF2B5EF4-FFF2-40B4-BE49-F238E27FC236}">
                <a16:creationId xmlns:a16="http://schemas.microsoft.com/office/drawing/2014/main" id="{1158F050-B76A-4FC2-A4F5-7973CDD1E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916546"/>
              </p:ext>
            </p:extLst>
          </p:nvPr>
        </p:nvGraphicFramePr>
        <p:xfrm>
          <a:off x="3826272" y="4329112"/>
          <a:ext cx="5317728" cy="246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5" imgW="8331200" imgH="4629348" progId="Excel.Chart.8">
                  <p:embed/>
                </p:oleObj>
              </mc:Choice>
              <mc:Fallback>
                <p:oleObj name="Chart" r:id="rId5" imgW="8331200" imgH="4629348" progId="Excel.Chart.8">
                  <p:embed/>
                  <p:pic>
                    <p:nvPicPr>
                      <p:cNvPr id="53251" name="Espace réservé du contenu 7">
                        <a:extLst>
                          <a:ext uri="{FF2B5EF4-FFF2-40B4-BE49-F238E27FC236}">
                            <a16:creationId xmlns:a16="http://schemas.microsoft.com/office/drawing/2014/main" id="{31608857-4F9D-4B43-8AEB-FD48DF6D99D1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272" y="4329112"/>
                        <a:ext cx="5317728" cy="2463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55D5A8-EC8F-4C6C-9E56-C91E0F189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br>
              <a:rPr lang="fr-FR" altLang="fr-FR" sz="28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fr-FR" altLang="fr-FR" sz="2800" dirty="0">
                <a:solidFill>
                  <a:srgbClr val="000000"/>
                </a:solidFill>
                <a:ea typeface="+mn-ea"/>
                <a:cs typeface="+mn-cs"/>
              </a:rPr>
              <a:t>ANALYSE POLLINIQUE</a:t>
            </a:r>
            <a:br>
              <a:rPr lang="fr-FR" altLang="fr-FR" sz="2800" dirty="0">
                <a:solidFill>
                  <a:srgbClr val="000000"/>
                </a:solidFill>
                <a:ea typeface="+mn-ea"/>
                <a:cs typeface="+mn-cs"/>
              </a:rPr>
            </a:br>
            <a:endParaRPr lang="fr-FR" altLang="fr-FR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FFCB13B-C0EE-43D1-8F10-48B642552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7469188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400"/>
              <a:t>5 sites bretons (Brest, Dinan, Pontivy, Rennes, Saint -Brieuc)</a:t>
            </a:r>
          </a:p>
          <a:p>
            <a:pPr>
              <a:lnSpc>
                <a:spcPct val="150000"/>
              </a:lnSpc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400"/>
              <a:t>Information, éducation, prévention sur les problèmes d’allergies aux pollens</a:t>
            </a:r>
          </a:p>
          <a:p>
            <a:pPr>
              <a:lnSpc>
                <a:spcPct val="150000"/>
              </a:lnSpc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400"/>
              <a:t>Participation à des groupes de travail sur l’urbanisme</a:t>
            </a:r>
          </a:p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2400"/>
          </a:p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2400"/>
          </a:p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 sz="2400"/>
          </a:p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endParaRPr lang="fr-FR" altLang="fr-FR"/>
          </a:p>
        </p:txBody>
      </p:sp>
      <p:pic>
        <p:nvPicPr>
          <p:cNvPr id="45060" name="Image 1">
            <a:extLst>
              <a:ext uri="{FF2B5EF4-FFF2-40B4-BE49-F238E27FC236}">
                <a16:creationId xmlns:a16="http://schemas.microsoft.com/office/drawing/2014/main" id="{472C736F-FEED-47C0-B766-EC0BE50D9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3618" r="36613" b="21783"/>
          <a:stretch>
            <a:fillRect/>
          </a:stretch>
        </p:blipFill>
        <p:spPr bwMode="auto">
          <a:xfrm>
            <a:off x="5765800" y="4941888"/>
            <a:ext cx="29305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Image 4">
            <a:extLst>
              <a:ext uri="{FF2B5EF4-FFF2-40B4-BE49-F238E27FC236}">
                <a16:creationId xmlns:a16="http://schemas.microsoft.com/office/drawing/2014/main" id="{50300CAA-1228-44AA-8953-4C8439D9E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9648" r="50787" b="10420"/>
          <a:stretch>
            <a:fillRect/>
          </a:stretch>
        </p:blipFill>
        <p:spPr bwMode="auto">
          <a:xfrm>
            <a:off x="107950" y="1803400"/>
            <a:ext cx="100806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age 1">
            <a:extLst>
              <a:ext uri="{FF2B5EF4-FFF2-40B4-BE49-F238E27FC236}">
                <a16:creationId xmlns:a16="http://schemas.microsoft.com/office/drawing/2014/main" id="{5ED88A4A-F015-44D2-843F-57E66018E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287338"/>
            <a:ext cx="17907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>
            <a:extLst>
              <a:ext uri="{FF2B5EF4-FFF2-40B4-BE49-F238E27FC236}">
                <a16:creationId xmlns:a16="http://schemas.microsoft.com/office/drawing/2014/main" id="{DC601B7D-48BC-4160-B60B-6BE5F2B4D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657350"/>
          </a:xfrm>
        </p:spPr>
        <p:txBody>
          <a:bodyPr/>
          <a:lstStyle/>
          <a:p>
            <a:r>
              <a:rPr lang="fr-FR" altLang="fr-FR" sz="3600">
                <a:solidFill>
                  <a:srgbClr val="000000"/>
                </a:solidFill>
              </a:rPr>
              <a:t>AIR INTERIEUR </a:t>
            </a:r>
            <a:br>
              <a:rPr lang="fr-FR" altLang="fr-FR" sz="3600">
                <a:solidFill>
                  <a:srgbClr val="000000"/>
                </a:solidFill>
              </a:rPr>
            </a:br>
            <a:r>
              <a:rPr lang="fr-FR" altLang="fr-FR" sz="2400">
                <a:solidFill>
                  <a:srgbClr val="000000"/>
                </a:solidFill>
              </a:rPr>
              <a:t>(Conseil médical en environnement intérieur)</a:t>
            </a:r>
            <a:br>
              <a:rPr lang="fr-FR" altLang="fr-FR" sz="3600">
                <a:solidFill>
                  <a:srgbClr val="000000"/>
                </a:solidFill>
              </a:rPr>
            </a:br>
            <a:endParaRPr lang="fr-FR" altLang="fr-FR" sz="3600"/>
          </a:p>
        </p:txBody>
      </p:sp>
      <p:sp>
        <p:nvSpPr>
          <p:cNvPr id="50179" name="Espace réservé du contenu 2">
            <a:extLst>
              <a:ext uri="{FF2B5EF4-FFF2-40B4-BE49-F238E27FC236}">
                <a16:creationId xmlns:a16="http://schemas.microsoft.com/office/drawing/2014/main" id="{78F98FE0-40D3-461B-8561-B1B6F38707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400">
                <a:solidFill>
                  <a:srgbClr val="000000"/>
                </a:solidFill>
              </a:rPr>
              <a:t>Visites: domicile des patients, en milieu scolaire, en milieu professionnel</a:t>
            </a:r>
          </a:p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400">
                <a:solidFill>
                  <a:srgbClr val="000000"/>
                </a:solidFill>
              </a:rPr>
              <a:t>Éducation thérapeutique du patient (ETP): Asthme et BPCO</a:t>
            </a:r>
          </a:p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400">
                <a:solidFill>
                  <a:srgbClr val="000000"/>
                </a:solidFill>
              </a:rPr>
              <a:t>Collaboration dans des groupes de travail (PRSE, CRSA, CRB, CLS,…)</a:t>
            </a:r>
          </a:p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400">
                <a:solidFill>
                  <a:srgbClr val="000000"/>
                </a:solidFill>
              </a:rPr>
              <a:t>Communication sur la qualité de l’air intérieur lors de conférences, de temps d’information…</a:t>
            </a:r>
          </a:p>
          <a:p>
            <a:pPr>
              <a:buClr>
                <a:srgbClr val="33CCFF"/>
              </a:buClr>
              <a:buFont typeface="DejaVu Sans Condensed" panose="020B0606030804020204" pitchFamily="34" charset="0"/>
              <a:buChar char="✵"/>
            </a:pPr>
            <a:r>
              <a:rPr lang="fr-FR" altLang="fr-FR" sz="2400">
                <a:solidFill>
                  <a:srgbClr val="000000"/>
                </a:solidFill>
              </a:rPr>
              <a:t>Formation: Elaboration et animation de formation sur la QAI</a:t>
            </a:r>
          </a:p>
          <a:p>
            <a:endParaRPr lang="fr-FR" altLang="fr-F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Expo 2009">
  <a:themeElements>
    <a:clrScheme name="Expo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o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Expo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o 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o 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o 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o 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o 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o 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o 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o 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o 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o 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o 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dele Diapo AL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96B8D4F-6549-48E2-AE21-5B56A305EE7A}" vid="{D5893A62-B06E-4736-818B-F07FAB2575E7}"/>
    </a:ext>
  </a:extLst>
</a:theme>
</file>

<file path=ppt/theme/theme7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1709</Words>
  <Application>Microsoft Office PowerPoint</Application>
  <PresentationFormat>Affichage à l'écran (4:3)</PresentationFormat>
  <Paragraphs>331</Paragraphs>
  <Slides>31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6" baseType="lpstr">
      <vt:lpstr>Arial</vt:lpstr>
      <vt:lpstr>Calibri</vt:lpstr>
      <vt:lpstr>DejaVu Sans Condensed</vt:lpstr>
      <vt:lpstr>Times</vt:lpstr>
      <vt:lpstr>Times New Roman</vt:lpstr>
      <vt:lpstr>Wingdings</vt:lpstr>
      <vt:lpstr>Expo 2009</vt:lpstr>
      <vt:lpstr>Modèle par défaut</vt:lpstr>
      <vt:lpstr>1_Modèle par défaut</vt:lpstr>
      <vt:lpstr>4_Modèle par défaut</vt:lpstr>
      <vt:lpstr>3_Modèle par défaut</vt:lpstr>
      <vt:lpstr>Modele Diapo ALE-1</vt:lpstr>
      <vt:lpstr>2_Modèle par défaut</vt:lpstr>
      <vt:lpstr>Acrobat Document</vt:lpstr>
      <vt:lpstr>Graphique Microsoft Excel</vt:lpstr>
      <vt:lpstr>Présentation PowerPoint</vt:lpstr>
      <vt:lpstr>L’ALEC en quelques mots</vt:lpstr>
      <vt:lpstr>Quelles sont nos missions?</vt:lpstr>
      <vt:lpstr>Dispositifs territoriaux</vt:lpstr>
      <vt:lpstr>CAPT’AIR Bretagne</vt:lpstr>
      <vt:lpstr>Les partenaires</vt:lpstr>
      <vt:lpstr>Les missions</vt:lpstr>
      <vt:lpstr> ANALYSE POLLINIQUE </vt:lpstr>
      <vt:lpstr>AIR INTERIEUR  (Conseil médical en environnement intérieur)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C.M.E.I</vt:lpstr>
      <vt:lpstr>Mon parcours</vt:lpstr>
      <vt:lpstr>Conseillère Médicale  en Environnement Intérieur</vt:lpstr>
      <vt:lpstr>Modalités d’intervention</vt:lpstr>
      <vt:lpstr>Public cible</vt:lpstr>
      <vt:lpstr>Déroulement de  la visite à domicile</vt:lpstr>
      <vt:lpstr>Déroulement de  la visite à domicile</vt:lpstr>
      <vt:lpstr>Coût d’un audit</vt:lpstr>
      <vt:lpstr>Focus sur les  Moisissures</vt:lpstr>
      <vt:lpstr>Risques</vt:lpstr>
      <vt:lpstr>Impact sur nos pratiques</vt:lpstr>
      <vt:lpstr>Les suites </vt:lpstr>
      <vt:lpstr>Impact sur nos pratiques</vt:lpstr>
      <vt:lpstr>Les suites</vt:lpstr>
      <vt:lpstr>Présentation PowerPoint</vt:lpstr>
    </vt:vector>
  </TitlesOfParts>
  <Company>EHESP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Blanchard, Olivier</dc:creator>
  <cp:lastModifiedBy> </cp:lastModifiedBy>
  <cp:revision>41</cp:revision>
  <dcterms:created xsi:type="dcterms:W3CDTF">2019-05-24T08:00:10Z</dcterms:created>
  <dcterms:modified xsi:type="dcterms:W3CDTF">2019-10-10T17:22:43Z</dcterms:modified>
</cp:coreProperties>
</file>