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Lst>
  <p:sldSz cy="5143500" cx="9144000"/>
  <p:notesSz cx="6858000" cy="9144000"/>
  <p:embeddedFontLst>
    <p:embeddedFont>
      <p:font typeface="Roboto"/>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BEB0EB7-8E5C-4914-B5FF-28698AFB5A7F}">
  <a:tblStyle styleId="{5BEB0EB7-8E5C-4914-B5FF-28698AFB5A7F}"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Roboto-bold.fntdata"/><Relationship Id="rId14" Type="http://schemas.openxmlformats.org/officeDocument/2006/relationships/font" Target="fonts/Roboto-regular.fntdata"/><Relationship Id="rId17" Type="http://schemas.openxmlformats.org/officeDocument/2006/relationships/font" Target="fonts/Roboto-boldItalic.fntdata"/><Relationship Id="rId16" Type="http://schemas.openxmlformats.org/officeDocument/2006/relationships/font" Target="fonts/Roboto-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86e6d6850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86e6d6850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86e6d6850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86e6d6850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786e6d6850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786e6d6850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786e6d6850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786e6d6850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786e6d6850_0_2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786e6d6850_0_2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786e6d6850_0_2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786e6d6850_0_2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1977775"/>
            <a:ext cx="8520600" cy="1335600"/>
          </a:xfrm>
          <a:prstGeom prst="rect">
            <a:avLst/>
          </a:prstGeom>
        </p:spPr>
        <p:txBody>
          <a:bodyPr anchorCtr="0" anchor="b" bIns="91425" lIns="91425" spcFirstLastPara="1" rIns="91425" wrap="square" tIns="91425">
            <a:noAutofit/>
          </a:bodyPr>
          <a:lstStyle/>
          <a:p>
            <a:pPr indent="0" lvl="0" marL="0" rtl="0" algn="ctr">
              <a:lnSpc>
                <a:spcPct val="115000"/>
              </a:lnSpc>
              <a:spcBef>
                <a:spcPts val="0"/>
              </a:spcBef>
              <a:spcAft>
                <a:spcPts val="0"/>
              </a:spcAft>
              <a:buNone/>
            </a:pPr>
            <a:r>
              <a:rPr b="1" lang="fr" sz="2400"/>
              <a:t>NOS PRATIQUES PROFESSIONNELLES</a:t>
            </a:r>
            <a:endParaRPr b="1" sz="2400"/>
          </a:p>
          <a:p>
            <a:pPr indent="0" lvl="0" marL="0" rtl="0" algn="ctr">
              <a:lnSpc>
                <a:spcPct val="115000"/>
              </a:lnSpc>
              <a:spcBef>
                <a:spcPts val="0"/>
              </a:spcBef>
              <a:spcAft>
                <a:spcPts val="0"/>
              </a:spcAft>
              <a:buNone/>
            </a:pPr>
            <a:r>
              <a:rPr b="1" lang="fr" sz="2400"/>
              <a:t> À L'ÉPREUVE DU COVID</a:t>
            </a:r>
            <a:endParaRPr b="1" sz="2400"/>
          </a:p>
          <a:p>
            <a:pPr indent="0" lvl="0" marL="0" rtl="0" algn="ctr">
              <a:spcBef>
                <a:spcPts val="0"/>
              </a:spcBef>
              <a:spcAft>
                <a:spcPts val="0"/>
              </a:spcAft>
              <a:buNone/>
            </a:pPr>
            <a:r>
              <a:t/>
            </a:r>
            <a:endParaRPr/>
          </a:p>
        </p:txBody>
      </p:sp>
      <p:sp>
        <p:nvSpPr>
          <p:cNvPr id="55" name="Google Shape;55;p13"/>
          <p:cNvSpPr txBox="1"/>
          <p:nvPr>
            <p:ph idx="1" type="subTitle"/>
          </p:nvPr>
        </p:nvSpPr>
        <p:spPr>
          <a:xfrm>
            <a:off x="311700" y="3479750"/>
            <a:ext cx="8520600" cy="7926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fr" sz="1800">
                <a:solidFill>
                  <a:schemeClr val="dk1"/>
                </a:solidFill>
              </a:rPr>
              <a:t>Mardi 15 décembre / 10h-12h</a:t>
            </a:r>
            <a:endParaRPr b="1" sz="1800">
              <a:solidFill>
                <a:schemeClr val="dk1"/>
              </a:solidFill>
            </a:endParaRPr>
          </a:p>
          <a:p>
            <a:pPr indent="0" lvl="0" marL="0" rtl="0" algn="ctr">
              <a:spcBef>
                <a:spcPts val="0"/>
              </a:spcBef>
              <a:spcAft>
                <a:spcPts val="0"/>
              </a:spcAft>
              <a:buNone/>
            </a:pPr>
            <a:r>
              <a:t/>
            </a:r>
            <a:endParaRPr/>
          </a:p>
        </p:txBody>
      </p:sp>
      <p:pic>
        <p:nvPicPr>
          <p:cNvPr id="56" name="Google Shape;56;p13"/>
          <p:cNvPicPr preferRelativeResize="0"/>
          <p:nvPr/>
        </p:nvPicPr>
        <p:blipFill>
          <a:blip r:embed="rId3">
            <a:alphaModFix/>
          </a:blip>
          <a:stretch>
            <a:fillRect/>
          </a:stretch>
        </p:blipFill>
        <p:spPr>
          <a:xfrm>
            <a:off x="803150" y="0"/>
            <a:ext cx="7537699" cy="1136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311700" y="701750"/>
            <a:ext cx="8520600" cy="3827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fr" sz="2400">
                <a:solidFill>
                  <a:srgbClr val="0000FF"/>
                </a:solidFill>
              </a:rPr>
              <a:t>Méthode de travail</a:t>
            </a:r>
            <a:endParaRPr b="1" sz="2400">
              <a:solidFill>
                <a:srgbClr val="0000FF"/>
              </a:solidFill>
            </a:endParaRPr>
          </a:p>
          <a:p>
            <a:pPr indent="0" lvl="0" marL="0" rtl="0" algn="l">
              <a:spcBef>
                <a:spcPts val="0"/>
              </a:spcBef>
              <a:spcAft>
                <a:spcPts val="0"/>
              </a:spcAft>
              <a:buNone/>
            </a:pPr>
            <a:r>
              <a:t/>
            </a:r>
            <a:endParaRPr b="1" sz="1400"/>
          </a:p>
          <a:p>
            <a:pPr indent="0" lvl="0" marL="0" rtl="0" algn="l">
              <a:spcBef>
                <a:spcPts val="0"/>
              </a:spcBef>
              <a:spcAft>
                <a:spcPts val="0"/>
              </a:spcAft>
              <a:buNone/>
            </a:pPr>
            <a:r>
              <a:rPr b="1" lang="fr" sz="1600"/>
              <a:t>5 thématiques : </a:t>
            </a:r>
            <a:endParaRPr b="1" sz="1600"/>
          </a:p>
          <a:p>
            <a:pPr indent="-317500" lvl="0" marL="914400" rtl="0" algn="l">
              <a:spcBef>
                <a:spcPts val="0"/>
              </a:spcBef>
              <a:spcAft>
                <a:spcPts val="0"/>
              </a:spcAft>
              <a:buClr>
                <a:srgbClr val="0000FF"/>
              </a:buClr>
              <a:buSzPts val="1400"/>
              <a:buAutoNum type="arabicPeriod"/>
            </a:pPr>
            <a:r>
              <a:rPr lang="fr" sz="1400"/>
              <a:t>Information des ménages</a:t>
            </a:r>
            <a:endParaRPr sz="1400"/>
          </a:p>
          <a:p>
            <a:pPr indent="-317500" lvl="0" marL="914400" rtl="0" algn="l">
              <a:spcBef>
                <a:spcPts val="0"/>
              </a:spcBef>
              <a:spcAft>
                <a:spcPts val="0"/>
              </a:spcAft>
              <a:buClr>
                <a:srgbClr val="0000FF"/>
              </a:buClr>
              <a:buSzPts val="1400"/>
              <a:buAutoNum type="arabicPeriod"/>
            </a:pPr>
            <a:r>
              <a:rPr lang="fr" sz="1400"/>
              <a:t>Animation des partenariats</a:t>
            </a:r>
            <a:endParaRPr sz="1400"/>
          </a:p>
          <a:p>
            <a:pPr indent="-317500" lvl="0" marL="914400" rtl="0" algn="l">
              <a:spcBef>
                <a:spcPts val="0"/>
              </a:spcBef>
              <a:spcAft>
                <a:spcPts val="0"/>
              </a:spcAft>
              <a:buClr>
                <a:srgbClr val="0000FF"/>
              </a:buClr>
              <a:buSzPts val="1400"/>
              <a:buAutoNum type="arabicPeriod"/>
            </a:pPr>
            <a:r>
              <a:rPr lang="fr" sz="1400"/>
              <a:t>Repérage</a:t>
            </a:r>
            <a:endParaRPr sz="1400"/>
          </a:p>
          <a:p>
            <a:pPr indent="-317500" lvl="0" marL="914400" rtl="0" algn="l">
              <a:spcBef>
                <a:spcPts val="0"/>
              </a:spcBef>
              <a:spcAft>
                <a:spcPts val="0"/>
              </a:spcAft>
              <a:buClr>
                <a:srgbClr val="0000FF"/>
              </a:buClr>
              <a:buSzPts val="1400"/>
              <a:buAutoNum type="arabicPeriod"/>
            </a:pPr>
            <a:r>
              <a:rPr lang="fr" sz="1400"/>
              <a:t>Visite à domicile</a:t>
            </a:r>
            <a:endParaRPr sz="1400"/>
          </a:p>
          <a:p>
            <a:pPr indent="-317500" lvl="0" marL="914400" rtl="0" algn="l">
              <a:spcBef>
                <a:spcPts val="0"/>
              </a:spcBef>
              <a:spcAft>
                <a:spcPts val="0"/>
              </a:spcAft>
              <a:buClr>
                <a:srgbClr val="0000FF"/>
              </a:buClr>
              <a:buSzPts val="1400"/>
              <a:buAutoNum type="arabicPeriod"/>
            </a:pPr>
            <a:r>
              <a:rPr lang="fr" sz="1400"/>
              <a:t>Petits et gros travaux</a:t>
            </a:r>
            <a:endParaRPr sz="1400"/>
          </a:p>
          <a:p>
            <a:pPr indent="0" lvl="0" marL="0" rtl="0" algn="l">
              <a:spcBef>
                <a:spcPts val="0"/>
              </a:spcBef>
              <a:spcAft>
                <a:spcPts val="0"/>
              </a:spcAft>
              <a:buNone/>
            </a:pPr>
            <a:r>
              <a:t/>
            </a:r>
            <a:endParaRPr sz="1400"/>
          </a:p>
          <a:p>
            <a:pPr indent="0" lvl="0" marL="0" rtl="0" algn="l">
              <a:spcBef>
                <a:spcPts val="0"/>
              </a:spcBef>
              <a:spcAft>
                <a:spcPts val="0"/>
              </a:spcAft>
              <a:buNone/>
            </a:pPr>
            <a:r>
              <a:rPr b="1" lang="fr" sz="1600"/>
              <a:t>Pour chaque thématique, utilisez les </a:t>
            </a:r>
            <a:r>
              <a:rPr b="1" lang="fr" sz="1600">
                <a:solidFill>
                  <a:srgbClr val="0000FF"/>
                </a:solidFill>
              </a:rPr>
              <a:t>post-its</a:t>
            </a:r>
            <a:r>
              <a:rPr b="1" lang="fr" sz="1600"/>
              <a:t> pour exprimer : </a:t>
            </a:r>
            <a:endParaRPr b="1" sz="1600"/>
          </a:p>
          <a:p>
            <a:pPr indent="-317500" lvl="0" marL="914400" rtl="0" algn="l">
              <a:spcBef>
                <a:spcPts val="0"/>
              </a:spcBef>
              <a:spcAft>
                <a:spcPts val="0"/>
              </a:spcAft>
              <a:buSzPts val="1400"/>
              <a:buChar char="-"/>
            </a:pPr>
            <a:r>
              <a:rPr lang="fr" sz="1400"/>
              <a:t>Vos constats et difficultés</a:t>
            </a:r>
            <a:endParaRPr sz="1400"/>
          </a:p>
          <a:p>
            <a:pPr indent="-317500" lvl="0" marL="914400" rtl="0" algn="l">
              <a:spcBef>
                <a:spcPts val="0"/>
              </a:spcBef>
              <a:spcAft>
                <a:spcPts val="0"/>
              </a:spcAft>
              <a:buSzPts val="1400"/>
              <a:buChar char="-"/>
            </a:pPr>
            <a:r>
              <a:rPr lang="fr" sz="1400"/>
              <a:t>Vos idées et propositions</a:t>
            </a:r>
            <a:endParaRPr sz="1400"/>
          </a:p>
          <a:p>
            <a:pPr indent="0" lvl="0" marL="0" rtl="0" algn="l">
              <a:spcBef>
                <a:spcPts val="0"/>
              </a:spcBef>
              <a:spcAft>
                <a:spcPts val="0"/>
              </a:spcAft>
              <a:buNone/>
            </a:pPr>
            <a:r>
              <a:t/>
            </a:r>
            <a:endParaRPr sz="1400"/>
          </a:p>
          <a:p>
            <a:pPr indent="0" lvl="0" marL="0" rtl="0" algn="l">
              <a:spcBef>
                <a:spcPts val="0"/>
              </a:spcBef>
              <a:spcAft>
                <a:spcPts val="0"/>
              </a:spcAft>
              <a:buNone/>
            </a:pPr>
            <a:r>
              <a:rPr lang="fr" sz="1400"/>
              <a:t>NB : pensez à mettre votre nom sur chaque post-it pour faciliter la restitution </a:t>
            </a:r>
            <a:endParaRPr sz="1400"/>
          </a:p>
        </p:txBody>
      </p:sp>
      <p:pic>
        <p:nvPicPr>
          <p:cNvPr id="62" name="Google Shape;62;p14"/>
          <p:cNvPicPr preferRelativeResize="0"/>
          <p:nvPr/>
        </p:nvPicPr>
        <p:blipFill>
          <a:blip r:embed="rId3">
            <a:alphaModFix/>
          </a:blip>
          <a:stretch>
            <a:fillRect/>
          </a:stretch>
        </p:blipFill>
        <p:spPr>
          <a:xfrm>
            <a:off x="803150" y="0"/>
            <a:ext cx="7537699" cy="11363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graphicFrame>
        <p:nvGraphicFramePr>
          <p:cNvPr id="67" name="Google Shape;67;p15"/>
          <p:cNvGraphicFramePr/>
          <p:nvPr/>
        </p:nvGraphicFramePr>
        <p:xfrm>
          <a:off x="220725" y="1044088"/>
          <a:ext cx="3000000" cy="3000000"/>
        </p:xfrm>
        <a:graphic>
          <a:graphicData uri="http://schemas.openxmlformats.org/drawingml/2006/table">
            <a:tbl>
              <a:tblPr>
                <a:noFill/>
                <a:tableStyleId>{5BEB0EB7-8E5C-4914-B5FF-28698AFB5A7F}</a:tableStyleId>
              </a:tblPr>
              <a:tblGrid>
                <a:gridCol w="4351275"/>
                <a:gridCol w="4064375"/>
              </a:tblGrid>
              <a:tr h="388392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graphicFrame>
        <p:nvGraphicFramePr>
          <p:cNvPr id="68" name="Google Shape;68;p15"/>
          <p:cNvGraphicFramePr/>
          <p:nvPr/>
        </p:nvGraphicFramePr>
        <p:xfrm>
          <a:off x="220725" y="650500"/>
          <a:ext cx="3000000" cy="3000000"/>
        </p:xfrm>
        <a:graphic>
          <a:graphicData uri="http://schemas.openxmlformats.org/drawingml/2006/table">
            <a:tbl>
              <a:tblPr>
                <a:noFill/>
                <a:tableStyleId>{5BEB0EB7-8E5C-4914-B5FF-28698AFB5A7F}</a:tableStyleId>
              </a:tblPr>
              <a:tblGrid>
                <a:gridCol w="4351275"/>
                <a:gridCol w="4064375"/>
              </a:tblGrid>
              <a:tr h="393600">
                <a:tc>
                  <a:txBody>
                    <a:bodyPr/>
                    <a:lstStyle/>
                    <a:p>
                      <a:pPr indent="0" lvl="0" marL="0" rtl="0" algn="ctr">
                        <a:spcBef>
                          <a:spcPts val="0"/>
                        </a:spcBef>
                        <a:spcAft>
                          <a:spcPts val="0"/>
                        </a:spcAft>
                        <a:buNone/>
                      </a:pPr>
                      <a:r>
                        <a:rPr lang="fr"/>
                        <a:t>Constats / Difficultés</a:t>
                      </a:r>
                      <a:endParaRPr/>
                    </a:p>
                  </a:txBody>
                  <a:tcPr marT="91425" marB="91425" marR="91425" marL="91425"/>
                </a:tc>
                <a:tc>
                  <a:txBody>
                    <a:bodyPr/>
                    <a:lstStyle/>
                    <a:p>
                      <a:pPr indent="0" lvl="0" marL="0" rtl="0" algn="ctr">
                        <a:spcBef>
                          <a:spcPts val="0"/>
                        </a:spcBef>
                        <a:spcAft>
                          <a:spcPts val="0"/>
                        </a:spcAft>
                        <a:buNone/>
                      </a:pPr>
                      <a:r>
                        <a:rPr lang="fr"/>
                        <a:t>Idées / propositions</a:t>
                      </a:r>
                      <a:endParaRPr/>
                    </a:p>
                  </a:txBody>
                  <a:tcPr marT="91425" marB="91425" marR="91425" marL="91425"/>
                </a:tc>
              </a:tr>
            </a:tbl>
          </a:graphicData>
        </a:graphic>
      </p:graphicFrame>
      <p:sp>
        <p:nvSpPr>
          <p:cNvPr id="69" name="Google Shape;69;p15"/>
          <p:cNvSpPr txBox="1"/>
          <p:nvPr>
            <p:ph type="title"/>
          </p:nvPr>
        </p:nvSpPr>
        <p:spPr>
          <a:xfrm>
            <a:off x="428400" y="181775"/>
            <a:ext cx="8520600" cy="39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fr" sz="1800">
                <a:solidFill>
                  <a:srgbClr val="1155CC"/>
                </a:solidFill>
                <a:latin typeface="Roboto"/>
                <a:ea typeface="Roboto"/>
                <a:cs typeface="Roboto"/>
                <a:sym typeface="Roboto"/>
              </a:rPr>
              <a:t>Information des ménages</a:t>
            </a:r>
            <a:endParaRPr b="1" sz="1800">
              <a:solidFill>
                <a:srgbClr val="1155CC"/>
              </a:solidFill>
              <a:latin typeface="Roboto"/>
              <a:ea typeface="Roboto"/>
              <a:cs typeface="Roboto"/>
              <a:sym typeface="Roboto"/>
            </a:endParaRPr>
          </a:p>
        </p:txBody>
      </p:sp>
      <p:sp>
        <p:nvSpPr>
          <p:cNvPr id="70" name="Google Shape;70;p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fr"/>
              <a:t>‹#›</a:t>
            </a:fld>
            <a:endParaRPr/>
          </a:p>
        </p:txBody>
      </p:sp>
      <p:sp>
        <p:nvSpPr>
          <p:cNvPr id="71" name="Google Shape;71;p15"/>
          <p:cNvSpPr/>
          <p:nvPr/>
        </p:nvSpPr>
        <p:spPr>
          <a:xfrm>
            <a:off x="2708000" y="1119225"/>
            <a:ext cx="1572000" cy="8043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Difficulté à faire face au démarchage à domicile et téléphonique qui s’est intensifié pdt le confinement.</a:t>
            </a:r>
            <a:endParaRPr sz="800"/>
          </a:p>
          <a:p>
            <a:pPr indent="0" lvl="0" marL="0" rtl="0" algn="l">
              <a:spcBef>
                <a:spcPts val="0"/>
              </a:spcBef>
              <a:spcAft>
                <a:spcPts val="0"/>
              </a:spcAft>
              <a:buNone/>
            </a:pPr>
            <a:r>
              <a:rPr lang="fr" sz="800"/>
              <a:t>Emmanuelle H. (OPAH)</a:t>
            </a:r>
            <a:endParaRPr sz="800"/>
          </a:p>
        </p:txBody>
      </p:sp>
      <p:sp>
        <p:nvSpPr>
          <p:cNvPr id="72" name="Google Shape;72;p15"/>
          <p:cNvSpPr/>
          <p:nvPr/>
        </p:nvSpPr>
        <p:spPr>
          <a:xfrm>
            <a:off x="9366875" y="8029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73" name="Google Shape;73;p15"/>
          <p:cNvSpPr/>
          <p:nvPr/>
        </p:nvSpPr>
        <p:spPr>
          <a:xfrm>
            <a:off x="9519275" y="9553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74" name="Google Shape;74;p15"/>
          <p:cNvSpPr/>
          <p:nvPr/>
        </p:nvSpPr>
        <p:spPr>
          <a:xfrm>
            <a:off x="9671675" y="11077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75" name="Google Shape;75;p15"/>
          <p:cNvSpPr/>
          <p:nvPr/>
        </p:nvSpPr>
        <p:spPr>
          <a:xfrm>
            <a:off x="3327300" y="3948100"/>
            <a:ext cx="10494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Courrier fin tarif réglementé, relevés index pas effectués par l’agent = du stress important recensé</a:t>
            </a:r>
            <a:endParaRPr sz="800"/>
          </a:p>
        </p:txBody>
      </p:sp>
      <p:sp>
        <p:nvSpPr>
          <p:cNvPr id="76" name="Google Shape;76;p15"/>
          <p:cNvSpPr/>
          <p:nvPr/>
        </p:nvSpPr>
        <p:spPr>
          <a:xfrm>
            <a:off x="428388" y="3023625"/>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Médiation bailleur complexe</a:t>
            </a:r>
            <a:endParaRPr sz="1000"/>
          </a:p>
          <a:p>
            <a:pPr indent="0" lvl="0" marL="0" rtl="0" algn="l">
              <a:spcBef>
                <a:spcPts val="0"/>
              </a:spcBef>
              <a:spcAft>
                <a:spcPts val="0"/>
              </a:spcAft>
              <a:buNone/>
            </a:pPr>
            <a:r>
              <a:t/>
            </a:r>
            <a:endParaRPr sz="1000"/>
          </a:p>
        </p:txBody>
      </p:sp>
      <p:sp>
        <p:nvSpPr>
          <p:cNvPr id="77" name="Google Shape;77;p15"/>
          <p:cNvSpPr/>
          <p:nvPr/>
        </p:nvSpPr>
        <p:spPr>
          <a:xfrm>
            <a:off x="4750825" y="3165050"/>
            <a:ext cx="975000" cy="13329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information collective sous la forme de petits livrets hebdomadaires Céline VIGIE</a:t>
            </a:r>
            <a:endParaRPr sz="1000"/>
          </a:p>
        </p:txBody>
      </p:sp>
      <p:sp>
        <p:nvSpPr>
          <p:cNvPr id="78" name="Google Shape;78;p15"/>
          <p:cNvSpPr/>
          <p:nvPr/>
        </p:nvSpPr>
        <p:spPr>
          <a:xfrm>
            <a:off x="9214475" y="17711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79" name="Google Shape;79;p15"/>
          <p:cNvSpPr/>
          <p:nvPr/>
        </p:nvSpPr>
        <p:spPr>
          <a:xfrm>
            <a:off x="9366875" y="19235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80" name="Google Shape;80;p15"/>
          <p:cNvSpPr/>
          <p:nvPr/>
        </p:nvSpPr>
        <p:spPr>
          <a:xfrm>
            <a:off x="9519275" y="20759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81" name="Google Shape;81;p15"/>
          <p:cNvSpPr/>
          <p:nvPr/>
        </p:nvSpPr>
        <p:spPr>
          <a:xfrm>
            <a:off x="7394200" y="4019150"/>
            <a:ext cx="1242300" cy="64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900"/>
              <a:t>Saisine du FSL et montage dossier directement par le ménage ?</a:t>
            </a:r>
            <a:endParaRPr sz="900"/>
          </a:p>
        </p:txBody>
      </p:sp>
      <p:sp>
        <p:nvSpPr>
          <p:cNvPr id="82" name="Google Shape;82;p15"/>
          <p:cNvSpPr/>
          <p:nvPr/>
        </p:nvSpPr>
        <p:spPr>
          <a:xfrm>
            <a:off x="7517000" y="2930000"/>
            <a:ext cx="10494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900"/>
              <a:t>Utiliser les plateformes type Viber, Whatsapp pour maintenir le lien?</a:t>
            </a:r>
            <a:endParaRPr sz="900"/>
          </a:p>
        </p:txBody>
      </p:sp>
      <p:sp>
        <p:nvSpPr>
          <p:cNvPr id="83" name="Google Shape;83;p15"/>
          <p:cNvSpPr/>
          <p:nvPr/>
        </p:nvSpPr>
        <p:spPr>
          <a:xfrm>
            <a:off x="3051350" y="2023500"/>
            <a:ext cx="1188600" cy="14598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Démarchages abusifs des fournisseurs d’énergie également et notamment sur les quartiers priritaires de la Ville. Cécile Cloarec</a:t>
            </a:r>
            <a:endParaRPr sz="1000"/>
          </a:p>
        </p:txBody>
      </p:sp>
      <p:sp>
        <p:nvSpPr>
          <p:cNvPr id="84" name="Google Shape;84;p15"/>
          <p:cNvSpPr/>
          <p:nvPr/>
        </p:nvSpPr>
        <p:spPr>
          <a:xfrm>
            <a:off x="2049200" y="1967538"/>
            <a:ext cx="975000" cy="12084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Victor CREAQ : mise en place de conseils par SMS ; mais parfois noyés parmi les communications des opé. tél. et autres offres </a:t>
            </a:r>
            <a:endParaRPr sz="800"/>
          </a:p>
        </p:txBody>
      </p:sp>
      <p:sp>
        <p:nvSpPr>
          <p:cNvPr id="85" name="Google Shape;85;p15"/>
          <p:cNvSpPr/>
          <p:nvPr/>
        </p:nvSpPr>
        <p:spPr>
          <a:xfrm>
            <a:off x="4979425" y="1119225"/>
            <a:ext cx="1421100" cy="995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Mobilisation des travailleurs sociaux transmission documents  gros plus ;) et empathie +++</a:t>
            </a:r>
            <a:endParaRPr sz="1000"/>
          </a:p>
          <a:p>
            <a:pPr indent="0" lvl="0" marL="0" rtl="0" algn="l">
              <a:spcBef>
                <a:spcPts val="0"/>
              </a:spcBef>
              <a:spcAft>
                <a:spcPts val="0"/>
              </a:spcAft>
              <a:buClr>
                <a:schemeClr val="dk1"/>
              </a:buClr>
              <a:buSzPts val="1100"/>
              <a:buFont typeface="Arial"/>
              <a:buNone/>
            </a:pPr>
            <a:r>
              <a:rPr lang="fr" sz="1000">
                <a:solidFill>
                  <a:schemeClr val="dk1"/>
                </a:solidFill>
              </a:rPr>
              <a:t>Vincent VALVERDE</a:t>
            </a:r>
            <a:endParaRPr sz="1000"/>
          </a:p>
        </p:txBody>
      </p:sp>
      <p:sp>
        <p:nvSpPr>
          <p:cNvPr id="86" name="Google Shape;86;p15"/>
          <p:cNvSpPr/>
          <p:nvPr/>
        </p:nvSpPr>
        <p:spPr>
          <a:xfrm>
            <a:off x="220725" y="1973325"/>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Mal être +++</a:t>
            </a:r>
            <a:endParaRPr sz="1000"/>
          </a:p>
          <a:p>
            <a:pPr indent="0" lvl="0" marL="0" rtl="0" algn="l">
              <a:spcBef>
                <a:spcPts val="0"/>
              </a:spcBef>
              <a:spcAft>
                <a:spcPts val="0"/>
              </a:spcAft>
              <a:buNone/>
            </a:pPr>
            <a:r>
              <a:rPr lang="fr" sz="1000"/>
              <a:t>Fracture numérique...</a:t>
            </a:r>
            <a:endParaRPr sz="1000"/>
          </a:p>
          <a:p>
            <a:pPr indent="0" lvl="0" marL="0" rtl="0" algn="l">
              <a:spcBef>
                <a:spcPts val="0"/>
              </a:spcBef>
              <a:spcAft>
                <a:spcPts val="0"/>
              </a:spcAft>
              <a:buNone/>
            </a:pPr>
            <a:r>
              <a:rPr lang="fr" sz="1000"/>
              <a:t>Vincent VALVERDE</a:t>
            </a:r>
            <a:endParaRPr sz="1000"/>
          </a:p>
        </p:txBody>
      </p:sp>
      <p:sp>
        <p:nvSpPr>
          <p:cNvPr id="87" name="Google Shape;87;p15"/>
          <p:cNvSpPr/>
          <p:nvPr/>
        </p:nvSpPr>
        <p:spPr>
          <a:xfrm>
            <a:off x="287175" y="1119225"/>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accès numérique - Emilie LEROY</a:t>
            </a:r>
            <a:endParaRPr sz="1000"/>
          </a:p>
        </p:txBody>
      </p:sp>
      <p:sp>
        <p:nvSpPr>
          <p:cNvPr id="88" name="Google Shape;88;p15"/>
          <p:cNvSpPr/>
          <p:nvPr/>
        </p:nvSpPr>
        <p:spPr>
          <a:xfrm>
            <a:off x="7365600" y="1263500"/>
            <a:ext cx="1188600" cy="1121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Edition de guides pratiques ou de notices explicatives à diffuser au ménages et au réseau local. Cécile Cloarec</a:t>
            </a:r>
            <a:endParaRPr sz="800"/>
          </a:p>
        </p:txBody>
      </p:sp>
      <p:sp>
        <p:nvSpPr>
          <p:cNvPr id="89" name="Google Shape;89;p15"/>
          <p:cNvSpPr/>
          <p:nvPr/>
        </p:nvSpPr>
        <p:spPr>
          <a:xfrm>
            <a:off x="6315925" y="2326350"/>
            <a:ext cx="975000" cy="1769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développement des outils de communication, site internet, réseaux sociaux,  de notre département pour mieux informer les ménages Blandine Grandperrin</a:t>
            </a:r>
            <a:endParaRPr sz="800"/>
          </a:p>
        </p:txBody>
      </p:sp>
      <p:sp>
        <p:nvSpPr>
          <p:cNvPr id="90" name="Google Shape;90;p15"/>
          <p:cNvSpPr/>
          <p:nvPr/>
        </p:nvSpPr>
        <p:spPr>
          <a:xfrm>
            <a:off x="1771050" y="3165050"/>
            <a:ext cx="11886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Tél commerciaux (isolat° à 1€, chagtt fournisseur NRJ) se sont intensifiés lors du 2nd confinement = méfiance</a:t>
            </a:r>
            <a:endParaRPr sz="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aphicFrame>
        <p:nvGraphicFramePr>
          <p:cNvPr id="95" name="Google Shape;95;p16"/>
          <p:cNvGraphicFramePr/>
          <p:nvPr/>
        </p:nvGraphicFramePr>
        <p:xfrm>
          <a:off x="220725" y="1044088"/>
          <a:ext cx="3000000" cy="3000000"/>
        </p:xfrm>
        <a:graphic>
          <a:graphicData uri="http://schemas.openxmlformats.org/drawingml/2006/table">
            <a:tbl>
              <a:tblPr>
                <a:noFill/>
                <a:tableStyleId>{5BEB0EB7-8E5C-4914-B5FF-28698AFB5A7F}</a:tableStyleId>
              </a:tblPr>
              <a:tblGrid>
                <a:gridCol w="4351275"/>
                <a:gridCol w="4064375"/>
              </a:tblGrid>
              <a:tr h="388392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96" name="Google Shape;96;p16"/>
          <p:cNvSpPr txBox="1"/>
          <p:nvPr>
            <p:ph type="title"/>
          </p:nvPr>
        </p:nvSpPr>
        <p:spPr>
          <a:xfrm>
            <a:off x="428400" y="181775"/>
            <a:ext cx="8520600" cy="39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fr" sz="1800">
                <a:solidFill>
                  <a:srgbClr val="1155CC"/>
                </a:solidFill>
                <a:latin typeface="Roboto"/>
                <a:ea typeface="Roboto"/>
                <a:cs typeface="Roboto"/>
                <a:sym typeface="Roboto"/>
              </a:rPr>
              <a:t>Animation des partenariats</a:t>
            </a:r>
            <a:endParaRPr b="1" sz="1800">
              <a:solidFill>
                <a:srgbClr val="1155CC"/>
              </a:solidFill>
              <a:latin typeface="Roboto"/>
              <a:ea typeface="Roboto"/>
              <a:cs typeface="Roboto"/>
              <a:sym typeface="Roboto"/>
            </a:endParaRPr>
          </a:p>
        </p:txBody>
      </p:sp>
      <p:sp>
        <p:nvSpPr>
          <p:cNvPr id="97" name="Google Shape;97;p1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fr"/>
              <a:t>‹#›</a:t>
            </a:fld>
            <a:endParaRPr/>
          </a:p>
        </p:txBody>
      </p:sp>
      <p:sp>
        <p:nvSpPr>
          <p:cNvPr id="98" name="Google Shape;98;p16"/>
          <p:cNvSpPr/>
          <p:nvPr/>
        </p:nvSpPr>
        <p:spPr>
          <a:xfrm>
            <a:off x="4683800" y="1119225"/>
            <a:ext cx="975000" cy="17064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fr" sz="800"/>
              <a:t>Intervention en visio pour chaque structure (permet sur des territoires très larges de pouvoir réunir les acteurs qui auraient peut-être eu des réticences à se déplacer)</a:t>
            </a:r>
            <a:endParaRPr sz="800"/>
          </a:p>
          <a:p>
            <a:pPr indent="0" lvl="0" marL="0" rtl="0" algn="l">
              <a:spcBef>
                <a:spcPts val="0"/>
              </a:spcBef>
              <a:spcAft>
                <a:spcPts val="0"/>
              </a:spcAft>
              <a:buNone/>
            </a:pPr>
            <a:r>
              <a:rPr lang="fr" sz="800"/>
              <a:t>Anne-Valérie</a:t>
            </a:r>
            <a:endParaRPr sz="800"/>
          </a:p>
        </p:txBody>
      </p:sp>
      <p:sp>
        <p:nvSpPr>
          <p:cNvPr id="99" name="Google Shape;99;p16"/>
          <p:cNvSpPr/>
          <p:nvPr/>
        </p:nvSpPr>
        <p:spPr>
          <a:xfrm>
            <a:off x="9366875" y="8029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00" name="Google Shape;100;p16"/>
          <p:cNvSpPr/>
          <p:nvPr/>
        </p:nvSpPr>
        <p:spPr>
          <a:xfrm>
            <a:off x="9519275" y="9553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01" name="Google Shape;101;p16"/>
          <p:cNvSpPr/>
          <p:nvPr/>
        </p:nvSpPr>
        <p:spPr>
          <a:xfrm>
            <a:off x="9671675" y="11077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02" name="Google Shape;102;p16"/>
          <p:cNvSpPr/>
          <p:nvPr/>
        </p:nvSpPr>
        <p:spPr>
          <a:xfrm>
            <a:off x="7879575" y="181775"/>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Appui des Maisons France Service</a:t>
            </a:r>
            <a:endParaRPr sz="1000"/>
          </a:p>
        </p:txBody>
      </p:sp>
      <p:sp>
        <p:nvSpPr>
          <p:cNvPr id="103" name="Google Shape;103;p16"/>
          <p:cNvSpPr/>
          <p:nvPr/>
        </p:nvSpPr>
        <p:spPr>
          <a:xfrm>
            <a:off x="6013900" y="3132225"/>
            <a:ext cx="13755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Réseau des “donneurs d’alerte” à redynamiser en 2021 sur  le territoire SLIME avec 1 rencontre annuelle à construire ensemble Amandine POURRAT</a:t>
            </a:r>
            <a:endParaRPr sz="800"/>
          </a:p>
        </p:txBody>
      </p:sp>
      <p:sp>
        <p:nvSpPr>
          <p:cNvPr id="104" name="Google Shape;104;p16"/>
          <p:cNvSpPr/>
          <p:nvPr/>
        </p:nvSpPr>
        <p:spPr>
          <a:xfrm>
            <a:off x="576600" y="3890988"/>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AS du département difficile à joindre Céline VIGIE</a:t>
            </a:r>
            <a:endParaRPr sz="800"/>
          </a:p>
        </p:txBody>
      </p:sp>
      <p:sp>
        <p:nvSpPr>
          <p:cNvPr id="105" name="Google Shape;105;p16"/>
          <p:cNvSpPr/>
          <p:nvPr/>
        </p:nvSpPr>
        <p:spPr>
          <a:xfrm>
            <a:off x="2057275" y="4073925"/>
            <a:ext cx="11598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Peu de dispositifs nouveaux  (au national comme local) pour dynamiser l’animation partenarial</a:t>
            </a:r>
            <a:endParaRPr sz="800"/>
          </a:p>
        </p:txBody>
      </p:sp>
      <p:sp>
        <p:nvSpPr>
          <p:cNvPr id="106" name="Google Shape;106;p16"/>
          <p:cNvSpPr/>
          <p:nvPr/>
        </p:nvSpPr>
        <p:spPr>
          <a:xfrm>
            <a:off x="7271175" y="3764875"/>
            <a:ext cx="1495200" cy="966000"/>
          </a:xfrm>
          <a:prstGeom prst="foldedCorner">
            <a:avLst>
              <a:gd fmla="val 0"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Améliorer relation, partenariat entre acteurs publics d’accompagnement à la réno (ADIL, Opérateurs ANAH, Espace Info Energie. Temps d’échanges.</a:t>
            </a:r>
            <a:endParaRPr sz="800"/>
          </a:p>
          <a:p>
            <a:pPr indent="0" lvl="0" marL="0" rtl="0" algn="l">
              <a:spcBef>
                <a:spcPts val="0"/>
              </a:spcBef>
              <a:spcAft>
                <a:spcPts val="0"/>
              </a:spcAft>
              <a:buNone/>
            </a:pPr>
            <a:r>
              <a:rPr lang="fr" sz="800"/>
              <a:t>D. Miroy (BER)</a:t>
            </a:r>
            <a:endParaRPr sz="800"/>
          </a:p>
          <a:p>
            <a:pPr indent="0" lvl="0" marL="0" rtl="0" algn="l">
              <a:spcBef>
                <a:spcPts val="0"/>
              </a:spcBef>
              <a:spcAft>
                <a:spcPts val="0"/>
              </a:spcAft>
              <a:buNone/>
            </a:pPr>
            <a:r>
              <a:t/>
            </a:r>
            <a:endParaRPr sz="1000"/>
          </a:p>
        </p:txBody>
      </p:sp>
      <p:sp>
        <p:nvSpPr>
          <p:cNvPr id="107" name="Google Shape;107;p16"/>
          <p:cNvSpPr/>
          <p:nvPr/>
        </p:nvSpPr>
        <p:spPr>
          <a:xfrm>
            <a:off x="4756625" y="38910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V</a:t>
            </a:r>
            <a:r>
              <a:rPr lang="fr" sz="800"/>
              <a:t>ictor CREAQ : création d’outils spécifiques (plaquettes à destination des TS)</a:t>
            </a:r>
            <a:endParaRPr sz="800"/>
          </a:p>
        </p:txBody>
      </p:sp>
      <p:sp>
        <p:nvSpPr>
          <p:cNvPr id="108" name="Google Shape;108;p16"/>
          <p:cNvSpPr/>
          <p:nvPr/>
        </p:nvSpPr>
        <p:spPr>
          <a:xfrm>
            <a:off x="1926100" y="1260100"/>
            <a:ext cx="1233300" cy="9660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Victor CREAQ : Le SLIME33 s’est déployé sur de nvx territoires en 2020      </a:t>
            </a:r>
            <a:endParaRPr sz="800"/>
          </a:p>
          <a:p>
            <a:pPr indent="0" lvl="0" marL="0" rtl="0" algn="l">
              <a:spcBef>
                <a:spcPts val="0"/>
              </a:spcBef>
              <a:spcAft>
                <a:spcPts val="0"/>
              </a:spcAft>
              <a:buNone/>
            </a:pPr>
            <a:r>
              <a:rPr lang="fr" sz="800"/>
              <a:t>difficultés à toucher les nouveaux TS</a:t>
            </a:r>
            <a:endParaRPr sz="800"/>
          </a:p>
        </p:txBody>
      </p:sp>
      <p:sp>
        <p:nvSpPr>
          <p:cNvPr id="109" name="Google Shape;109;p16"/>
          <p:cNvSpPr/>
          <p:nvPr/>
        </p:nvSpPr>
        <p:spPr>
          <a:xfrm>
            <a:off x="3344850" y="2825613"/>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Politique publique qui freine sur l’accompagnement des ménages </a:t>
            </a:r>
            <a:endParaRPr sz="800"/>
          </a:p>
        </p:txBody>
      </p:sp>
      <p:sp>
        <p:nvSpPr>
          <p:cNvPr id="110" name="Google Shape;110;p16"/>
          <p:cNvSpPr/>
          <p:nvPr/>
        </p:nvSpPr>
        <p:spPr>
          <a:xfrm>
            <a:off x="183000" y="2825625"/>
            <a:ext cx="1762200" cy="10827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CD67: limites techniques pour organiser des échanges entre structures du fait de l’interdiction de réunion en présentiel (pb de logiciel, refus de certains..)….risque de prolongation 1er semesttre 2021</a:t>
            </a:r>
            <a:endParaRPr sz="800"/>
          </a:p>
        </p:txBody>
      </p:sp>
      <p:sp>
        <p:nvSpPr>
          <p:cNvPr id="111" name="Google Shape;111;p16"/>
          <p:cNvSpPr/>
          <p:nvPr/>
        </p:nvSpPr>
        <p:spPr>
          <a:xfrm>
            <a:off x="7400600" y="1119225"/>
            <a:ext cx="1273200" cy="2492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Une idée en cours de lancement (partenariat avec bailleur pour un accompagnement sur immeuble entier sur 3 ans - 1ère année. création d’un groupe moteur en accompagnement en individuel: 2ème année accompagnements d’autres ménages de ce bâtiments par les 1er habitants accompagnés (ambassadeurs) 3ème année (mise en collectif des éco d’énergie sur les parties communes). Anne Charvet</a:t>
            </a:r>
            <a:endParaRPr sz="800"/>
          </a:p>
        </p:txBody>
      </p:sp>
      <p:sp>
        <p:nvSpPr>
          <p:cNvPr id="112" name="Google Shape;112;p16"/>
          <p:cNvSpPr/>
          <p:nvPr/>
        </p:nvSpPr>
        <p:spPr>
          <a:xfrm>
            <a:off x="5884750" y="4135725"/>
            <a:ext cx="1233300" cy="7305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I</a:t>
            </a:r>
            <a:r>
              <a:rPr lang="fr" sz="800"/>
              <a:t>ntervention auprès des élus de chargé(e)s de visites - Emilie LEROY</a:t>
            </a:r>
            <a:endParaRPr sz="800"/>
          </a:p>
        </p:txBody>
      </p:sp>
      <p:sp>
        <p:nvSpPr>
          <p:cNvPr id="113" name="Google Shape;113;p16"/>
          <p:cNvSpPr/>
          <p:nvPr/>
        </p:nvSpPr>
        <p:spPr>
          <a:xfrm>
            <a:off x="3434100" y="1256150"/>
            <a:ext cx="975000" cy="7305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Afflux de mails donc délai réponses +++</a:t>
            </a:r>
            <a:endParaRPr sz="800"/>
          </a:p>
          <a:p>
            <a:pPr indent="0" lvl="0" marL="0" rtl="0" algn="l">
              <a:spcBef>
                <a:spcPts val="0"/>
              </a:spcBef>
              <a:spcAft>
                <a:spcPts val="0"/>
              </a:spcAft>
              <a:buClr>
                <a:schemeClr val="dk1"/>
              </a:buClr>
              <a:buSzPts val="1100"/>
              <a:buFont typeface="Arial"/>
              <a:buNone/>
            </a:pPr>
            <a:r>
              <a:rPr lang="fr" sz="800">
                <a:solidFill>
                  <a:schemeClr val="dk1"/>
                </a:solidFill>
              </a:rPr>
              <a:t>Vincent VALVERDE</a:t>
            </a:r>
            <a:endParaRPr sz="800"/>
          </a:p>
        </p:txBody>
      </p:sp>
      <p:sp>
        <p:nvSpPr>
          <p:cNvPr id="114" name="Google Shape;114;p16"/>
          <p:cNvSpPr/>
          <p:nvPr/>
        </p:nvSpPr>
        <p:spPr>
          <a:xfrm>
            <a:off x="3144600" y="2302800"/>
            <a:ext cx="1375500" cy="5379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Inertie politique, budget contraint des </a:t>
            </a:r>
            <a:r>
              <a:rPr lang="fr" sz="800"/>
              <a:t>collectivités</a:t>
            </a:r>
            <a:r>
              <a:rPr lang="fr" sz="800"/>
              <a:t> - Emilie LEROY</a:t>
            </a:r>
            <a:endParaRPr sz="800"/>
          </a:p>
        </p:txBody>
      </p:sp>
      <p:sp>
        <p:nvSpPr>
          <p:cNvPr id="115" name="Google Shape;115;p16"/>
          <p:cNvSpPr/>
          <p:nvPr/>
        </p:nvSpPr>
        <p:spPr>
          <a:xfrm>
            <a:off x="4650350" y="2825613"/>
            <a:ext cx="1233300" cy="7305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t</a:t>
            </a:r>
            <a:r>
              <a:rPr lang="fr" sz="800"/>
              <a:t>ravail en visio avec tout les partenaires Blandine GRANDPERRIN</a:t>
            </a:r>
            <a:endParaRPr sz="800"/>
          </a:p>
        </p:txBody>
      </p:sp>
      <p:sp>
        <p:nvSpPr>
          <p:cNvPr id="116" name="Google Shape;116;p16"/>
          <p:cNvSpPr/>
          <p:nvPr/>
        </p:nvSpPr>
        <p:spPr>
          <a:xfrm>
            <a:off x="308850" y="1221800"/>
            <a:ext cx="1589700" cy="13500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A BONNEAU : Difficultés à réunir les futurs donneurs d’alerte notamment les travailleurs sociaux pour leur présenter les dispositifs de lutte contre la PE. (Avant le confinement nous avions commencé à rencontrer les TS de certains secteurs)</a:t>
            </a:r>
            <a:endParaRPr sz="800"/>
          </a:p>
        </p:txBody>
      </p:sp>
      <p:sp>
        <p:nvSpPr>
          <p:cNvPr id="117" name="Google Shape;117;p16"/>
          <p:cNvSpPr/>
          <p:nvPr/>
        </p:nvSpPr>
        <p:spPr>
          <a:xfrm>
            <a:off x="6195150" y="1119225"/>
            <a:ext cx="1233300" cy="20130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Rencontres cumulées EDF solidarité-asso d’acc aux éco d’énergie auprès des équipes de secteurs AS calées (avec optionnel numérique si jamais - poser la question du support numérique certaine structures ont des interdictions d’usages ZOOM par ex) Anne Charvet-conciergerie engagée</a:t>
            </a:r>
            <a:endParaRPr sz="800"/>
          </a:p>
        </p:txBody>
      </p:sp>
      <p:graphicFrame>
        <p:nvGraphicFramePr>
          <p:cNvPr id="118" name="Google Shape;118;p16"/>
          <p:cNvGraphicFramePr/>
          <p:nvPr/>
        </p:nvGraphicFramePr>
        <p:xfrm>
          <a:off x="220725" y="650500"/>
          <a:ext cx="3000000" cy="3000000"/>
        </p:xfrm>
        <a:graphic>
          <a:graphicData uri="http://schemas.openxmlformats.org/drawingml/2006/table">
            <a:tbl>
              <a:tblPr>
                <a:noFill/>
                <a:tableStyleId>{5BEB0EB7-8E5C-4914-B5FF-28698AFB5A7F}</a:tableStyleId>
              </a:tblPr>
              <a:tblGrid>
                <a:gridCol w="4351275"/>
                <a:gridCol w="4064375"/>
              </a:tblGrid>
              <a:tr h="393600">
                <a:tc>
                  <a:txBody>
                    <a:bodyPr/>
                    <a:lstStyle/>
                    <a:p>
                      <a:pPr indent="0" lvl="0" marL="0" rtl="0" algn="ctr">
                        <a:spcBef>
                          <a:spcPts val="0"/>
                        </a:spcBef>
                        <a:spcAft>
                          <a:spcPts val="0"/>
                        </a:spcAft>
                        <a:buNone/>
                      </a:pPr>
                      <a:r>
                        <a:rPr lang="fr"/>
                        <a:t>Constats / Difficultés</a:t>
                      </a:r>
                      <a:endParaRPr/>
                    </a:p>
                  </a:txBody>
                  <a:tcPr marT="91425" marB="91425" marR="91425" marL="91425"/>
                </a:tc>
                <a:tc>
                  <a:txBody>
                    <a:bodyPr/>
                    <a:lstStyle/>
                    <a:p>
                      <a:pPr indent="0" lvl="0" marL="0" rtl="0" algn="ctr">
                        <a:spcBef>
                          <a:spcPts val="0"/>
                        </a:spcBef>
                        <a:spcAft>
                          <a:spcPts val="0"/>
                        </a:spcAft>
                        <a:buNone/>
                      </a:pPr>
                      <a:r>
                        <a:rPr lang="fr"/>
                        <a:t>Idées / propositions</a:t>
                      </a:r>
                      <a:endParaRPr/>
                    </a:p>
                  </a:txBody>
                  <a:tcPr marT="91425" marB="91425" marR="91425" marL="91425"/>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aphicFrame>
        <p:nvGraphicFramePr>
          <p:cNvPr id="123" name="Google Shape;123;p17"/>
          <p:cNvGraphicFramePr/>
          <p:nvPr/>
        </p:nvGraphicFramePr>
        <p:xfrm>
          <a:off x="220725" y="1044088"/>
          <a:ext cx="3000000" cy="3000000"/>
        </p:xfrm>
        <a:graphic>
          <a:graphicData uri="http://schemas.openxmlformats.org/drawingml/2006/table">
            <a:tbl>
              <a:tblPr>
                <a:noFill/>
                <a:tableStyleId>{5BEB0EB7-8E5C-4914-B5FF-28698AFB5A7F}</a:tableStyleId>
              </a:tblPr>
              <a:tblGrid>
                <a:gridCol w="4351275"/>
                <a:gridCol w="4064375"/>
              </a:tblGrid>
              <a:tr h="388392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124" name="Google Shape;124;p17"/>
          <p:cNvSpPr txBox="1"/>
          <p:nvPr>
            <p:ph type="title"/>
          </p:nvPr>
        </p:nvSpPr>
        <p:spPr>
          <a:xfrm>
            <a:off x="428400" y="181775"/>
            <a:ext cx="8520600" cy="39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fr" sz="1800">
                <a:solidFill>
                  <a:srgbClr val="1155CC"/>
                </a:solidFill>
                <a:latin typeface="Roboto"/>
                <a:ea typeface="Roboto"/>
                <a:cs typeface="Roboto"/>
                <a:sym typeface="Roboto"/>
              </a:rPr>
              <a:t>Repérage</a:t>
            </a:r>
            <a:endParaRPr b="1" sz="1800">
              <a:solidFill>
                <a:srgbClr val="1155CC"/>
              </a:solidFill>
              <a:latin typeface="Roboto"/>
              <a:ea typeface="Roboto"/>
              <a:cs typeface="Roboto"/>
              <a:sym typeface="Roboto"/>
            </a:endParaRPr>
          </a:p>
        </p:txBody>
      </p:sp>
      <p:sp>
        <p:nvSpPr>
          <p:cNvPr id="125" name="Google Shape;125;p1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fr"/>
              <a:t>‹#›</a:t>
            </a:fld>
            <a:endParaRPr/>
          </a:p>
        </p:txBody>
      </p:sp>
      <p:sp>
        <p:nvSpPr>
          <p:cNvPr id="126" name="Google Shape;126;p17"/>
          <p:cNvSpPr/>
          <p:nvPr/>
        </p:nvSpPr>
        <p:spPr>
          <a:xfrm>
            <a:off x="7536650" y="883100"/>
            <a:ext cx="15756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900"/>
              <a:t>demander aux ménages leur parcours pour avoir eu accès à la visite et identifier de nouveaux relais - Emilie LEROY</a:t>
            </a:r>
            <a:endParaRPr sz="900"/>
          </a:p>
        </p:txBody>
      </p:sp>
      <p:sp>
        <p:nvSpPr>
          <p:cNvPr id="127" name="Google Shape;127;p17"/>
          <p:cNvSpPr/>
          <p:nvPr/>
        </p:nvSpPr>
        <p:spPr>
          <a:xfrm>
            <a:off x="9366875" y="8029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28" name="Google Shape;128;p17"/>
          <p:cNvSpPr/>
          <p:nvPr/>
        </p:nvSpPr>
        <p:spPr>
          <a:xfrm>
            <a:off x="9519275" y="9553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29" name="Google Shape;129;p17"/>
          <p:cNvSpPr/>
          <p:nvPr/>
        </p:nvSpPr>
        <p:spPr>
          <a:xfrm>
            <a:off x="9671675" y="11077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30" name="Google Shape;130;p17"/>
          <p:cNvSpPr/>
          <p:nvPr/>
        </p:nvSpPr>
        <p:spPr>
          <a:xfrm>
            <a:off x="8259300" y="1767825"/>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Identifier les moyens utilisés par les ménages pour ne pas s’isoler</a:t>
            </a:r>
            <a:endParaRPr sz="800"/>
          </a:p>
        </p:txBody>
      </p:sp>
      <p:sp>
        <p:nvSpPr>
          <p:cNvPr id="131" name="Google Shape;131;p17"/>
          <p:cNvSpPr/>
          <p:nvPr/>
        </p:nvSpPr>
        <p:spPr>
          <a:xfrm>
            <a:off x="4572000" y="40626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700"/>
              <a:t>CD67: renforcer le portée à connaisance aupres des Banques alimentaires, restau du coeur, CCAS, ...</a:t>
            </a:r>
            <a:endParaRPr sz="700"/>
          </a:p>
        </p:txBody>
      </p:sp>
      <p:sp>
        <p:nvSpPr>
          <p:cNvPr id="132" name="Google Shape;132;p17"/>
          <p:cNvSpPr/>
          <p:nvPr/>
        </p:nvSpPr>
        <p:spPr>
          <a:xfrm>
            <a:off x="3586038" y="2135075"/>
            <a:ext cx="975000" cy="13818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900"/>
              <a:t>TS en télétravail, bcp moins de contact avec les usagers et donc moins de fiche navette</a:t>
            </a:r>
            <a:endParaRPr sz="900"/>
          </a:p>
          <a:p>
            <a:pPr indent="0" lvl="0" marL="0" rtl="0" algn="l">
              <a:spcBef>
                <a:spcPts val="0"/>
              </a:spcBef>
              <a:spcAft>
                <a:spcPts val="0"/>
              </a:spcAft>
              <a:buNone/>
            </a:pPr>
            <a:r>
              <a:rPr lang="fr" sz="900"/>
              <a:t>Matthias SAnchez</a:t>
            </a:r>
            <a:endParaRPr sz="900"/>
          </a:p>
        </p:txBody>
      </p:sp>
      <p:sp>
        <p:nvSpPr>
          <p:cNvPr id="133" name="Google Shape;133;p17"/>
          <p:cNvSpPr/>
          <p:nvPr/>
        </p:nvSpPr>
        <p:spPr>
          <a:xfrm>
            <a:off x="2333700" y="3208500"/>
            <a:ext cx="12414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900"/>
              <a:t>Moins d’acteurs.trices sur le pont (l’alimentaire et le médical étant priorisé)</a:t>
            </a:r>
            <a:endParaRPr sz="900"/>
          </a:p>
        </p:txBody>
      </p:sp>
      <p:sp>
        <p:nvSpPr>
          <p:cNvPr id="134" name="Google Shape;134;p17"/>
          <p:cNvSpPr/>
          <p:nvPr/>
        </p:nvSpPr>
        <p:spPr>
          <a:xfrm>
            <a:off x="2300150" y="2135075"/>
            <a:ext cx="1279800" cy="10854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900"/>
              <a:t>A BONNEAU : constat - Moins de repérage actuellement par les TS car ils traitent d’autres priorités (alimentation, enfant)</a:t>
            </a:r>
            <a:endParaRPr sz="900"/>
          </a:p>
        </p:txBody>
      </p:sp>
      <p:sp>
        <p:nvSpPr>
          <p:cNvPr id="135" name="Google Shape;135;p17"/>
          <p:cNvSpPr/>
          <p:nvPr/>
        </p:nvSpPr>
        <p:spPr>
          <a:xfrm>
            <a:off x="4571950" y="2532613"/>
            <a:ext cx="1077000" cy="11139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700"/>
              <a:t>Renforcer le lien avec les MSAP +</a:t>
            </a:r>
            <a:endParaRPr sz="700"/>
          </a:p>
          <a:p>
            <a:pPr indent="0" lvl="0" marL="0" rtl="0" algn="l">
              <a:spcBef>
                <a:spcPts val="0"/>
              </a:spcBef>
              <a:spcAft>
                <a:spcPts val="0"/>
              </a:spcAft>
              <a:buNone/>
            </a:pPr>
            <a:r>
              <a:rPr lang="fr" sz="700"/>
              <a:t>Repérage dans l’entourage des chargés de visite eux-mêmes (voisins, proches….) = lien de confiance</a:t>
            </a:r>
            <a:endParaRPr sz="700"/>
          </a:p>
          <a:p>
            <a:pPr indent="0" lvl="0" marL="0" rtl="0" algn="l">
              <a:spcBef>
                <a:spcPts val="0"/>
              </a:spcBef>
              <a:spcAft>
                <a:spcPts val="0"/>
              </a:spcAft>
              <a:buNone/>
            </a:pPr>
            <a:r>
              <a:rPr lang="fr" sz="700"/>
              <a:t>Anne-Valérie</a:t>
            </a:r>
            <a:endParaRPr sz="700"/>
          </a:p>
        </p:txBody>
      </p:sp>
      <p:sp>
        <p:nvSpPr>
          <p:cNvPr id="136" name="Google Shape;136;p17"/>
          <p:cNvSpPr/>
          <p:nvPr/>
        </p:nvSpPr>
        <p:spPr>
          <a:xfrm>
            <a:off x="2289175" y="1119225"/>
            <a:ext cx="975000" cy="6903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Repérer les invisibles - Emilie Leroy</a:t>
            </a:r>
            <a:endParaRPr sz="1000"/>
          </a:p>
        </p:txBody>
      </p:sp>
      <p:sp>
        <p:nvSpPr>
          <p:cNvPr id="137" name="Google Shape;137;p17"/>
          <p:cNvSpPr/>
          <p:nvPr/>
        </p:nvSpPr>
        <p:spPr>
          <a:xfrm>
            <a:off x="5891263" y="1167725"/>
            <a:ext cx="1164300" cy="12129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Renforcement de la communication via un journal de notre département distribué dans les </a:t>
            </a:r>
            <a:r>
              <a:rPr lang="fr" sz="800"/>
              <a:t>boîtes</a:t>
            </a:r>
            <a:r>
              <a:rPr lang="fr" sz="800"/>
              <a:t> aux lettres des ménages, affiche publicitaire eurèliens blandine grandperin</a:t>
            </a:r>
            <a:endParaRPr sz="800"/>
          </a:p>
        </p:txBody>
      </p:sp>
      <p:sp>
        <p:nvSpPr>
          <p:cNvPr id="138" name="Google Shape;138;p17"/>
          <p:cNvSpPr/>
          <p:nvPr/>
        </p:nvSpPr>
        <p:spPr>
          <a:xfrm>
            <a:off x="5798825" y="2352075"/>
            <a:ext cx="1279800" cy="12129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Information sur le dispositif slime dans les journaux de quartier, bulletins d’info municipaux et diffusion des numéros de téléphones des chargés de visite Cécile Cloarec</a:t>
            </a:r>
            <a:endParaRPr sz="800"/>
          </a:p>
        </p:txBody>
      </p:sp>
      <p:sp>
        <p:nvSpPr>
          <p:cNvPr id="139" name="Google Shape;139;p17"/>
          <p:cNvSpPr/>
          <p:nvPr/>
        </p:nvSpPr>
        <p:spPr>
          <a:xfrm>
            <a:off x="3186250" y="1044100"/>
            <a:ext cx="1279800" cy="1031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900"/>
              <a:t>Moins d’orientation de TS (pas la priorité)</a:t>
            </a:r>
            <a:br>
              <a:rPr lang="fr" sz="900"/>
            </a:br>
            <a:r>
              <a:rPr lang="fr" sz="900"/>
              <a:t>Plus la possibilité de faire des animations collectives - Caroline Ferrero</a:t>
            </a:r>
            <a:endParaRPr sz="900"/>
          </a:p>
        </p:txBody>
      </p:sp>
      <p:sp>
        <p:nvSpPr>
          <p:cNvPr id="140" name="Google Shape;140;p17"/>
          <p:cNvSpPr/>
          <p:nvPr/>
        </p:nvSpPr>
        <p:spPr>
          <a:xfrm>
            <a:off x="7575775" y="4020825"/>
            <a:ext cx="1164300" cy="9987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Utilisation du plus archaique des système. information /réseau des personnes accompagnées - Anne Charvet</a:t>
            </a:r>
            <a:endParaRPr sz="800"/>
          </a:p>
        </p:txBody>
      </p:sp>
      <p:sp>
        <p:nvSpPr>
          <p:cNvPr id="141" name="Google Shape;141;p17"/>
          <p:cNvSpPr/>
          <p:nvPr/>
        </p:nvSpPr>
        <p:spPr>
          <a:xfrm>
            <a:off x="4572000" y="3646525"/>
            <a:ext cx="975000" cy="4410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créer le lien avec le FSL si pas fait</a:t>
            </a:r>
            <a:endParaRPr sz="800"/>
          </a:p>
        </p:txBody>
      </p:sp>
      <p:sp>
        <p:nvSpPr>
          <p:cNvPr id="142" name="Google Shape;142;p17"/>
          <p:cNvSpPr/>
          <p:nvPr/>
        </p:nvSpPr>
        <p:spPr>
          <a:xfrm>
            <a:off x="7463300" y="2593763"/>
            <a:ext cx="1077000" cy="12129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Les travailleurs sociaux pourraient systématiquement orienter les ménages vers une visite avant grosses difficultés</a:t>
            </a:r>
            <a:endParaRPr sz="800"/>
          </a:p>
          <a:p>
            <a:pPr indent="0" lvl="0" marL="0" rtl="0" algn="l">
              <a:spcBef>
                <a:spcPts val="0"/>
              </a:spcBef>
              <a:spcAft>
                <a:spcPts val="0"/>
              </a:spcAft>
              <a:buClr>
                <a:schemeClr val="dk1"/>
              </a:buClr>
              <a:buSzPts val="1100"/>
              <a:buFont typeface="Arial"/>
              <a:buNone/>
            </a:pPr>
            <a:r>
              <a:rPr lang="fr" sz="800">
                <a:solidFill>
                  <a:schemeClr val="dk1"/>
                </a:solidFill>
              </a:rPr>
              <a:t>Vincent VALVERDE</a:t>
            </a:r>
            <a:endParaRPr sz="800"/>
          </a:p>
        </p:txBody>
      </p:sp>
      <p:sp>
        <p:nvSpPr>
          <p:cNvPr id="143" name="Google Shape;143;p17"/>
          <p:cNvSpPr/>
          <p:nvPr/>
        </p:nvSpPr>
        <p:spPr>
          <a:xfrm>
            <a:off x="736075" y="3040725"/>
            <a:ext cx="1320000" cy="13503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Baisse des prescriptions pour le moment mais ça va augmenter très vite, boite mail risque attente</a:t>
            </a:r>
            <a:endParaRPr sz="1000"/>
          </a:p>
          <a:p>
            <a:pPr indent="0" lvl="0" marL="0" rtl="0" algn="l">
              <a:spcBef>
                <a:spcPts val="0"/>
              </a:spcBef>
              <a:spcAft>
                <a:spcPts val="0"/>
              </a:spcAft>
              <a:buClr>
                <a:schemeClr val="dk1"/>
              </a:buClr>
              <a:buSzPts val="1100"/>
              <a:buFont typeface="Arial"/>
              <a:buNone/>
            </a:pPr>
            <a:r>
              <a:rPr lang="fr" sz="1000">
                <a:solidFill>
                  <a:schemeClr val="dk1"/>
                </a:solidFill>
              </a:rPr>
              <a:t>Vincent VALVERDE</a:t>
            </a:r>
            <a:endParaRPr sz="1000"/>
          </a:p>
        </p:txBody>
      </p:sp>
      <p:sp>
        <p:nvSpPr>
          <p:cNvPr id="144" name="Google Shape;144;p17"/>
          <p:cNvSpPr/>
          <p:nvPr/>
        </p:nvSpPr>
        <p:spPr>
          <a:xfrm>
            <a:off x="198575" y="1044100"/>
            <a:ext cx="1279800" cy="15279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moins de demande de FSL en 2020 car les ménages ne veulent ou ne peuvent pas accéder aux services sociaux Blandine GRANDPERRIN</a:t>
            </a:r>
            <a:endParaRPr sz="1000"/>
          </a:p>
        </p:txBody>
      </p:sp>
      <p:sp>
        <p:nvSpPr>
          <p:cNvPr id="145" name="Google Shape;145;p17"/>
          <p:cNvSpPr/>
          <p:nvPr/>
        </p:nvSpPr>
        <p:spPr>
          <a:xfrm>
            <a:off x="5562175" y="3700125"/>
            <a:ext cx="1822500" cy="15279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mobiliser et informer encore plus régulièrement le réseau local pour l’informer que l’accompagnement des ménages est toujours possible par le biais de pré-visites téléphoniques. Mobilisation et info par mails et téléphone.</a:t>
            </a:r>
            <a:endParaRPr sz="800"/>
          </a:p>
          <a:p>
            <a:pPr indent="0" lvl="0" marL="0" rtl="0" algn="l">
              <a:spcBef>
                <a:spcPts val="0"/>
              </a:spcBef>
              <a:spcAft>
                <a:spcPts val="0"/>
              </a:spcAft>
              <a:buNone/>
            </a:pPr>
            <a:r>
              <a:rPr lang="fr" sz="800"/>
              <a:t>Travailler avec les travailleurs sociaux, CESF, associations caritatives, associations d’insertion … Cécile Cloarec</a:t>
            </a:r>
            <a:endParaRPr sz="800"/>
          </a:p>
        </p:txBody>
      </p:sp>
      <p:sp>
        <p:nvSpPr>
          <p:cNvPr id="146" name="Google Shape;146;p17"/>
          <p:cNvSpPr/>
          <p:nvPr/>
        </p:nvSpPr>
        <p:spPr>
          <a:xfrm>
            <a:off x="4590250" y="1167713"/>
            <a:ext cx="1040400" cy="13113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Rencontrer les responsables des sites de distribution d’aide alimentaire et donc les bénéficiaires!(Amandine POURRAT - SLIME Besançon)</a:t>
            </a:r>
            <a:endParaRPr sz="800"/>
          </a:p>
          <a:p>
            <a:pPr indent="0" lvl="0" marL="0" rtl="0" algn="l">
              <a:spcBef>
                <a:spcPts val="0"/>
              </a:spcBef>
              <a:spcAft>
                <a:spcPts val="0"/>
              </a:spcAft>
              <a:buNone/>
            </a:pPr>
            <a:r>
              <a:rPr lang="fr" sz="800"/>
              <a:t> </a:t>
            </a:r>
            <a:endParaRPr sz="800"/>
          </a:p>
        </p:txBody>
      </p:sp>
      <p:graphicFrame>
        <p:nvGraphicFramePr>
          <p:cNvPr id="147" name="Google Shape;147;p17"/>
          <p:cNvGraphicFramePr/>
          <p:nvPr/>
        </p:nvGraphicFramePr>
        <p:xfrm>
          <a:off x="220725" y="650500"/>
          <a:ext cx="3000000" cy="3000000"/>
        </p:xfrm>
        <a:graphic>
          <a:graphicData uri="http://schemas.openxmlformats.org/drawingml/2006/table">
            <a:tbl>
              <a:tblPr>
                <a:noFill/>
                <a:tableStyleId>{5BEB0EB7-8E5C-4914-B5FF-28698AFB5A7F}</a:tableStyleId>
              </a:tblPr>
              <a:tblGrid>
                <a:gridCol w="4351275"/>
                <a:gridCol w="4064375"/>
              </a:tblGrid>
              <a:tr h="393600">
                <a:tc>
                  <a:txBody>
                    <a:bodyPr/>
                    <a:lstStyle/>
                    <a:p>
                      <a:pPr indent="0" lvl="0" marL="0" rtl="0" algn="ctr">
                        <a:spcBef>
                          <a:spcPts val="0"/>
                        </a:spcBef>
                        <a:spcAft>
                          <a:spcPts val="0"/>
                        </a:spcAft>
                        <a:buNone/>
                      </a:pPr>
                      <a:r>
                        <a:rPr lang="fr"/>
                        <a:t>Constats / Difficultés</a:t>
                      </a:r>
                      <a:endParaRPr/>
                    </a:p>
                  </a:txBody>
                  <a:tcPr marT="91425" marB="91425" marR="91425" marL="91425"/>
                </a:tc>
                <a:tc>
                  <a:txBody>
                    <a:bodyPr/>
                    <a:lstStyle/>
                    <a:p>
                      <a:pPr indent="0" lvl="0" marL="0" rtl="0" algn="ctr">
                        <a:spcBef>
                          <a:spcPts val="0"/>
                        </a:spcBef>
                        <a:spcAft>
                          <a:spcPts val="0"/>
                        </a:spcAft>
                        <a:buNone/>
                      </a:pPr>
                      <a:r>
                        <a:rPr lang="fr"/>
                        <a:t>Idées / propositions</a:t>
                      </a:r>
                      <a:endParaRPr/>
                    </a:p>
                  </a:txBody>
                  <a:tcPr marT="91425" marB="91425" marR="91425" marL="91425"/>
                </a:tc>
              </a:tr>
            </a:tbl>
          </a:graphicData>
        </a:graphic>
      </p:graphicFrame>
      <p:sp>
        <p:nvSpPr>
          <p:cNvPr id="148" name="Google Shape;148;p17"/>
          <p:cNvSpPr/>
          <p:nvPr/>
        </p:nvSpPr>
        <p:spPr>
          <a:xfrm>
            <a:off x="2300150" y="1039650"/>
            <a:ext cx="2260800" cy="3064200"/>
          </a:xfrm>
          <a:prstGeom prst="roundRect">
            <a:avLst>
              <a:gd fmla="val 16667" name="adj"/>
            </a:avLst>
          </a:prstGeom>
          <a:noFill/>
          <a:ln cap="flat" cmpd="sng" w="1905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7"/>
          <p:cNvSpPr/>
          <p:nvPr/>
        </p:nvSpPr>
        <p:spPr>
          <a:xfrm>
            <a:off x="4475800" y="1119225"/>
            <a:ext cx="1164300" cy="3883800"/>
          </a:xfrm>
          <a:prstGeom prst="roundRect">
            <a:avLst>
              <a:gd fmla="val 16667" name="adj"/>
            </a:avLst>
          </a:prstGeom>
          <a:noFill/>
          <a:ln cap="flat" cmpd="sng" w="1905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7"/>
          <p:cNvSpPr/>
          <p:nvPr/>
        </p:nvSpPr>
        <p:spPr>
          <a:xfrm>
            <a:off x="5828025" y="1107700"/>
            <a:ext cx="1279800" cy="2499600"/>
          </a:xfrm>
          <a:prstGeom prst="roundRect">
            <a:avLst>
              <a:gd fmla="val 16667" name="adj"/>
            </a:avLst>
          </a:prstGeom>
          <a:noFill/>
          <a:ln cap="flat" cmpd="sng" w="1905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7"/>
          <p:cNvSpPr/>
          <p:nvPr/>
        </p:nvSpPr>
        <p:spPr>
          <a:xfrm>
            <a:off x="5558050" y="3607300"/>
            <a:ext cx="1905300" cy="1733400"/>
          </a:xfrm>
          <a:prstGeom prst="roundRect">
            <a:avLst>
              <a:gd fmla="val 16667" name="adj"/>
            </a:avLst>
          </a:prstGeom>
          <a:noFill/>
          <a:ln cap="flat" cmpd="sng" w="1905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graphicFrame>
        <p:nvGraphicFramePr>
          <p:cNvPr id="156" name="Google Shape;156;p18"/>
          <p:cNvGraphicFramePr/>
          <p:nvPr/>
        </p:nvGraphicFramePr>
        <p:xfrm>
          <a:off x="220725" y="1044088"/>
          <a:ext cx="3000000" cy="3000000"/>
        </p:xfrm>
        <a:graphic>
          <a:graphicData uri="http://schemas.openxmlformats.org/drawingml/2006/table">
            <a:tbl>
              <a:tblPr>
                <a:noFill/>
                <a:tableStyleId>{5BEB0EB7-8E5C-4914-B5FF-28698AFB5A7F}</a:tableStyleId>
              </a:tblPr>
              <a:tblGrid>
                <a:gridCol w="4351275"/>
                <a:gridCol w="4064375"/>
              </a:tblGrid>
              <a:tr h="388392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157" name="Google Shape;157;p18"/>
          <p:cNvSpPr txBox="1"/>
          <p:nvPr>
            <p:ph type="title"/>
          </p:nvPr>
        </p:nvSpPr>
        <p:spPr>
          <a:xfrm>
            <a:off x="428400" y="181775"/>
            <a:ext cx="8520600" cy="39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fr" sz="1800">
                <a:solidFill>
                  <a:srgbClr val="1155CC"/>
                </a:solidFill>
                <a:latin typeface="Roboto"/>
                <a:ea typeface="Roboto"/>
                <a:cs typeface="Roboto"/>
                <a:sym typeface="Roboto"/>
              </a:rPr>
              <a:t>Visite à domicile</a:t>
            </a:r>
            <a:endParaRPr b="1" sz="1800">
              <a:solidFill>
                <a:srgbClr val="1155CC"/>
              </a:solidFill>
              <a:latin typeface="Roboto"/>
              <a:ea typeface="Roboto"/>
              <a:cs typeface="Roboto"/>
              <a:sym typeface="Roboto"/>
            </a:endParaRPr>
          </a:p>
        </p:txBody>
      </p:sp>
      <p:sp>
        <p:nvSpPr>
          <p:cNvPr id="158" name="Google Shape;158;p1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fr"/>
              <a:t>‹#›</a:t>
            </a:fld>
            <a:endParaRPr/>
          </a:p>
        </p:txBody>
      </p:sp>
      <p:sp>
        <p:nvSpPr>
          <p:cNvPr id="159" name="Google Shape;159;p18"/>
          <p:cNvSpPr/>
          <p:nvPr/>
        </p:nvSpPr>
        <p:spPr>
          <a:xfrm>
            <a:off x="4823888" y="1442263"/>
            <a:ext cx="16731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Alléger procédure d’inscription auprès des programmes d’aides de l’Anah (cf 1er confinement et visites avant travaux sur photos) </a:t>
            </a:r>
            <a:endParaRPr sz="800"/>
          </a:p>
          <a:p>
            <a:pPr indent="0" lvl="0" marL="0" rtl="0" algn="l">
              <a:spcBef>
                <a:spcPts val="0"/>
              </a:spcBef>
              <a:spcAft>
                <a:spcPts val="0"/>
              </a:spcAft>
              <a:buNone/>
            </a:pPr>
            <a:r>
              <a:rPr lang="fr" sz="800"/>
              <a:t>EH (OPAH)</a:t>
            </a:r>
            <a:endParaRPr sz="800"/>
          </a:p>
        </p:txBody>
      </p:sp>
      <p:sp>
        <p:nvSpPr>
          <p:cNvPr id="160" name="Google Shape;160;p18"/>
          <p:cNvSpPr/>
          <p:nvPr/>
        </p:nvSpPr>
        <p:spPr>
          <a:xfrm>
            <a:off x="5884500" y="39968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Tenir compte possible autre visite</a:t>
            </a:r>
            <a:endParaRPr sz="800"/>
          </a:p>
          <a:p>
            <a:pPr indent="0" lvl="0" marL="0" rtl="0" algn="l">
              <a:spcBef>
                <a:spcPts val="0"/>
              </a:spcBef>
              <a:spcAft>
                <a:spcPts val="0"/>
              </a:spcAft>
              <a:buClr>
                <a:schemeClr val="dk1"/>
              </a:buClr>
              <a:buSzPts val="1100"/>
              <a:buFont typeface="Arial"/>
              <a:buNone/>
            </a:pPr>
            <a:r>
              <a:rPr lang="fr" sz="800">
                <a:solidFill>
                  <a:schemeClr val="dk1"/>
                </a:solidFill>
              </a:rPr>
              <a:t>Vincent VALVERDE</a:t>
            </a:r>
            <a:endParaRPr sz="800"/>
          </a:p>
        </p:txBody>
      </p:sp>
      <p:sp>
        <p:nvSpPr>
          <p:cNvPr id="161" name="Google Shape;161;p18"/>
          <p:cNvSpPr/>
          <p:nvPr/>
        </p:nvSpPr>
        <p:spPr>
          <a:xfrm>
            <a:off x="1705375" y="3834675"/>
            <a:ext cx="975000" cy="10770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Victor CREAQ : renforcement du fait que les chargés de VAD SLIME sont parfois les seuls à visiter les ménages</a:t>
            </a:r>
            <a:endParaRPr sz="800"/>
          </a:p>
        </p:txBody>
      </p:sp>
      <p:sp>
        <p:nvSpPr>
          <p:cNvPr id="162" name="Google Shape;162;p18"/>
          <p:cNvSpPr/>
          <p:nvPr/>
        </p:nvSpPr>
        <p:spPr>
          <a:xfrm>
            <a:off x="4870000" y="2694525"/>
            <a:ext cx="1578900" cy="1251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Victor CREAQ : le CD33 a mis en place des 2ndes VAD financées, qui permettent de garder le lien, de limiter le temps de présence à chaque fois dans le logement ; de même, le CD 33 a renforcé le lien avec les Compagnons Bâtisseurs Nvlle-Aq.</a:t>
            </a:r>
            <a:endParaRPr sz="800"/>
          </a:p>
        </p:txBody>
      </p:sp>
      <p:sp>
        <p:nvSpPr>
          <p:cNvPr id="163" name="Google Shape;163;p18"/>
          <p:cNvSpPr/>
          <p:nvPr/>
        </p:nvSpPr>
        <p:spPr>
          <a:xfrm>
            <a:off x="10341875" y="973575"/>
            <a:ext cx="10353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64" name="Google Shape;164;p18"/>
          <p:cNvSpPr/>
          <p:nvPr/>
        </p:nvSpPr>
        <p:spPr>
          <a:xfrm>
            <a:off x="3449651" y="1923500"/>
            <a:ext cx="1206900" cy="1371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A BONNEAU : nous faisons toujours les VAD en binôme avec le TS qui suit la famille, cela rassure le ménage mais peut poser problème lors d’une visite d’un petit logement pour la circulation du virus.</a:t>
            </a:r>
            <a:endParaRPr sz="800"/>
          </a:p>
        </p:txBody>
      </p:sp>
      <p:sp>
        <p:nvSpPr>
          <p:cNvPr id="165" name="Google Shape;165;p18"/>
          <p:cNvSpPr/>
          <p:nvPr/>
        </p:nvSpPr>
        <p:spPr>
          <a:xfrm>
            <a:off x="204775" y="2548150"/>
            <a:ext cx="1550100" cy="9957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Fragilité </a:t>
            </a:r>
            <a:r>
              <a:rPr lang="fr" sz="800"/>
              <a:t>psychologique</a:t>
            </a:r>
            <a:r>
              <a:rPr lang="fr" sz="800"/>
              <a:t> et psychique, plus grande des ménages, qui </a:t>
            </a:r>
            <a:r>
              <a:rPr lang="fr" sz="800"/>
              <a:t>nécessite</a:t>
            </a:r>
            <a:r>
              <a:rPr lang="fr" sz="800"/>
              <a:t> du tps supplémentaire, d’écoute, d’orientation, des compétences spécifiques. </a:t>
            </a:r>
            <a:endParaRPr sz="800"/>
          </a:p>
          <a:p>
            <a:pPr indent="0" lvl="0" marL="0" rtl="0" algn="l">
              <a:spcBef>
                <a:spcPts val="0"/>
              </a:spcBef>
              <a:spcAft>
                <a:spcPts val="0"/>
              </a:spcAft>
              <a:buNone/>
            </a:pPr>
            <a:r>
              <a:rPr lang="fr" sz="800"/>
              <a:t>Mélanie DAMIEN</a:t>
            </a:r>
            <a:endParaRPr sz="800"/>
          </a:p>
        </p:txBody>
      </p:sp>
      <p:sp>
        <p:nvSpPr>
          <p:cNvPr id="166" name="Google Shape;166;p18"/>
          <p:cNvSpPr/>
          <p:nvPr/>
        </p:nvSpPr>
        <p:spPr>
          <a:xfrm>
            <a:off x="2681163" y="3747375"/>
            <a:ext cx="975000" cy="1251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La visite après confinement me </a:t>
            </a:r>
            <a:r>
              <a:rPr lang="fr" sz="800"/>
              <a:t>paraît</a:t>
            </a:r>
            <a:r>
              <a:rPr lang="fr" sz="800"/>
              <a:t> délicate surtout si second </a:t>
            </a:r>
            <a:r>
              <a:rPr lang="fr" sz="800"/>
              <a:t>matériels</a:t>
            </a:r>
            <a:r>
              <a:rPr lang="fr" sz="800"/>
              <a:t> à poser / Délai court</a:t>
            </a:r>
            <a:endParaRPr sz="800"/>
          </a:p>
          <a:p>
            <a:pPr indent="0" lvl="0" marL="0" rtl="0" algn="l">
              <a:spcBef>
                <a:spcPts val="0"/>
              </a:spcBef>
              <a:spcAft>
                <a:spcPts val="0"/>
              </a:spcAft>
              <a:buClr>
                <a:schemeClr val="dk1"/>
              </a:buClr>
              <a:buSzPts val="1100"/>
              <a:buFont typeface="Arial"/>
              <a:buNone/>
            </a:pPr>
            <a:r>
              <a:rPr lang="fr" sz="800">
                <a:solidFill>
                  <a:schemeClr val="dk1"/>
                </a:solidFill>
              </a:rPr>
              <a:t>Vincent VALVERDE</a:t>
            </a:r>
            <a:endParaRPr sz="800"/>
          </a:p>
        </p:txBody>
      </p:sp>
      <p:sp>
        <p:nvSpPr>
          <p:cNvPr id="167" name="Google Shape;167;p18"/>
          <p:cNvSpPr/>
          <p:nvPr/>
        </p:nvSpPr>
        <p:spPr>
          <a:xfrm>
            <a:off x="4870000" y="39968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Proposer un suivi téléphonique renforcé =&gt; pb du temps investi. Caroline Ferrero</a:t>
            </a:r>
            <a:endParaRPr sz="800"/>
          </a:p>
        </p:txBody>
      </p:sp>
      <p:sp>
        <p:nvSpPr>
          <p:cNvPr id="168" name="Google Shape;168;p18"/>
          <p:cNvSpPr/>
          <p:nvPr/>
        </p:nvSpPr>
        <p:spPr>
          <a:xfrm>
            <a:off x="1195725" y="1044100"/>
            <a:ext cx="1206900" cy="14634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Difficile de faire un délai plus court - les ménages veulent qu’on reste plus.</a:t>
            </a:r>
            <a:br>
              <a:rPr lang="fr" sz="800"/>
            </a:br>
            <a:r>
              <a:rPr lang="fr" sz="800"/>
              <a:t>Toutes les questions ne sont pas comprises par téléphone / besoin de refaire une partie du diag téléphonique.</a:t>
            </a:r>
            <a:br>
              <a:rPr lang="fr" sz="800"/>
            </a:br>
            <a:r>
              <a:rPr lang="fr" sz="800"/>
              <a:t>Caroline Ferrero</a:t>
            </a:r>
            <a:endParaRPr sz="800"/>
          </a:p>
        </p:txBody>
      </p:sp>
      <p:sp>
        <p:nvSpPr>
          <p:cNvPr id="169" name="Google Shape;169;p18"/>
          <p:cNvSpPr/>
          <p:nvPr/>
        </p:nvSpPr>
        <p:spPr>
          <a:xfrm>
            <a:off x="3775588" y="4207488"/>
            <a:ext cx="975000" cy="73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refus des visites à domicile par les personnes dites vulnérables Céline VIGIE</a:t>
            </a:r>
            <a:endParaRPr sz="800"/>
          </a:p>
        </p:txBody>
      </p:sp>
      <p:sp>
        <p:nvSpPr>
          <p:cNvPr id="170" name="Google Shape;170;p18"/>
          <p:cNvSpPr/>
          <p:nvPr/>
        </p:nvSpPr>
        <p:spPr>
          <a:xfrm>
            <a:off x="3402875" y="973575"/>
            <a:ext cx="1253700" cy="9498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Pertes de certains ménages qui ne souhaitent pas de visites à domicile à cause de la circulation du virus. </a:t>
            </a:r>
            <a:endParaRPr sz="800"/>
          </a:p>
          <a:p>
            <a:pPr indent="0" lvl="0" marL="0" rtl="0" algn="l">
              <a:spcBef>
                <a:spcPts val="0"/>
              </a:spcBef>
              <a:spcAft>
                <a:spcPts val="0"/>
              </a:spcAft>
              <a:buNone/>
            </a:pPr>
            <a:r>
              <a:rPr lang="fr" sz="800"/>
              <a:t>Sandy MICHEL - ALOEN</a:t>
            </a:r>
            <a:endParaRPr sz="800"/>
          </a:p>
        </p:txBody>
      </p:sp>
      <p:sp>
        <p:nvSpPr>
          <p:cNvPr id="171" name="Google Shape;171;p18"/>
          <p:cNvSpPr/>
          <p:nvPr/>
        </p:nvSpPr>
        <p:spPr>
          <a:xfrm>
            <a:off x="220725" y="1119225"/>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Visite “raccourcie” peut être difficile à faire !!! Amandine POURRAT</a:t>
            </a:r>
            <a:endParaRPr sz="800"/>
          </a:p>
        </p:txBody>
      </p:sp>
      <p:sp>
        <p:nvSpPr>
          <p:cNvPr id="172" name="Google Shape;172;p18"/>
          <p:cNvSpPr/>
          <p:nvPr/>
        </p:nvSpPr>
        <p:spPr>
          <a:xfrm>
            <a:off x="492325" y="39968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des priorités différentes - Emilie LEROY</a:t>
            </a:r>
            <a:endParaRPr sz="1000"/>
          </a:p>
          <a:p>
            <a:pPr indent="0" lvl="0" marL="0" rtl="0" algn="l">
              <a:spcBef>
                <a:spcPts val="0"/>
              </a:spcBef>
              <a:spcAft>
                <a:spcPts val="0"/>
              </a:spcAft>
              <a:buNone/>
            </a:pPr>
            <a:r>
              <a:t/>
            </a:r>
            <a:endParaRPr sz="1000"/>
          </a:p>
        </p:txBody>
      </p:sp>
      <p:sp>
        <p:nvSpPr>
          <p:cNvPr id="173" name="Google Shape;173;p18"/>
          <p:cNvSpPr/>
          <p:nvPr/>
        </p:nvSpPr>
        <p:spPr>
          <a:xfrm>
            <a:off x="9214475" y="29903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74" name="Google Shape;174;p18"/>
          <p:cNvSpPr/>
          <p:nvPr/>
        </p:nvSpPr>
        <p:spPr>
          <a:xfrm>
            <a:off x="9366875" y="31427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75" name="Google Shape;175;p18"/>
          <p:cNvSpPr/>
          <p:nvPr/>
        </p:nvSpPr>
        <p:spPr>
          <a:xfrm>
            <a:off x="9519275" y="32951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76" name="Google Shape;176;p18"/>
          <p:cNvSpPr/>
          <p:nvPr/>
        </p:nvSpPr>
        <p:spPr>
          <a:xfrm>
            <a:off x="6978186" y="3946125"/>
            <a:ext cx="17127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VAD en 2 temps : visite à domicile courte et RDV au bureau pour les points plus administratifs et restitution du rapport de visite. Mélanie DAMIEN</a:t>
            </a:r>
            <a:endParaRPr sz="800"/>
          </a:p>
        </p:txBody>
      </p:sp>
      <p:sp>
        <p:nvSpPr>
          <p:cNvPr id="177" name="Google Shape;177;p18"/>
          <p:cNvSpPr/>
          <p:nvPr/>
        </p:nvSpPr>
        <p:spPr>
          <a:xfrm>
            <a:off x="9824075" y="35999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78" name="Google Shape;178;p18"/>
          <p:cNvSpPr/>
          <p:nvPr/>
        </p:nvSpPr>
        <p:spPr>
          <a:xfrm>
            <a:off x="3735250" y="332425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contrainte de sécurité pour les chargés de visite que pour le sménages</a:t>
            </a:r>
            <a:endParaRPr sz="800"/>
          </a:p>
        </p:txBody>
      </p:sp>
      <p:sp>
        <p:nvSpPr>
          <p:cNvPr id="179" name="Google Shape;179;p18"/>
          <p:cNvSpPr/>
          <p:nvPr/>
        </p:nvSpPr>
        <p:spPr>
          <a:xfrm>
            <a:off x="1195713" y="2588938"/>
            <a:ext cx="1758600" cy="10770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800"/>
              <a:t>Les visites  demandent un temps de </a:t>
            </a:r>
            <a:r>
              <a:rPr lang="fr" sz="800"/>
              <a:t>préparation</a:t>
            </a:r>
            <a:r>
              <a:rPr lang="fr" sz="800"/>
              <a:t> supplémentaires rappel des </a:t>
            </a:r>
            <a:r>
              <a:rPr lang="fr" sz="800"/>
              <a:t>modalités</a:t>
            </a:r>
            <a:r>
              <a:rPr lang="fr" sz="800"/>
              <a:t> avec le COVID avant le RDV , </a:t>
            </a:r>
            <a:r>
              <a:rPr lang="fr" sz="800"/>
              <a:t>désinfecter</a:t>
            </a:r>
            <a:r>
              <a:rPr lang="fr" sz="800"/>
              <a:t> le véhicule professionnel, le matériel… demandent plus de temps. Marjory SALVO</a:t>
            </a:r>
            <a:endParaRPr sz="800"/>
          </a:p>
        </p:txBody>
      </p:sp>
      <p:graphicFrame>
        <p:nvGraphicFramePr>
          <p:cNvPr id="180" name="Google Shape;180;p18"/>
          <p:cNvGraphicFramePr/>
          <p:nvPr/>
        </p:nvGraphicFramePr>
        <p:xfrm>
          <a:off x="220725" y="650500"/>
          <a:ext cx="3000000" cy="3000000"/>
        </p:xfrm>
        <a:graphic>
          <a:graphicData uri="http://schemas.openxmlformats.org/drawingml/2006/table">
            <a:tbl>
              <a:tblPr>
                <a:noFill/>
                <a:tableStyleId>{5BEB0EB7-8E5C-4914-B5FF-28698AFB5A7F}</a:tableStyleId>
              </a:tblPr>
              <a:tblGrid>
                <a:gridCol w="4351275"/>
                <a:gridCol w="4064375"/>
              </a:tblGrid>
              <a:tr h="393600">
                <a:tc>
                  <a:txBody>
                    <a:bodyPr/>
                    <a:lstStyle/>
                    <a:p>
                      <a:pPr indent="0" lvl="0" marL="0" rtl="0" algn="ctr">
                        <a:spcBef>
                          <a:spcPts val="0"/>
                        </a:spcBef>
                        <a:spcAft>
                          <a:spcPts val="0"/>
                        </a:spcAft>
                        <a:buNone/>
                      </a:pPr>
                      <a:r>
                        <a:rPr lang="fr"/>
                        <a:t>Constats / Difficultés</a:t>
                      </a:r>
                      <a:endParaRPr/>
                    </a:p>
                  </a:txBody>
                  <a:tcPr marT="91425" marB="91425" marR="91425" marL="91425"/>
                </a:tc>
                <a:tc>
                  <a:txBody>
                    <a:bodyPr/>
                    <a:lstStyle/>
                    <a:p>
                      <a:pPr indent="0" lvl="0" marL="0" rtl="0" algn="ctr">
                        <a:spcBef>
                          <a:spcPts val="0"/>
                        </a:spcBef>
                        <a:spcAft>
                          <a:spcPts val="0"/>
                        </a:spcAft>
                        <a:buNone/>
                      </a:pPr>
                      <a:r>
                        <a:rPr lang="fr"/>
                        <a:t>Idées / propositions</a:t>
                      </a:r>
                      <a:endParaRPr/>
                    </a:p>
                  </a:txBody>
                  <a:tcPr marT="91425" marB="91425" marR="91425" marL="91425"/>
                </a:tc>
              </a:tr>
            </a:tbl>
          </a:graphicData>
        </a:graphic>
      </p:graphicFrame>
      <p:sp>
        <p:nvSpPr>
          <p:cNvPr id="181" name="Google Shape;181;p18"/>
          <p:cNvSpPr/>
          <p:nvPr/>
        </p:nvSpPr>
        <p:spPr>
          <a:xfrm>
            <a:off x="160175" y="1044100"/>
            <a:ext cx="2862300" cy="2652000"/>
          </a:xfrm>
          <a:prstGeom prst="roundRect">
            <a:avLst>
              <a:gd fmla="val 16667" name="adj"/>
            </a:avLst>
          </a:pr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8"/>
          <p:cNvSpPr/>
          <p:nvPr/>
        </p:nvSpPr>
        <p:spPr>
          <a:xfrm>
            <a:off x="3370675" y="891425"/>
            <a:ext cx="1339500" cy="4107600"/>
          </a:xfrm>
          <a:prstGeom prst="roundRect">
            <a:avLst>
              <a:gd fmla="val 16667" name="adj"/>
            </a:avLst>
          </a:pr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8"/>
          <p:cNvSpPr/>
          <p:nvPr/>
        </p:nvSpPr>
        <p:spPr>
          <a:xfrm>
            <a:off x="4839725" y="2588950"/>
            <a:ext cx="3851100" cy="2322600"/>
          </a:xfrm>
          <a:prstGeom prst="roundRect">
            <a:avLst>
              <a:gd fmla="val 16667" name="adj"/>
            </a:avLst>
          </a:pr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graphicFrame>
        <p:nvGraphicFramePr>
          <p:cNvPr id="188" name="Google Shape;188;p19"/>
          <p:cNvGraphicFramePr/>
          <p:nvPr/>
        </p:nvGraphicFramePr>
        <p:xfrm>
          <a:off x="364175" y="1119213"/>
          <a:ext cx="3000000" cy="3000000"/>
        </p:xfrm>
        <a:graphic>
          <a:graphicData uri="http://schemas.openxmlformats.org/drawingml/2006/table">
            <a:tbl>
              <a:tblPr>
                <a:noFill/>
                <a:tableStyleId>{5BEB0EB7-8E5C-4914-B5FF-28698AFB5A7F}</a:tableStyleId>
              </a:tblPr>
              <a:tblGrid>
                <a:gridCol w="4351275"/>
                <a:gridCol w="4064375"/>
              </a:tblGrid>
              <a:tr h="388392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189" name="Google Shape;189;p19"/>
          <p:cNvSpPr txBox="1"/>
          <p:nvPr>
            <p:ph type="title"/>
          </p:nvPr>
        </p:nvSpPr>
        <p:spPr>
          <a:xfrm>
            <a:off x="428400" y="181775"/>
            <a:ext cx="8520600" cy="39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fr" sz="1800">
                <a:solidFill>
                  <a:srgbClr val="1155CC"/>
                </a:solidFill>
                <a:latin typeface="Roboto"/>
                <a:ea typeface="Roboto"/>
                <a:cs typeface="Roboto"/>
                <a:sym typeface="Roboto"/>
              </a:rPr>
              <a:t>Petits et gros travaux</a:t>
            </a:r>
            <a:endParaRPr b="1" sz="1800">
              <a:solidFill>
                <a:srgbClr val="1155CC"/>
              </a:solidFill>
              <a:latin typeface="Roboto"/>
              <a:ea typeface="Roboto"/>
              <a:cs typeface="Roboto"/>
              <a:sym typeface="Roboto"/>
            </a:endParaRPr>
          </a:p>
        </p:txBody>
      </p:sp>
      <p:sp>
        <p:nvSpPr>
          <p:cNvPr id="190" name="Google Shape;190;p1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fr"/>
              <a:t>‹#›</a:t>
            </a:fld>
            <a:endParaRPr/>
          </a:p>
        </p:txBody>
      </p:sp>
      <p:sp>
        <p:nvSpPr>
          <p:cNvPr id="191" name="Google Shape;191;p19"/>
          <p:cNvSpPr/>
          <p:nvPr/>
        </p:nvSpPr>
        <p:spPr>
          <a:xfrm>
            <a:off x="9214475" y="6505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92" name="Google Shape;192;p19"/>
          <p:cNvSpPr/>
          <p:nvPr/>
        </p:nvSpPr>
        <p:spPr>
          <a:xfrm>
            <a:off x="9366875" y="8029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93" name="Google Shape;193;p19"/>
          <p:cNvSpPr/>
          <p:nvPr/>
        </p:nvSpPr>
        <p:spPr>
          <a:xfrm>
            <a:off x="9519275" y="9553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94" name="Google Shape;194;p19"/>
          <p:cNvSpPr/>
          <p:nvPr/>
        </p:nvSpPr>
        <p:spPr>
          <a:xfrm>
            <a:off x="9671675" y="1107700"/>
            <a:ext cx="975000" cy="723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000"/>
          </a:p>
        </p:txBody>
      </p:sp>
      <p:sp>
        <p:nvSpPr>
          <p:cNvPr id="195" name="Google Shape;195;p19"/>
          <p:cNvSpPr/>
          <p:nvPr/>
        </p:nvSpPr>
        <p:spPr>
          <a:xfrm>
            <a:off x="530025" y="4259325"/>
            <a:ext cx="1610400" cy="723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fr" sz="1000">
                <a:solidFill>
                  <a:schemeClr val="dk1"/>
                </a:solidFill>
              </a:rPr>
              <a:t>impact de la baisse des APL sur les programmations des bailleurs?</a:t>
            </a:r>
            <a:endParaRPr sz="1000"/>
          </a:p>
        </p:txBody>
      </p:sp>
      <p:sp>
        <p:nvSpPr>
          <p:cNvPr id="196" name="Google Shape;196;p19"/>
          <p:cNvSpPr/>
          <p:nvPr/>
        </p:nvSpPr>
        <p:spPr>
          <a:xfrm>
            <a:off x="9731175" y="1644950"/>
            <a:ext cx="974700" cy="393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TT</a:t>
            </a:r>
            <a:endParaRPr sz="1000"/>
          </a:p>
        </p:txBody>
      </p:sp>
      <p:sp>
        <p:nvSpPr>
          <p:cNvPr id="197" name="Google Shape;197;p19"/>
          <p:cNvSpPr/>
          <p:nvPr/>
        </p:nvSpPr>
        <p:spPr>
          <a:xfrm>
            <a:off x="4875788" y="3953900"/>
            <a:ext cx="20328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Comme évoqué hier, la médiation “bailleur/locataire” pourrait être travaillé (en lien avec ma primerénov, levier d’action ?)  Amandine POURRAT</a:t>
            </a:r>
            <a:endParaRPr sz="1000"/>
          </a:p>
        </p:txBody>
      </p:sp>
      <p:sp>
        <p:nvSpPr>
          <p:cNvPr id="198" name="Google Shape;198;p19"/>
          <p:cNvSpPr/>
          <p:nvPr/>
        </p:nvSpPr>
        <p:spPr>
          <a:xfrm>
            <a:off x="7930750" y="101200"/>
            <a:ext cx="9750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Subvention Action Logement</a:t>
            </a:r>
            <a:endParaRPr sz="1000"/>
          </a:p>
        </p:txBody>
      </p:sp>
      <p:sp>
        <p:nvSpPr>
          <p:cNvPr id="199" name="Google Shape;199;p19"/>
          <p:cNvSpPr/>
          <p:nvPr/>
        </p:nvSpPr>
        <p:spPr>
          <a:xfrm>
            <a:off x="4902575" y="1952850"/>
            <a:ext cx="2518200" cy="723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Un accompagnement plus important des ménages serait nécessaire pour les différentes étapes pour la réalisation des travaux. Cécile Cloarec</a:t>
            </a:r>
            <a:endParaRPr sz="1000"/>
          </a:p>
        </p:txBody>
      </p:sp>
      <p:sp>
        <p:nvSpPr>
          <p:cNvPr id="200" name="Google Shape;200;p19"/>
          <p:cNvSpPr/>
          <p:nvPr/>
        </p:nvSpPr>
        <p:spPr>
          <a:xfrm>
            <a:off x="1989300" y="2123588"/>
            <a:ext cx="2353500" cy="9000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A BONNEAU : retard des artisans repoussent les travaux ou délai plus longs pour avoir des devis.</a:t>
            </a:r>
            <a:endParaRPr sz="1000"/>
          </a:p>
          <a:p>
            <a:pPr indent="0" lvl="0" marL="0" rtl="0" algn="l">
              <a:spcBef>
                <a:spcPts val="0"/>
              </a:spcBef>
              <a:spcAft>
                <a:spcPts val="0"/>
              </a:spcAft>
              <a:buNone/>
            </a:pPr>
            <a:r>
              <a:rPr lang="fr" sz="1000"/>
              <a:t>Moins de revenus est une difficulté en plus pour le RAC</a:t>
            </a:r>
            <a:endParaRPr sz="1000"/>
          </a:p>
        </p:txBody>
      </p:sp>
      <p:sp>
        <p:nvSpPr>
          <p:cNvPr id="201" name="Google Shape;201;p19"/>
          <p:cNvSpPr/>
          <p:nvPr/>
        </p:nvSpPr>
        <p:spPr>
          <a:xfrm>
            <a:off x="2413600" y="1116200"/>
            <a:ext cx="2055300" cy="8007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Difficultés réelles pour les ménages à payer le reste à charge malgré les aides financières actuelles. Cécile Cloarec</a:t>
            </a:r>
            <a:endParaRPr sz="1000"/>
          </a:p>
        </p:txBody>
      </p:sp>
      <p:sp>
        <p:nvSpPr>
          <p:cNvPr id="202" name="Google Shape;202;p19"/>
          <p:cNvSpPr/>
          <p:nvPr/>
        </p:nvSpPr>
        <p:spPr>
          <a:xfrm>
            <a:off x="2140425" y="4160600"/>
            <a:ext cx="22572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comment trouver des crédits pour un fonds travaux dans un département pour lequel les dépenses sociales vont exploser?</a:t>
            </a:r>
            <a:endParaRPr sz="1000"/>
          </a:p>
          <a:p>
            <a:pPr indent="0" lvl="0" marL="0" rtl="0" algn="l">
              <a:spcBef>
                <a:spcPts val="0"/>
              </a:spcBef>
              <a:spcAft>
                <a:spcPts val="0"/>
              </a:spcAft>
              <a:buNone/>
            </a:pPr>
            <a:r>
              <a:t/>
            </a:r>
            <a:endParaRPr sz="1000"/>
          </a:p>
        </p:txBody>
      </p:sp>
      <p:sp>
        <p:nvSpPr>
          <p:cNvPr id="203" name="Google Shape;203;p19"/>
          <p:cNvSpPr/>
          <p:nvPr/>
        </p:nvSpPr>
        <p:spPr>
          <a:xfrm>
            <a:off x="7645363" y="1726413"/>
            <a:ext cx="975000" cy="25329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Création d’un partenariat avec le LEP local (filière énergétique) pour effectuer des expertises, éventuellement des travaux pour les habitants dans le cadre de leur formation - Anne Charvet</a:t>
            </a:r>
            <a:endParaRPr sz="1000"/>
          </a:p>
        </p:txBody>
      </p:sp>
      <p:sp>
        <p:nvSpPr>
          <p:cNvPr id="204" name="Google Shape;204;p19"/>
          <p:cNvSpPr/>
          <p:nvPr/>
        </p:nvSpPr>
        <p:spPr>
          <a:xfrm>
            <a:off x="6746448" y="1119213"/>
            <a:ext cx="1610400" cy="6072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inclure le niveau de </a:t>
            </a:r>
            <a:r>
              <a:rPr lang="fr" sz="1000"/>
              <a:t>performance</a:t>
            </a:r>
            <a:r>
              <a:rPr lang="fr" sz="1000"/>
              <a:t> thermique dans la décence - Emilie Leroy</a:t>
            </a:r>
            <a:endParaRPr sz="1000"/>
          </a:p>
        </p:txBody>
      </p:sp>
      <p:sp>
        <p:nvSpPr>
          <p:cNvPr id="205" name="Google Shape;205;p19"/>
          <p:cNvSpPr/>
          <p:nvPr/>
        </p:nvSpPr>
        <p:spPr>
          <a:xfrm>
            <a:off x="6559475" y="2594763"/>
            <a:ext cx="861300" cy="6072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programme CHAUFFE TOI ?</a:t>
            </a:r>
            <a:endParaRPr sz="1000"/>
          </a:p>
        </p:txBody>
      </p:sp>
      <p:sp>
        <p:nvSpPr>
          <p:cNvPr id="206" name="Google Shape;206;p19"/>
          <p:cNvSpPr/>
          <p:nvPr/>
        </p:nvSpPr>
        <p:spPr>
          <a:xfrm>
            <a:off x="7159150" y="4289400"/>
            <a:ext cx="2518200" cy="8541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Expérimentation de mise en ACC d’un bâtiment géré par un bailleur social en mixant technique ACC et accompagnement éduc pop - Anne Charvet</a:t>
            </a:r>
            <a:endParaRPr sz="1000"/>
          </a:p>
        </p:txBody>
      </p:sp>
      <p:sp>
        <p:nvSpPr>
          <p:cNvPr id="207" name="Google Shape;207;p19"/>
          <p:cNvSpPr/>
          <p:nvPr/>
        </p:nvSpPr>
        <p:spPr>
          <a:xfrm>
            <a:off x="4787450" y="1119225"/>
            <a:ext cx="1959000" cy="723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Réglementation forte et incitative (stabilité, approche globale) sur le parc de logements anciens - Emilie LEROY</a:t>
            </a:r>
            <a:endParaRPr sz="1000"/>
          </a:p>
        </p:txBody>
      </p:sp>
      <p:sp>
        <p:nvSpPr>
          <p:cNvPr id="208" name="Google Shape;208;p19"/>
          <p:cNvSpPr/>
          <p:nvPr/>
        </p:nvSpPr>
        <p:spPr>
          <a:xfrm>
            <a:off x="604900" y="1119225"/>
            <a:ext cx="1808700" cy="723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propriétaires impécunieux ou aux normes </a:t>
            </a:r>
            <a:r>
              <a:rPr lang="fr" sz="1000"/>
              <a:t>d'habitabilité</a:t>
            </a:r>
            <a:r>
              <a:rPr lang="fr" sz="1000"/>
              <a:t> déconnectée des attentes actuelles - Emilie LEROY</a:t>
            </a:r>
            <a:endParaRPr sz="1000"/>
          </a:p>
        </p:txBody>
      </p:sp>
      <p:sp>
        <p:nvSpPr>
          <p:cNvPr id="209" name="Google Shape;209;p19"/>
          <p:cNvSpPr/>
          <p:nvPr/>
        </p:nvSpPr>
        <p:spPr>
          <a:xfrm>
            <a:off x="4875800" y="3242475"/>
            <a:ext cx="2353500" cy="723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 Garder et si possible renforcer  les contacts locataire/bailleur. Mélanie DAMIEN / GRAAL</a:t>
            </a:r>
            <a:endParaRPr sz="1000"/>
          </a:p>
        </p:txBody>
      </p:sp>
      <p:sp>
        <p:nvSpPr>
          <p:cNvPr id="210" name="Google Shape;210;p19"/>
          <p:cNvSpPr/>
          <p:nvPr/>
        </p:nvSpPr>
        <p:spPr>
          <a:xfrm>
            <a:off x="2044125" y="3230300"/>
            <a:ext cx="2353500" cy="723600"/>
          </a:xfrm>
          <a:prstGeom prst="foldedCorner">
            <a:avLst>
              <a:gd fmla="val 16667" name="adj"/>
            </a:avLst>
          </a:prstGeom>
          <a:solidFill>
            <a:srgbClr val="F3F3F3"/>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fr" sz="1000"/>
              <a:t>Difficulté de maintenir la mobilisation (locataire/bailleur) autour du projet travaux face aux reports de chantier. Mélanie DAMIEN / GRAAL</a:t>
            </a:r>
            <a:endParaRPr sz="1000"/>
          </a:p>
        </p:txBody>
      </p:sp>
      <p:graphicFrame>
        <p:nvGraphicFramePr>
          <p:cNvPr id="211" name="Google Shape;211;p19"/>
          <p:cNvGraphicFramePr/>
          <p:nvPr/>
        </p:nvGraphicFramePr>
        <p:xfrm>
          <a:off x="220725" y="650500"/>
          <a:ext cx="3000000" cy="3000000"/>
        </p:xfrm>
        <a:graphic>
          <a:graphicData uri="http://schemas.openxmlformats.org/drawingml/2006/table">
            <a:tbl>
              <a:tblPr>
                <a:noFill/>
                <a:tableStyleId>{5BEB0EB7-8E5C-4914-B5FF-28698AFB5A7F}</a:tableStyleId>
              </a:tblPr>
              <a:tblGrid>
                <a:gridCol w="4351275"/>
                <a:gridCol w="4064375"/>
              </a:tblGrid>
              <a:tr h="393600">
                <a:tc>
                  <a:txBody>
                    <a:bodyPr/>
                    <a:lstStyle/>
                    <a:p>
                      <a:pPr indent="0" lvl="0" marL="0" rtl="0" algn="ctr">
                        <a:spcBef>
                          <a:spcPts val="0"/>
                        </a:spcBef>
                        <a:spcAft>
                          <a:spcPts val="0"/>
                        </a:spcAft>
                        <a:buNone/>
                      </a:pPr>
                      <a:r>
                        <a:rPr lang="fr"/>
                        <a:t>Constats / Difficultés</a:t>
                      </a:r>
                      <a:endParaRPr/>
                    </a:p>
                  </a:txBody>
                  <a:tcPr marT="91425" marB="91425" marR="91425" marL="91425"/>
                </a:tc>
                <a:tc>
                  <a:txBody>
                    <a:bodyPr/>
                    <a:lstStyle/>
                    <a:p>
                      <a:pPr indent="0" lvl="0" marL="0" rtl="0" algn="ctr">
                        <a:spcBef>
                          <a:spcPts val="0"/>
                        </a:spcBef>
                        <a:spcAft>
                          <a:spcPts val="0"/>
                        </a:spcAft>
                        <a:buNone/>
                      </a:pPr>
                      <a:r>
                        <a:rPr lang="fr"/>
                        <a:t>Idées / propositions</a:t>
                      </a:r>
                      <a:endParaRPr/>
                    </a:p>
                  </a:txBody>
                  <a:tcPr marT="91425" marB="91425" marR="91425" marL="91425"/>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