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" initials="C" lastIdx="10" clrIdx="0">
    <p:extLst>
      <p:ext uri="{19B8F6BF-5375-455C-9EA6-DF929625EA0E}">
        <p15:presenceInfo xmlns:p15="http://schemas.microsoft.com/office/powerpoint/2012/main" userId="Claire" providerId="None"/>
      </p:ext>
    </p:extLst>
  </p:cmAuthor>
  <p:cmAuthor id="2" name="Léo Pardo" initials="LP" lastIdx="12" clrIdx="1"/>
  <p:cmAuthor id="3" name="Hakim Bejaoui" initials="HB" lastIdx="7" clrIdx="2">
    <p:extLst>
      <p:ext uri="{19B8F6BF-5375-455C-9EA6-DF929625EA0E}">
        <p15:presenceInfo xmlns:p15="http://schemas.microsoft.com/office/powerpoint/2012/main" userId="Hakim Bejaoui" providerId="None"/>
      </p:ext>
    </p:extLst>
  </p:cmAuthor>
  <p:cmAuthor id="4" name="Léa Le Souder - CLER" initials="LLS" lastIdx="11" clrIdx="3">
    <p:extLst>
      <p:ext uri="{19B8F6BF-5375-455C-9EA6-DF929625EA0E}">
        <p15:presenceInfo xmlns:p15="http://schemas.microsoft.com/office/powerpoint/2012/main" userId="Léa Le Souder - CLER" providerId="None"/>
      </p:ext>
    </p:extLst>
  </p:cmAuthor>
  <p:cmAuthor id="5" name="lisa.della.corte@cler.org" initials="l" lastIdx="21" clrIdx="4">
    <p:extLst>
      <p:ext uri="{19B8F6BF-5375-455C-9EA6-DF929625EA0E}">
        <p15:presenceInfo xmlns:p15="http://schemas.microsoft.com/office/powerpoint/2012/main" userId="0a07f69f4746b07b" providerId="Windows Live"/>
      </p:ext>
    </p:extLst>
  </p:cmAuthor>
  <p:cmAuthor id="6" name="Aurelien" initials="AB" lastIdx="2" clrIdx="5">
    <p:extLst>
      <p:ext uri="{19B8F6BF-5375-455C-9EA6-DF929625EA0E}">
        <p15:presenceInfo xmlns:p15="http://schemas.microsoft.com/office/powerpoint/2012/main" userId="Aure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8"/>
    <a:srgbClr val="F16549"/>
    <a:srgbClr val="F8C653"/>
    <a:srgbClr val="FDEFCF"/>
    <a:srgbClr val="E06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2" autoAdjust="0"/>
    <p:restoredTop sz="94660"/>
  </p:normalViewPr>
  <p:slideViewPr>
    <p:cSldViewPr snapToGrid="0">
      <p:cViewPr>
        <p:scale>
          <a:sx n="90" d="100"/>
          <a:sy n="90" d="100"/>
        </p:scale>
        <p:origin x="-1334" y="-3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13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28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74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14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13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24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92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95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32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8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5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3B8EA-F14C-4038-AAE4-CE5068D27E25}" type="datetimeFigureOut">
              <a:rPr lang="fr-FR" smtClean="0"/>
              <a:t>10/05/2021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6EC73-D41C-4DA2-BD45-08AA9F1A4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38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A8AAA3D5-DC1A-4923-BA15-59A0C6BBD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83" y="-15140"/>
            <a:ext cx="6014145" cy="221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4A9F4BEE-F1B1-4EAD-98B6-71E1CEA59F97}"/>
              </a:ext>
            </a:extLst>
          </p:cNvPr>
          <p:cNvSpPr txBox="1"/>
          <p:nvPr/>
        </p:nvSpPr>
        <p:spPr>
          <a:xfrm>
            <a:off x="3506597" y="10031851"/>
            <a:ext cx="676788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79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Logos</a:t>
            </a:r>
            <a:endParaRPr lang="fr-FR" sz="1579" dirty="0">
              <a:solidFill>
                <a:srgbClr val="FF0000"/>
              </a:solidFill>
              <a:latin typeface="Source Sans Pro Light" panose="020B0403030403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AADA210C-E317-4030-8E81-EF9506650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740" y="2844554"/>
            <a:ext cx="1722384" cy="12809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6615483-3CE6-4801-8725-B2701FBD07B6}"/>
              </a:ext>
            </a:extLst>
          </p:cNvPr>
          <p:cNvSpPr/>
          <p:nvPr/>
        </p:nvSpPr>
        <p:spPr>
          <a:xfrm>
            <a:off x="0" y="2846698"/>
            <a:ext cx="5864740" cy="1278812"/>
          </a:xfrm>
          <a:prstGeom prst="rect">
            <a:avLst/>
          </a:prstGeom>
          <a:solidFill>
            <a:srgbClr val="F165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79" b="1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Nom collectivité </a:t>
            </a:r>
            <a:r>
              <a:rPr lang="fr-FR" sz="1579" b="1" dirty="0" smtClean="0">
                <a:latin typeface="Source Sans Pro Light" panose="020B0403030403020204" pitchFamily="34" charset="0"/>
              </a:rPr>
              <a:t>pilote un programme </a:t>
            </a:r>
            <a:r>
              <a:rPr lang="fr-FR" sz="1579" b="1" dirty="0">
                <a:latin typeface="Source Sans Pro Light" panose="020B0403030403020204" pitchFamily="34" charset="0"/>
              </a:rPr>
              <a:t>SLIME</a:t>
            </a:r>
            <a:r>
              <a:rPr lang="fr-FR" sz="1579" b="1" dirty="0" smtClean="0">
                <a:latin typeface="Source Sans Pro Light" panose="020B0403030403020204" pitchFamily="34" charset="0"/>
              </a:rPr>
              <a:t>. (Service local d’intervention pour la maîtrise de l’énergie) sur son territoire.</a:t>
            </a:r>
          </a:p>
          <a:p>
            <a:pPr algn="ctr"/>
            <a:r>
              <a:rPr lang="fr-FR" sz="1579" b="1" dirty="0" smtClean="0">
                <a:latin typeface="Source Sans Pro Light" panose="020B0403030403020204" pitchFamily="34" charset="0"/>
              </a:rPr>
              <a:t>Ce </a:t>
            </a:r>
            <a:r>
              <a:rPr lang="fr-FR" sz="1579" b="1" dirty="0">
                <a:latin typeface="Source Sans Pro Light" panose="020B0403030403020204" pitchFamily="34" charset="0"/>
              </a:rPr>
              <a:t>dispositif vise à organiser les actions de lutte contre la précarité énergétique et à massifier le repérage des ménages </a:t>
            </a:r>
            <a:r>
              <a:rPr lang="fr-FR" sz="1579" b="1" dirty="0" smtClean="0">
                <a:latin typeface="Source Sans Pro Light" panose="020B0403030403020204" pitchFamily="34" charset="0"/>
              </a:rPr>
              <a:t>pour </a:t>
            </a:r>
            <a:r>
              <a:rPr lang="fr-FR" sz="1579" b="1" dirty="0">
                <a:latin typeface="Source Sans Pro Light" panose="020B0403030403020204" pitchFamily="34" charset="0"/>
              </a:rPr>
              <a:t>leur apporter des solutions adaptées</a:t>
            </a:r>
            <a:r>
              <a:rPr lang="fr-FR" sz="1579" b="1" dirty="0" smtClean="0">
                <a:latin typeface="Source Sans Pro Light" panose="020B0403030403020204" pitchFamily="34" charset="0"/>
              </a:rPr>
              <a:t>.</a:t>
            </a:r>
            <a:endParaRPr lang="fr-FR" sz="1579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F6A596A9-3FF2-4FAD-B5F8-DDBF909FB2D7}"/>
              </a:ext>
            </a:extLst>
          </p:cNvPr>
          <p:cNvSpPr txBox="1"/>
          <p:nvPr/>
        </p:nvSpPr>
        <p:spPr>
          <a:xfrm>
            <a:off x="1280608" y="1840185"/>
            <a:ext cx="49716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Source Sans Pro" panose="020B0503030403020204" pitchFamily="34" charset="0"/>
              </a:rPr>
              <a:t>Synthèse de </a:t>
            </a:r>
            <a:r>
              <a:rPr lang="fr-FR" sz="2400" b="1" dirty="0" smtClean="0">
                <a:latin typeface="Source Sans Pro" panose="020B0503030403020204" pitchFamily="34" charset="0"/>
              </a:rPr>
              <a:t>l’évaluation</a:t>
            </a:r>
            <a:endParaRPr lang="fr-FR" sz="2400" b="1" dirty="0">
              <a:latin typeface="Source Sans Pro" panose="020B0503030403020204" pitchFamily="34" charset="0"/>
            </a:endParaRPr>
          </a:p>
          <a:p>
            <a:pPr algn="ctr"/>
            <a:r>
              <a:rPr lang="fr-FR" sz="2400" b="1" dirty="0" smtClean="0">
                <a:latin typeface="Source Sans Pro" panose="020B0503030403020204" pitchFamily="34" charset="0"/>
              </a:rPr>
              <a:t>du </a:t>
            </a:r>
            <a:r>
              <a:rPr lang="fr-FR" sz="2400" b="1" dirty="0">
                <a:latin typeface="Source Sans Pro" panose="020B0503030403020204" pitchFamily="34" charset="0"/>
              </a:rPr>
              <a:t>programme SLIME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1B8063F8-21B3-4ED9-A78B-A60033BAD9E5}"/>
              </a:ext>
            </a:extLst>
          </p:cNvPr>
          <p:cNvSpPr txBox="1"/>
          <p:nvPr/>
        </p:nvSpPr>
        <p:spPr>
          <a:xfrm>
            <a:off x="566055" y="4357087"/>
            <a:ext cx="6400798" cy="5749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Le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programme SLIME de </a:t>
            </a:r>
            <a:r>
              <a:rPr lang="fr-FR" sz="1579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Nom collectivité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a fait l’objet d’une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évaluation portant sur les effets des visites sur les ménages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bénéficiaires. Les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résultats présentés dans la suite se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fondent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sur </a:t>
            </a: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un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e </a:t>
            </a: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enquête par questionnaire administré à </a:t>
            </a:r>
            <a:r>
              <a:rPr lang="fr-FR" b="1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XX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 </a:t>
            </a: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ménages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ayant bénéficié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d’une ou plusieurs visites entre </a:t>
            </a:r>
            <a:r>
              <a:rPr lang="fr-FR" sz="1579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date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et </a:t>
            </a:r>
            <a:r>
              <a:rPr lang="fr-FR" sz="1579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date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. Les résultats présentés se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fonde sur une logique « avant / après » permettant de rendre compte des changements vécus par les ménages. L’évolution de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leur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situation </a:t>
            </a:r>
            <a:r>
              <a:rPr lang="fr-FR" sz="1579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suite à la visite à domicile est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directement évoquée dans les données recueillies auprès d’eux (exemple : « </a:t>
            </a:r>
            <a:r>
              <a:rPr lang="fr-FR" sz="1579" i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Est-ce que vous diriez aujourd’hui que vous comprenez mieux vos factures d’énergie </a:t>
            </a:r>
            <a:r>
              <a:rPr lang="fr-FR" sz="1579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grâce à notre intervention ? </a:t>
            </a:r>
            <a:r>
              <a:rPr lang="fr-FR" sz="1579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»)</a:t>
            </a:r>
            <a:r>
              <a:rPr lang="fr-FR" sz="1579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:</a:t>
            </a: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algn="just"/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algn="just"/>
            <a:endParaRPr lang="fr-FR" sz="1579" dirty="0">
              <a:solidFill>
                <a:srgbClr val="FF0000"/>
              </a:solidFill>
              <a:latin typeface="Source Sans Pro Light" panose="020B0403030403020204" pitchFamily="34" charset="0"/>
            </a:endParaRPr>
          </a:p>
          <a:p>
            <a:pPr algn="just"/>
            <a:r>
              <a:rPr lang="fr-FR" sz="1579" dirty="0" smtClean="0">
                <a:solidFill>
                  <a:srgbClr val="FF0000"/>
                </a:solidFill>
                <a:latin typeface="Source Sans Pro Light" panose="020B0403030403020204" pitchFamily="34" charset="0"/>
              </a:rPr>
              <a:t>(champ libre)</a:t>
            </a:r>
            <a:endParaRPr lang="fr-FR" sz="1579" dirty="0">
              <a:solidFill>
                <a:srgbClr val="FF0000"/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marL="250603" indent="-250603" algn="just">
              <a:buFont typeface="Arial" panose="020B0604020202020204" pitchFamily="34" charset="0"/>
              <a:buChar char="•"/>
            </a:pPr>
            <a:endParaRPr lang="fr-FR" sz="1579" i="1" dirty="0" smtClean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algn="just"/>
            <a:endParaRPr lang="fr-FR" sz="1579" i="1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  <a:p>
            <a:pPr algn="just"/>
            <a:endParaRPr lang="fr-FR" sz="1579" i="1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 panose="020B0403030403020204" pitchFamily="34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565647" y="7072356"/>
            <a:ext cx="6558688" cy="1146590"/>
            <a:chOff x="1772602" y="1873244"/>
            <a:chExt cx="6365363" cy="955862"/>
          </a:xfrm>
        </p:grpSpPr>
        <p:pic>
          <p:nvPicPr>
            <p:cNvPr id="13" name="Picture 2" descr="https://static.thenounproject.com/png/1987252-200.png">
              <a:extLst>
                <a:ext uri="{FF2B5EF4-FFF2-40B4-BE49-F238E27FC236}">
                  <a16:creationId xmlns="" xmlns:a16="http://schemas.microsoft.com/office/drawing/2014/main" id="{95FCF710-DE19-484B-8D67-36A00CE124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1906" y="1873244"/>
              <a:ext cx="678863" cy="678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ZoneTexte 15">
              <a:extLst>
                <a:ext uri="{FF2B5EF4-FFF2-40B4-BE49-F238E27FC236}">
                  <a16:creationId xmlns="" xmlns:a16="http://schemas.microsoft.com/office/drawing/2014/main" id="{7BAAA0B3-F643-40C8-83CB-16641A2C8A64}"/>
                </a:ext>
              </a:extLst>
            </p:cNvPr>
            <p:cNvSpPr txBox="1"/>
            <p:nvPr/>
          </p:nvSpPr>
          <p:spPr>
            <a:xfrm>
              <a:off x="1772602" y="2552107"/>
              <a:ext cx="8242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latin typeface="Gisha" panose="020B0502040204020203" pitchFamily="34" charset="-79"/>
                  <a:cs typeface="Gisha" panose="020B0502040204020203" pitchFamily="34" charset="-79"/>
                </a:rPr>
                <a:t>Ménages</a:t>
              </a:r>
              <a:endParaRPr lang="fr-FR" b="1" dirty="0">
                <a:latin typeface="Gisha" panose="020B0502040204020203" pitchFamily="34" charset="-79"/>
                <a:cs typeface="Gisha" panose="020B0502040204020203" pitchFamily="34" charset="-79"/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="" xmlns:a16="http://schemas.microsoft.com/office/drawing/2014/main" id="{7B9B7E39-0829-48B0-9D46-7D64A99A577C}"/>
                </a:ext>
              </a:extLst>
            </p:cNvPr>
            <p:cNvSpPr txBox="1"/>
            <p:nvPr/>
          </p:nvSpPr>
          <p:spPr>
            <a:xfrm>
              <a:off x="3285107" y="2552107"/>
              <a:ext cx="8585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latin typeface="Gisha" panose="020B0502040204020203" pitchFamily="34" charset="-79"/>
                  <a:cs typeface="Gisha" panose="020B0502040204020203" pitchFamily="34" charset="-79"/>
                </a:rPr>
                <a:t>1</a:t>
              </a:r>
              <a:r>
                <a:rPr lang="fr-FR" sz="1200" b="1" baseline="30000" dirty="0">
                  <a:latin typeface="Gisha" panose="020B0502040204020203" pitchFamily="34" charset="-79"/>
                  <a:cs typeface="Gisha" panose="020B0502040204020203" pitchFamily="34" charset="-79"/>
                </a:rPr>
                <a:t>ère</a:t>
              </a:r>
              <a:r>
                <a:rPr lang="fr-FR" sz="1200" b="1" dirty="0">
                  <a:latin typeface="Gisha" panose="020B0502040204020203" pitchFamily="34" charset="-79"/>
                  <a:cs typeface="Gisha" panose="020B0502040204020203" pitchFamily="34" charset="-79"/>
                </a:rPr>
                <a:t> visite</a:t>
              </a:r>
              <a:endParaRPr lang="fr-FR" b="1" dirty="0">
                <a:latin typeface="Gisha" panose="020B0502040204020203" pitchFamily="34" charset="-79"/>
                <a:cs typeface="Gisha" panose="020B0502040204020203" pitchFamily="34" charset="-79"/>
              </a:endParaRPr>
            </a:p>
          </p:txBody>
        </p:sp>
        <p:sp>
          <p:nvSpPr>
            <p:cNvPr id="18" name="Flèche : droite 13">
              <a:extLst>
                <a:ext uri="{FF2B5EF4-FFF2-40B4-BE49-F238E27FC236}">
                  <a16:creationId xmlns="" xmlns:a16="http://schemas.microsoft.com/office/drawing/2014/main" id="{8FEE95B8-C67E-42F0-B39B-E3C574A54B9C}"/>
                </a:ext>
              </a:extLst>
            </p:cNvPr>
            <p:cNvSpPr/>
            <p:nvPr/>
          </p:nvSpPr>
          <p:spPr>
            <a:xfrm>
              <a:off x="2771374" y="2092221"/>
              <a:ext cx="355138" cy="276999"/>
            </a:xfrm>
            <a:prstGeom prst="rightArrow">
              <a:avLst>
                <a:gd name="adj1" fmla="val 50000"/>
                <a:gd name="adj2" fmla="val 47761"/>
              </a:avLst>
            </a:prstGeom>
            <a:solidFill>
              <a:srgbClr val="F1654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lèche : droite 14">
              <a:extLst>
                <a:ext uri="{FF2B5EF4-FFF2-40B4-BE49-F238E27FC236}">
                  <a16:creationId xmlns="" xmlns:a16="http://schemas.microsoft.com/office/drawing/2014/main" id="{1E2D5939-19AA-4275-ADF0-07D1B928A771}"/>
                </a:ext>
              </a:extLst>
            </p:cNvPr>
            <p:cNvSpPr/>
            <p:nvPr/>
          </p:nvSpPr>
          <p:spPr>
            <a:xfrm>
              <a:off x="4308878" y="2092221"/>
              <a:ext cx="355138" cy="276999"/>
            </a:xfrm>
            <a:prstGeom prst="rightArrow">
              <a:avLst>
                <a:gd name="adj1" fmla="val 50000"/>
                <a:gd name="adj2" fmla="val 47761"/>
              </a:avLst>
            </a:prstGeom>
            <a:solidFill>
              <a:srgbClr val="F1654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Flèche : droite 15">
              <a:extLst>
                <a:ext uri="{FF2B5EF4-FFF2-40B4-BE49-F238E27FC236}">
                  <a16:creationId xmlns="" xmlns:a16="http://schemas.microsoft.com/office/drawing/2014/main" id="{E24C19C6-F2C8-41D4-8AFD-584179F70E32}"/>
                </a:ext>
              </a:extLst>
            </p:cNvPr>
            <p:cNvSpPr/>
            <p:nvPr/>
          </p:nvSpPr>
          <p:spPr>
            <a:xfrm>
              <a:off x="6221373" y="2092221"/>
              <a:ext cx="355138" cy="276999"/>
            </a:xfrm>
            <a:prstGeom prst="rightArrow">
              <a:avLst>
                <a:gd name="adj1" fmla="val 50000"/>
                <a:gd name="adj2" fmla="val 47761"/>
              </a:avLst>
            </a:prstGeom>
            <a:solidFill>
              <a:srgbClr val="F1654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16549"/>
                </a:solidFill>
              </a:endParaRPr>
            </a:p>
          </p:txBody>
        </p:sp>
        <p:pic>
          <p:nvPicPr>
            <p:cNvPr id="21" name="Picture 10" descr="https://static.thenounproject.com/png/912166-200.png">
              <a:extLst>
                <a:ext uri="{FF2B5EF4-FFF2-40B4-BE49-F238E27FC236}">
                  <a16:creationId xmlns="" xmlns:a16="http://schemas.microsoft.com/office/drawing/2014/main" id="{7FE3B458-7345-4544-9957-0A91C5346F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8428" y="1899463"/>
              <a:ext cx="749605" cy="749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ZoneTexte 21">
              <a:extLst>
                <a:ext uri="{FF2B5EF4-FFF2-40B4-BE49-F238E27FC236}">
                  <a16:creationId xmlns="" xmlns:a16="http://schemas.microsoft.com/office/drawing/2014/main" id="{F1346469-B9D1-4D63-BCC7-907583EEB92A}"/>
                </a:ext>
              </a:extLst>
            </p:cNvPr>
            <p:cNvSpPr txBox="1"/>
            <p:nvPr/>
          </p:nvSpPr>
          <p:spPr>
            <a:xfrm>
              <a:off x="4701410" y="2552107"/>
              <a:ext cx="14619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latin typeface="Gisha" panose="020B0502040204020203" pitchFamily="34" charset="-79"/>
                  <a:cs typeface="Gisha" panose="020B0502040204020203" pitchFamily="34" charset="-79"/>
                </a:rPr>
                <a:t>Passage à l’action</a:t>
              </a:r>
              <a:endParaRPr lang="fr-FR" b="1" dirty="0">
                <a:latin typeface="Gisha" panose="020B0502040204020203" pitchFamily="34" charset="-79"/>
                <a:cs typeface="Gisha" panose="020B0502040204020203" pitchFamily="34" charset="-79"/>
              </a:endParaRPr>
            </a:p>
          </p:txBody>
        </p:sp>
        <p:sp>
          <p:nvSpPr>
            <p:cNvPr id="23" name="ZoneTexte 22">
              <a:extLst>
                <a:ext uri="{FF2B5EF4-FFF2-40B4-BE49-F238E27FC236}">
                  <a16:creationId xmlns="" xmlns:a16="http://schemas.microsoft.com/office/drawing/2014/main" id="{DF051838-D007-461B-8BA1-AE1AACF65448}"/>
                </a:ext>
              </a:extLst>
            </p:cNvPr>
            <p:cNvSpPr txBox="1"/>
            <p:nvPr/>
          </p:nvSpPr>
          <p:spPr>
            <a:xfrm>
              <a:off x="6693339" y="2552107"/>
              <a:ext cx="1444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latin typeface="Gisha" panose="020B0502040204020203" pitchFamily="34" charset="-79"/>
                  <a:cs typeface="Gisha" panose="020B0502040204020203" pitchFamily="34" charset="-79"/>
                </a:rPr>
                <a:t>Effets des actions</a:t>
              </a:r>
              <a:endParaRPr lang="fr-FR" b="1" dirty="0">
                <a:latin typeface="Gisha" panose="020B0502040204020203" pitchFamily="34" charset="-79"/>
                <a:cs typeface="Gisha" panose="020B0502040204020203" pitchFamily="34" charset="-79"/>
              </a:endParaRPr>
            </a:p>
          </p:txBody>
        </p:sp>
        <p:pic>
          <p:nvPicPr>
            <p:cNvPr id="24" name="Picture 2" descr="https://static.thenounproject.com/png/981569-200.png">
              <a:extLst>
                <a:ext uri="{FF2B5EF4-FFF2-40B4-BE49-F238E27FC236}">
                  <a16:creationId xmlns="" xmlns:a16="http://schemas.microsoft.com/office/drawing/2014/main" id="{9B6D51C4-65D9-4159-96A5-5B5A88DCFE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40407" y="2015297"/>
              <a:ext cx="416675" cy="416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4" descr="https://static.thenounproject.com/png/1670075-200.png">
              <a:extLst>
                <a:ext uri="{FF2B5EF4-FFF2-40B4-BE49-F238E27FC236}">
                  <a16:creationId xmlns="" xmlns:a16="http://schemas.microsoft.com/office/drawing/2014/main" id="{D30AE6E9-38F6-4111-B025-7889E1B606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7783" y="1940868"/>
              <a:ext cx="579703" cy="579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7925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 41" descr="Une image contenant sombre, nature, insecte&#10;&#10;Description générée automatiquement">
            <a:extLst>
              <a:ext uri="{FF2B5EF4-FFF2-40B4-BE49-F238E27FC236}">
                <a16:creationId xmlns:a16="http://schemas.microsoft.com/office/drawing/2014/main" xmlns="" id="{80E716ED-A98E-4A00-B171-BCE5D385FC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525" y="9122250"/>
            <a:ext cx="1274604" cy="1243928"/>
          </a:xfrm>
          <a:prstGeom prst="rect">
            <a:avLst/>
          </a:prstGeom>
        </p:spPr>
      </p:pic>
      <p:pic>
        <p:nvPicPr>
          <p:cNvPr id="41" name="Image 40" descr="Une image contenant sombre, nature, insecte&#10;&#10;Description générée automatiquement">
            <a:extLst>
              <a:ext uri="{FF2B5EF4-FFF2-40B4-BE49-F238E27FC236}">
                <a16:creationId xmlns:a16="http://schemas.microsoft.com/office/drawing/2014/main" xmlns="" id="{4BB3BFD0-28F5-4C49-AC4A-F69802DB82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618" y="8159017"/>
            <a:ext cx="1302511" cy="1243928"/>
          </a:xfrm>
          <a:prstGeom prst="rect">
            <a:avLst/>
          </a:prstGeom>
        </p:spPr>
      </p:pic>
      <p:pic>
        <p:nvPicPr>
          <p:cNvPr id="15" name="Image 14" descr="Une image contenant sombre, nature, insecte&#10;&#10;Description générée automatiquement">
            <a:extLst>
              <a:ext uri="{FF2B5EF4-FFF2-40B4-BE49-F238E27FC236}">
                <a16:creationId xmlns:a16="http://schemas.microsoft.com/office/drawing/2014/main" xmlns="" id="{2F9AF792-DEE2-4B34-9989-AAB03F4B65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070" y="1687831"/>
            <a:ext cx="1243928" cy="124392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2800E71-9867-4884-A1CF-5DF3E2BFD528}"/>
              </a:ext>
            </a:extLst>
          </p:cNvPr>
          <p:cNvSpPr/>
          <p:nvPr/>
        </p:nvSpPr>
        <p:spPr>
          <a:xfrm>
            <a:off x="-25064" y="0"/>
            <a:ext cx="1981200" cy="10691813"/>
          </a:xfrm>
          <a:prstGeom prst="rect">
            <a:avLst/>
          </a:prstGeom>
          <a:solidFill>
            <a:srgbClr val="F165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1043DD5B-9AA5-4F61-8CB7-2785D1013943}"/>
              </a:ext>
            </a:extLst>
          </p:cNvPr>
          <p:cNvSpPr txBox="1"/>
          <p:nvPr/>
        </p:nvSpPr>
        <p:spPr>
          <a:xfrm>
            <a:off x="-25400" y="1265567"/>
            <a:ext cx="17907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solidFill>
                  <a:schemeClr val="bg1"/>
                </a:solidFill>
                <a:latin typeface="Source Sans Pro Light" panose="020B0403030403020204" pitchFamily="34" charset="0"/>
              </a:rPr>
              <a:t>Prise de conscience et mise en action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6989A2AE-161F-40B0-A384-816F8B014275}"/>
              </a:ext>
            </a:extLst>
          </p:cNvPr>
          <p:cNvSpPr txBox="1"/>
          <p:nvPr/>
        </p:nvSpPr>
        <p:spPr>
          <a:xfrm>
            <a:off x="-12700" y="7410783"/>
            <a:ext cx="18034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solidFill>
                  <a:schemeClr val="bg1"/>
                </a:solidFill>
                <a:latin typeface="Source Sans Pro Light" panose="020B0403030403020204" pitchFamily="34" charset="0"/>
              </a:rPr>
              <a:t>Evolution de la situation en termes de précarité énergétique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xmlns="" id="{C0E52050-773C-4F15-9617-05EB6E71F606}"/>
              </a:ext>
            </a:extLst>
          </p:cNvPr>
          <p:cNvSpPr/>
          <p:nvPr/>
        </p:nvSpPr>
        <p:spPr>
          <a:xfrm>
            <a:off x="2144485" y="1012372"/>
            <a:ext cx="653143" cy="108857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FCB0B70F-FF20-4537-ABDA-45389A65AF6C}"/>
              </a:ext>
            </a:extLst>
          </p:cNvPr>
          <p:cNvSpPr txBox="1"/>
          <p:nvPr/>
        </p:nvSpPr>
        <p:spPr>
          <a:xfrm>
            <a:off x="2013858" y="268067"/>
            <a:ext cx="28167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smtClean="0">
                <a:latin typeface="Source Sans Pro" panose="020B0503030403020204" pitchFamily="34" charset="0"/>
              </a:rPr>
              <a:t>RÉSULTATS</a:t>
            </a:r>
            <a:endParaRPr lang="fr-FR" sz="4000" b="1" dirty="0">
              <a:latin typeface="Source Sans Pro" panose="020B0503030403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3EC0B66C-DF23-4BB6-9489-7D84319F8010}"/>
              </a:ext>
            </a:extLst>
          </p:cNvPr>
          <p:cNvSpPr txBox="1"/>
          <p:nvPr/>
        </p:nvSpPr>
        <p:spPr>
          <a:xfrm>
            <a:off x="1981200" y="7410783"/>
            <a:ext cx="55458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600" dirty="0">
                <a:latin typeface="Source Sans Pro" panose="020B0503030403020204" pitchFamily="34" charset="77"/>
              </a:rPr>
              <a:t>Une </a:t>
            </a:r>
            <a:r>
              <a:rPr lang="fr-FR" sz="1600" b="1" dirty="0">
                <a:solidFill>
                  <a:srgbClr val="F8C653"/>
                </a:solidFill>
                <a:latin typeface="Source Sans Pro" panose="020B0503030403020204" pitchFamily="34" charset="77"/>
              </a:rPr>
              <a:t>diminution</a:t>
            </a:r>
            <a:r>
              <a:rPr lang="fr-FR" sz="1600" dirty="0">
                <a:latin typeface="Source Sans Pro" panose="020B0503030403020204" pitchFamily="34" charset="77"/>
              </a:rPr>
              <a:t> avérée de la </a:t>
            </a:r>
            <a:r>
              <a:rPr lang="fr-FR" sz="1600" b="1" dirty="0">
                <a:solidFill>
                  <a:srgbClr val="F8C653"/>
                </a:solidFill>
                <a:latin typeface="Source Sans Pro" panose="020B0503030403020204" pitchFamily="34" charset="77"/>
              </a:rPr>
              <a:t>sensation de froid </a:t>
            </a:r>
            <a:r>
              <a:rPr lang="fr-FR" sz="1600" dirty="0">
                <a:latin typeface="Source Sans Pro" panose="020B0503030403020204" pitchFamily="34" charset="77"/>
              </a:rPr>
              <a:t>ou une impression de faire des économies pour une partie des ménages</a:t>
            </a:r>
            <a:endParaRPr lang="fr-FR" sz="1600" dirty="0">
              <a:latin typeface="Source Sans Pro" panose="020B0503030403020204" pitchFamily="34" charset="77"/>
              <a:sym typeface="Roboto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886F34C2-446C-4437-9860-731489A7FA84}"/>
              </a:ext>
            </a:extLst>
          </p:cNvPr>
          <p:cNvSpPr txBox="1"/>
          <p:nvPr/>
        </p:nvSpPr>
        <p:spPr>
          <a:xfrm>
            <a:off x="1857525" y="1301843"/>
            <a:ext cx="56694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6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Une mise en action </a:t>
            </a:r>
            <a:r>
              <a:rPr lang="fr-FR" sz="1600" b="1" dirty="0">
                <a:solidFill>
                  <a:srgbClr val="F8C653"/>
                </a:solidFill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cohérente avec les préconisations </a:t>
            </a:r>
            <a:r>
              <a:rPr lang="fr-FR" sz="16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réalisées lors des visites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xmlns="" id="{1048243F-9A00-49D5-A0B2-81159CB904AB}"/>
              </a:ext>
            </a:extLst>
          </p:cNvPr>
          <p:cNvSpPr txBox="1"/>
          <p:nvPr/>
        </p:nvSpPr>
        <p:spPr>
          <a:xfrm>
            <a:off x="1857525" y="4244959"/>
            <a:ext cx="56694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6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Une </a:t>
            </a:r>
            <a:r>
              <a:rPr lang="fr-FR" sz="1600" b="1" dirty="0">
                <a:solidFill>
                  <a:srgbClr val="F8C653"/>
                </a:solidFill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montée en compétence </a:t>
            </a:r>
            <a:r>
              <a:rPr lang="fr-FR" sz="16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des ménages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5A0F3EAE-33E7-4B2C-9F60-3CF051C82D47}"/>
              </a:ext>
            </a:extLst>
          </p:cNvPr>
          <p:cNvSpPr txBox="1"/>
          <p:nvPr/>
        </p:nvSpPr>
        <p:spPr>
          <a:xfrm>
            <a:off x="2158327" y="1988477"/>
            <a:ext cx="973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2800" b="1" dirty="0" smtClean="0">
                <a:solidFill>
                  <a:srgbClr val="DA4F3F"/>
                </a:solidFill>
                <a:latin typeface="Source Sans Pro" panose="020B0503030403020204" pitchFamily="34" charset="77"/>
                <a:sym typeface="Roboto"/>
              </a:rPr>
              <a:t>XX%</a:t>
            </a:r>
            <a:endParaRPr lang="fr-FR" sz="11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xmlns="" id="{45A3C459-3299-483F-9167-96BE901F2952}"/>
              </a:ext>
            </a:extLst>
          </p:cNvPr>
          <p:cNvSpPr txBox="1"/>
          <p:nvPr/>
        </p:nvSpPr>
        <p:spPr>
          <a:xfrm>
            <a:off x="3048336" y="1957699"/>
            <a:ext cx="4424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200" b="1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réalisent </a:t>
            </a:r>
            <a:r>
              <a:rPr lang="fr-FR" sz="1200" b="1" dirty="0" smtClean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une première action </a:t>
            </a:r>
            <a:r>
              <a:rPr lang="fr-FR" sz="1200" b="1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suite à la visite </a:t>
            </a:r>
          </a:p>
          <a:p>
            <a:pPr marL="0" lvl="1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0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(suivre plus régulièrement ses factures, contacter une structure ou entreprendre des démarches d’accès aux droits)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xmlns="" id="{06F2F2CD-2C6C-4498-812E-DBEB27FE5A10}"/>
              </a:ext>
            </a:extLst>
          </p:cNvPr>
          <p:cNvSpPr/>
          <p:nvPr/>
        </p:nvSpPr>
        <p:spPr>
          <a:xfrm>
            <a:off x="2246086" y="2403578"/>
            <a:ext cx="576000" cy="36000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 descr="Une image contenant sombre, nature, insecte&#10;&#10;Description générée automatiquement">
            <a:extLst>
              <a:ext uri="{FF2B5EF4-FFF2-40B4-BE49-F238E27FC236}">
                <a16:creationId xmlns:a16="http://schemas.microsoft.com/office/drawing/2014/main" xmlns="" id="{273900A0-9D1B-4D59-8EC8-21AF106CAF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070" y="2390988"/>
            <a:ext cx="1243928" cy="1243928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xmlns="" id="{E53AA25E-6B1F-4095-8E78-BF53F659FAE8}"/>
              </a:ext>
            </a:extLst>
          </p:cNvPr>
          <p:cNvSpPr txBox="1"/>
          <p:nvPr/>
        </p:nvSpPr>
        <p:spPr>
          <a:xfrm>
            <a:off x="2158328" y="2691634"/>
            <a:ext cx="9574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2800" b="1" dirty="0" smtClean="0">
                <a:solidFill>
                  <a:srgbClr val="DA4F3F"/>
                </a:solidFill>
                <a:latin typeface="Source Sans Pro" panose="020B0503030403020204" pitchFamily="34" charset="77"/>
                <a:sym typeface="Roboto"/>
              </a:rPr>
              <a:t>XX%</a:t>
            </a:r>
            <a:endParaRPr lang="fr-FR" sz="11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xmlns="" id="{4403F323-ED24-4038-BE4E-49901FB8612B}"/>
              </a:ext>
            </a:extLst>
          </p:cNvPr>
          <p:cNvSpPr/>
          <p:nvPr/>
        </p:nvSpPr>
        <p:spPr>
          <a:xfrm>
            <a:off x="2246086" y="3106735"/>
            <a:ext cx="576000" cy="36000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8CDE10ED-4A98-4E0B-ADA2-9C8B9F61A0AD}"/>
              </a:ext>
            </a:extLst>
          </p:cNvPr>
          <p:cNvSpPr txBox="1"/>
          <p:nvPr/>
        </p:nvSpPr>
        <p:spPr>
          <a:xfrm>
            <a:off x="3045679" y="3327396"/>
            <a:ext cx="39816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200" b="1" kern="12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se sentent suffisamment acteurs pour transmettre les conseils reçus à des personnes qu’ils connaissent</a:t>
            </a:r>
            <a:endParaRPr lang="fr-FR" sz="1000" dirty="0">
              <a:latin typeface="Source Sans Pro" panose="020B050303040302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xmlns="" id="{B089CB28-178D-4277-AF83-1E1E99479F5C}"/>
              </a:ext>
            </a:extLst>
          </p:cNvPr>
          <p:cNvSpPr txBox="1"/>
          <p:nvPr/>
        </p:nvSpPr>
        <p:spPr>
          <a:xfrm>
            <a:off x="3045679" y="2717847"/>
            <a:ext cx="448133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200" b="1" dirty="0">
                <a:latin typeface="Source Sans Pro" panose="020B0503030403020204" pitchFamily="34" charset="77"/>
                <a:sym typeface="Roboto"/>
              </a:rPr>
              <a:t>réalisent une action engageante</a:t>
            </a:r>
            <a:r>
              <a:rPr lang="fr-FR" sz="1000" b="1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 </a:t>
            </a:r>
          </a:p>
          <a:p>
            <a:pPr marL="0" lvl="1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0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(effectuer des </a:t>
            </a:r>
            <a:r>
              <a:rPr lang="fr-FR" sz="1000" dirty="0" smtClean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travaux</a:t>
            </a:r>
            <a:r>
              <a:rPr lang="fr-FR" sz="1000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 </a:t>
            </a:r>
            <a:r>
              <a:rPr lang="fr-FR" sz="1000" dirty="0" smtClean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ou déménager)</a:t>
            </a:r>
            <a:endParaRPr lang="fr-FR" sz="10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pic>
        <p:nvPicPr>
          <p:cNvPr id="26" name="Image 25" descr="Une image contenant sombre, nature, insecte&#10;&#10;Description générée automatiquement">
            <a:extLst>
              <a:ext uri="{FF2B5EF4-FFF2-40B4-BE49-F238E27FC236}">
                <a16:creationId xmlns:a16="http://schemas.microsoft.com/office/drawing/2014/main" xmlns="" id="{3C5E6B77-01FA-49EC-A1B4-D8667BC979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070" y="3034063"/>
            <a:ext cx="1243928" cy="1243928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xmlns="" id="{735A5472-D3F3-489E-811E-395D6A9D294A}"/>
              </a:ext>
            </a:extLst>
          </p:cNvPr>
          <p:cNvSpPr txBox="1"/>
          <p:nvPr/>
        </p:nvSpPr>
        <p:spPr>
          <a:xfrm>
            <a:off x="2158328" y="3309310"/>
            <a:ext cx="97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2800" b="1" dirty="0" smtClean="0">
                <a:solidFill>
                  <a:srgbClr val="DA4F3F"/>
                </a:solidFill>
                <a:latin typeface="Source Sans Pro" panose="020B0503030403020204" pitchFamily="34" charset="77"/>
                <a:sym typeface="Roboto"/>
              </a:rPr>
              <a:t>XX%</a:t>
            </a:r>
            <a:endParaRPr lang="fr-FR" sz="11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xmlns="" id="{41116056-583A-44D3-82EB-EDED4DE91012}"/>
              </a:ext>
            </a:extLst>
          </p:cNvPr>
          <p:cNvSpPr/>
          <p:nvPr/>
        </p:nvSpPr>
        <p:spPr>
          <a:xfrm>
            <a:off x="2246086" y="3724411"/>
            <a:ext cx="576000" cy="36000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Parenthèses 28">
            <a:extLst>
              <a:ext uri="{FF2B5EF4-FFF2-40B4-BE49-F238E27FC236}">
                <a16:creationId xmlns:a16="http://schemas.microsoft.com/office/drawing/2014/main" xmlns="" id="{65A31C94-FD64-4A5F-B710-CF7E1ACA461D}"/>
              </a:ext>
            </a:extLst>
          </p:cNvPr>
          <p:cNvSpPr/>
          <p:nvPr/>
        </p:nvSpPr>
        <p:spPr>
          <a:xfrm>
            <a:off x="2274753" y="5860616"/>
            <a:ext cx="4931590" cy="1271704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600" i="1" dirty="0">
                <a:solidFill>
                  <a:srgbClr val="FF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Possibilité d’intégrer </a:t>
            </a:r>
            <a:r>
              <a:rPr lang="fr-FR" sz="1600" i="1" dirty="0" smtClean="0">
                <a:solidFill>
                  <a:srgbClr val="FF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le </a:t>
            </a:r>
            <a:r>
              <a:rPr lang="fr-FR" sz="1600" i="1" dirty="0">
                <a:solidFill>
                  <a:srgbClr val="FF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verbatim d’un ménage</a:t>
            </a:r>
            <a:r>
              <a:rPr lang="fr-FR" sz="1200" dirty="0">
                <a:solidFill>
                  <a:srgbClr val="FF0000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600" dirty="0">
              <a:solidFill>
                <a:srgbClr val="FF0000"/>
              </a:solidFill>
              <a:latin typeface="Source Sans Pro" panose="020B0503030403020204" pitchFamily="34" charset="0"/>
              <a:ea typeface="Source Sans Pro Light" panose="020B040303040302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endParaRPr lang="fr-FR" sz="1600" dirty="0">
              <a:effectLst/>
              <a:latin typeface="Source Sans Pro" panose="020B0503030403020204" pitchFamily="34" charset="0"/>
              <a:ea typeface="Source Sans Pro Light" panose="020B04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Parenthèses 29">
            <a:extLst>
              <a:ext uri="{FF2B5EF4-FFF2-40B4-BE49-F238E27FC236}">
                <a16:creationId xmlns:a16="http://schemas.microsoft.com/office/drawing/2014/main" xmlns="" id="{9CB0852D-9A6A-4A4F-AD58-04CBC2D6566A}"/>
              </a:ext>
            </a:extLst>
          </p:cNvPr>
          <p:cNvSpPr/>
          <p:nvPr/>
        </p:nvSpPr>
        <p:spPr>
          <a:xfrm>
            <a:off x="1933239" y="6101809"/>
            <a:ext cx="901805" cy="234419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8000" dirty="0">
                <a:solidFill>
                  <a:schemeClr val="accent4"/>
                </a:solidFill>
                <a:latin typeface="Source Sans Pro" panose="020B05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‘</a:t>
            </a:r>
            <a:endParaRPr lang="fr-FR" sz="8000" dirty="0">
              <a:solidFill>
                <a:schemeClr val="accent4"/>
              </a:solidFill>
              <a:effectLst/>
              <a:latin typeface="Source Sans Pro" panose="020B0503030403020204" pitchFamily="34" charset="0"/>
              <a:ea typeface="Source Sans Pro Light" panose="020B04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Parenthèses 30">
            <a:extLst>
              <a:ext uri="{FF2B5EF4-FFF2-40B4-BE49-F238E27FC236}">
                <a16:creationId xmlns:a16="http://schemas.microsoft.com/office/drawing/2014/main" xmlns="" id="{BAC362B2-9660-48E1-B3E5-31A649538937}"/>
              </a:ext>
            </a:extLst>
          </p:cNvPr>
          <p:cNvSpPr/>
          <p:nvPr/>
        </p:nvSpPr>
        <p:spPr>
          <a:xfrm>
            <a:off x="2088749" y="6101809"/>
            <a:ext cx="901805" cy="234419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8000" dirty="0">
                <a:solidFill>
                  <a:schemeClr val="accent4"/>
                </a:solidFill>
                <a:latin typeface="Source Sans Pro" panose="020B0503030403020204" pitchFamily="34" charset="0"/>
                <a:ea typeface="Source Sans Pro Light" panose="020B0403030403020204" pitchFamily="34" charset="0"/>
                <a:cs typeface="Times New Roman" panose="02020603050405020304" pitchFamily="18" charset="0"/>
              </a:rPr>
              <a:t>‘</a:t>
            </a:r>
            <a:endParaRPr lang="fr-FR" sz="8000" dirty="0">
              <a:solidFill>
                <a:schemeClr val="accent4"/>
              </a:solidFill>
              <a:effectLst/>
              <a:latin typeface="Source Sans Pro" panose="020B0503030403020204" pitchFamily="34" charset="0"/>
              <a:ea typeface="Source Sans Pro Light" panose="020B04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xmlns="" id="{DC6B9984-ED6F-4FF4-948C-7592CFC60FCA}"/>
              </a:ext>
            </a:extLst>
          </p:cNvPr>
          <p:cNvSpPr txBox="1"/>
          <p:nvPr/>
        </p:nvSpPr>
        <p:spPr>
          <a:xfrm>
            <a:off x="2070657" y="8458139"/>
            <a:ext cx="9750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2800" b="1" dirty="0" smtClean="0">
                <a:solidFill>
                  <a:srgbClr val="DA4F3F"/>
                </a:solidFill>
                <a:latin typeface="Source Sans Pro" panose="020B0503030403020204" pitchFamily="34" charset="77"/>
                <a:sym typeface="Roboto"/>
              </a:rPr>
              <a:t>XX%</a:t>
            </a:r>
            <a:endParaRPr lang="fr-FR" sz="11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xmlns="" id="{3DB8203F-FA90-4544-B312-4B324C50230D}"/>
              </a:ext>
            </a:extLst>
          </p:cNvPr>
          <p:cNvSpPr txBox="1"/>
          <p:nvPr/>
        </p:nvSpPr>
        <p:spPr>
          <a:xfrm>
            <a:off x="2925714" y="8552565"/>
            <a:ext cx="42456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just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200" b="1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voient </a:t>
            </a:r>
            <a:r>
              <a:rPr lang="fr-FR" sz="1200" b="1" dirty="0" smtClean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leur situation s’améliorer et ne souffrent plus du froid dans leur logement en hiver</a:t>
            </a:r>
            <a:endParaRPr lang="fr-FR" sz="10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xmlns="" id="{3FF536B0-354C-4DB8-9B48-4F2FD9E2E3F7}"/>
              </a:ext>
            </a:extLst>
          </p:cNvPr>
          <p:cNvSpPr/>
          <p:nvPr/>
        </p:nvSpPr>
        <p:spPr>
          <a:xfrm>
            <a:off x="2158416" y="8899364"/>
            <a:ext cx="576000" cy="36000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xmlns="" id="{3D16B1C0-1A5E-4D99-ADE5-FFB887643B35}"/>
              </a:ext>
            </a:extLst>
          </p:cNvPr>
          <p:cNvSpPr txBox="1"/>
          <p:nvPr/>
        </p:nvSpPr>
        <p:spPr>
          <a:xfrm>
            <a:off x="2070658" y="9461412"/>
            <a:ext cx="9750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2800" b="1" dirty="0" smtClean="0">
                <a:solidFill>
                  <a:srgbClr val="DA4F3F"/>
                </a:solidFill>
                <a:latin typeface="Source Sans Pro" panose="020B0503030403020204" pitchFamily="34" charset="77"/>
                <a:sym typeface="Roboto"/>
              </a:rPr>
              <a:t>XX%</a:t>
            </a:r>
            <a:endParaRPr lang="fr-FR" sz="11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xmlns="" id="{243ACE64-1FB5-4EB9-9C3B-AC9E697FC9E4}"/>
              </a:ext>
            </a:extLst>
          </p:cNvPr>
          <p:cNvSpPr txBox="1"/>
          <p:nvPr/>
        </p:nvSpPr>
        <p:spPr>
          <a:xfrm>
            <a:off x="2960666" y="9316335"/>
            <a:ext cx="4424252" cy="946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just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sz="1200" b="1" dirty="0">
                <a:latin typeface="Source Sans Pro" panose="020B0503030403020204" pitchFamily="34" charset="77"/>
                <a:ea typeface="Roboto"/>
                <a:cs typeface="Roboto"/>
                <a:sym typeface="Roboto"/>
              </a:rPr>
              <a:t>estiment avoir </a:t>
            </a:r>
            <a:r>
              <a:rPr lang="fr-FR" altLang="fr-FR" sz="1200" b="1" dirty="0">
                <a:latin typeface="Source Sans Pro" panose="020B0503030403020204" pitchFamily="34" charset="77"/>
              </a:rPr>
              <a:t>fait des économies sur leurs dépenses d’énergie (électricité, gaz, combustibles) suite à la </a:t>
            </a:r>
            <a:r>
              <a:rPr lang="fr-FR" altLang="fr-FR" sz="1200" b="1" dirty="0" smtClean="0">
                <a:latin typeface="Source Sans Pro" panose="020B0503030403020204" pitchFamily="34" charset="77"/>
              </a:rPr>
              <a:t>visite</a:t>
            </a:r>
          </a:p>
          <a:p>
            <a:pPr marL="0" lvl="1" algn="just">
              <a:spcAft>
                <a:spcPts val="0"/>
              </a:spcAft>
              <a:buClr>
                <a:srgbClr val="FFC000"/>
              </a:buClr>
              <a:buSzPts val="1400"/>
              <a:defRPr/>
            </a:pPr>
            <a:r>
              <a:rPr lang="fr-FR" altLang="fr-FR" sz="1050" dirty="0" smtClean="0">
                <a:latin typeface="Source Sans Pro" panose="020B0503030403020204" pitchFamily="34" charset="77"/>
              </a:rPr>
              <a:t>Pour certains ménages en situation de restriction ou de privation, l’objet de la visit</a:t>
            </a:r>
            <a:r>
              <a:rPr lang="fr-FR" altLang="fr-FR" sz="1050" dirty="0" smtClean="0">
                <a:latin typeface="Source Sans Pro" panose="020B0503030403020204" pitchFamily="34" charset="77"/>
              </a:rPr>
              <a:t>e n’était pas de diminuer leur facture mais de leur permettre de se</a:t>
            </a:r>
            <a:r>
              <a:rPr lang="fr-FR" altLang="fr-FR" sz="1050" dirty="0" smtClean="0">
                <a:latin typeface="Source Sans Pro" panose="020B0503030403020204" pitchFamily="34" charset="77"/>
              </a:rPr>
              <a:t> </a:t>
            </a:r>
            <a:r>
              <a:rPr lang="fr-FR" altLang="fr-FR" sz="1050" smtClean="0">
                <a:latin typeface="Source Sans Pro" panose="020B0503030403020204" pitchFamily="34" charset="77"/>
              </a:rPr>
              <a:t>chauffer </a:t>
            </a:r>
            <a:r>
              <a:rPr lang="fr-FR" altLang="fr-FR" sz="1050" smtClean="0">
                <a:latin typeface="Source Sans Pro" panose="020B0503030403020204" pitchFamily="34" charset="77"/>
              </a:rPr>
              <a:t>correctement</a:t>
            </a:r>
            <a:endParaRPr lang="fr-FR" sz="800" dirty="0">
              <a:latin typeface="Source Sans Pro" panose="020B0503030403020204" pitchFamily="34" charset="77"/>
              <a:ea typeface="Roboto"/>
              <a:cs typeface="Roboto"/>
              <a:sym typeface="Roboto"/>
            </a:endParaRP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xmlns="" id="{62EB6CCD-496A-436E-9334-E10AC692676D}"/>
              </a:ext>
            </a:extLst>
          </p:cNvPr>
          <p:cNvSpPr/>
          <p:nvPr/>
        </p:nvSpPr>
        <p:spPr>
          <a:xfrm>
            <a:off x="2158416" y="9876513"/>
            <a:ext cx="576000" cy="36000"/>
          </a:xfrm>
          <a:prstGeom prst="roundRect">
            <a:avLst/>
          </a:prstGeom>
          <a:solidFill>
            <a:srgbClr val="F8C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xmlns="" id="{C57D7C01-52DD-4546-9044-93620BD60657}"/>
              </a:ext>
            </a:extLst>
          </p:cNvPr>
          <p:cNvSpPr txBox="1"/>
          <p:nvPr/>
        </p:nvSpPr>
        <p:spPr>
          <a:xfrm>
            <a:off x="2051333" y="4566664"/>
            <a:ext cx="51550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Les ménages développent une autre vision de la précarité énergétique : d’une situation qu’ils subissent et qui les culpabilisent, suite à la visite, ils développent une meilleure compréhension des dysfonctionnements dans leur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anose="020B0403030403020204" pitchFamily="34" charset="0"/>
              </a:rPr>
              <a:t>logement, de leurs factures d’énergie et des aides auxquelles ils ont droit, etc.</a:t>
            </a:r>
          </a:p>
        </p:txBody>
      </p:sp>
      <p:pic>
        <p:nvPicPr>
          <p:cNvPr id="9" name="Graphique 8" descr="Basse température contour">
            <a:extLst>
              <a:ext uri="{FF2B5EF4-FFF2-40B4-BE49-F238E27FC236}">
                <a16:creationId xmlns:a16="http://schemas.microsoft.com/office/drawing/2014/main" xmlns="" id="{18053BFA-BCB7-4D24-9E4F-E1AE2E0D33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74200" y="9095711"/>
            <a:ext cx="914400" cy="914400"/>
          </a:xfrm>
          <a:prstGeom prst="rect">
            <a:avLst/>
          </a:prstGeom>
        </p:spPr>
      </p:pic>
      <p:pic>
        <p:nvPicPr>
          <p:cNvPr id="12" name="Graphique 11" descr="Cercle avec flèche gauche contour">
            <a:extLst>
              <a:ext uri="{FF2B5EF4-FFF2-40B4-BE49-F238E27FC236}">
                <a16:creationId xmlns:a16="http://schemas.microsoft.com/office/drawing/2014/main" xmlns="" id="{33A90768-B207-4B55-AA6D-1CEEE02860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08368" y="2309795"/>
            <a:ext cx="914400" cy="9144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88377" y="64049"/>
            <a:ext cx="39323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rgbClr val="FF0000"/>
                </a:solidFill>
              </a:rPr>
              <a:t>Note pour le rédacteur : chaque </a:t>
            </a:r>
            <a:r>
              <a:rPr lang="fr-FR" sz="1600" i="1" dirty="0">
                <a:solidFill>
                  <a:srgbClr val="FF0000"/>
                </a:solidFill>
              </a:rPr>
              <a:t>item, chiffre, élément d'analyse, etc. est à adapter en fonction </a:t>
            </a:r>
            <a:r>
              <a:rPr lang="fr-FR" sz="1600" i="1" dirty="0" smtClean="0">
                <a:solidFill>
                  <a:srgbClr val="FF0000"/>
                </a:solidFill>
              </a:rPr>
              <a:t>de vos </a:t>
            </a:r>
            <a:r>
              <a:rPr lang="fr-FR" sz="1600" i="1" dirty="0">
                <a:solidFill>
                  <a:srgbClr val="FF0000"/>
                </a:solidFill>
              </a:rPr>
              <a:t>propres </a:t>
            </a:r>
            <a:r>
              <a:rPr lang="fr-FR" sz="1600" i="1" dirty="0" smtClean="0">
                <a:solidFill>
                  <a:srgbClr val="FF0000"/>
                </a:solidFill>
              </a:rPr>
              <a:t>résultats et des éléments que vous souhaitez mettre en avant</a:t>
            </a:r>
            <a:endParaRPr lang="fr-FR" sz="1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2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4017</TotalTime>
  <Words>454</Words>
  <Application>Microsoft Office PowerPoint</Application>
  <PresentationFormat>Personnalisé</PresentationFormat>
  <Paragraphs>45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Gisha</vt:lpstr>
      <vt:lpstr>Roboto</vt:lpstr>
      <vt:lpstr>Source Sans Pro</vt:lpstr>
      <vt:lpstr>Source Sans Pro Light</vt:lpstr>
      <vt:lpstr>Times New Roman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Eléonore LAVOINE</dc:creator>
  <cp:lastModifiedBy>Aurelien</cp:lastModifiedBy>
  <cp:revision>60</cp:revision>
  <dcterms:created xsi:type="dcterms:W3CDTF">2020-12-10T16:34:52Z</dcterms:created>
  <dcterms:modified xsi:type="dcterms:W3CDTF">2021-05-10T19:00:22Z</dcterms:modified>
</cp:coreProperties>
</file>