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3" r:id="rId2"/>
    <p:sldId id="267" r:id="rId3"/>
    <p:sldId id="272" r:id="rId4"/>
    <p:sldId id="259" r:id="rId5"/>
    <p:sldId id="260" r:id="rId6"/>
    <p:sldId id="273" r:id="rId7"/>
    <p:sldId id="271" r:id="rId8"/>
    <p:sldId id="265" r:id="rId9"/>
    <p:sldId id="274" r:id="rId10"/>
    <p:sldId id="275" r:id="rId11"/>
    <p:sldId id="266" r:id="rId12"/>
    <p:sldId id="258" r:id="rId13"/>
    <p:sldId id="279" r:id="rId14"/>
    <p:sldId id="295" r:id="rId15"/>
    <p:sldId id="276" r:id="rId16"/>
    <p:sldId id="293" r:id="rId17"/>
    <p:sldId id="298" r:id="rId18"/>
    <p:sldId id="299" r:id="rId19"/>
    <p:sldId id="277" r:id="rId20"/>
    <p:sldId id="278" r:id="rId21"/>
    <p:sldId id="294" r:id="rId22"/>
    <p:sldId id="280" r:id="rId23"/>
    <p:sldId id="257" r:id="rId24"/>
    <p:sldId id="283" r:id="rId25"/>
    <p:sldId id="284" r:id="rId26"/>
    <p:sldId id="285" r:id="rId27"/>
    <p:sldId id="286" r:id="rId28"/>
    <p:sldId id="287" r:id="rId29"/>
    <p:sldId id="288" r:id="rId30"/>
    <p:sldId id="281" r:id="rId31"/>
    <p:sldId id="289" r:id="rId32"/>
    <p:sldId id="290" r:id="rId33"/>
    <p:sldId id="291" r:id="rId34"/>
    <p:sldId id="292" r:id="rId35"/>
    <p:sldId id="282" r:id="rId36"/>
    <p:sldId id="297" r:id="rId37"/>
    <p:sldId id="300" r:id="rId38"/>
    <p:sldId id="270" r:id="rId39"/>
    <p:sldId id="261"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84D"/>
    <a:srgbClr val="C35549"/>
    <a:srgbClr val="ED6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4" autoAdjust="0"/>
    <p:restoredTop sz="88793"/>
  </p:normalViewPr>
  <p:slideViewPr>
    <p:cSldViewPr snapToGrid="0" showGuides="1">
      <p:cViewPr varScale="1">
        <p:scale>
          <a:sx n="126" d="100"/>
          <a:sy n="126" d="100"/>
        </p:scale>
        <p:origin x="616" y="184"/>
      </p:cViewPr>
      <p:guideLst>
        <p:guide orient="horz" pos="2160"/>
        <p:guide pos="37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56CB-4745-952B-85E8DBD067C9}"/>
              </c:ext>
            </c:extLst>
          </c:dPt>
          <c:dPt>
            <c:idx val="1"/>
            <c:bubble3D val="0"/>
            <c:spPr>
              <a:solidFill>
                <a:schemeClr val="accent2"/>
              </a:solidFill>
              <a:ln>
                <a:noFill/>
              </a:ln>
              <a:effectLst/>
            </c:spPr>
            <c:extLst>
              <c:ext xmlns:c16="http://schemas.microsoft.com/office/drawing/2014/chart" uri="{C3380CC4-5D6E-409C-BE32-E72D297353CC}">
                <c16:uniqueId val="{00000003-56CB-4745-952B-85E8DBD067C9}"/>
              </c:ext>
            </c:extLst>
          </c:dPt>
          <c:dPt>
            <c:idx val="2"/>
            <c:bubble3D val="0"/>
            <c:spPr>
              <a:solidFill>
                <a:schemeClr val="accent3"/>
              </a:solidFill>
              <a:ln>
                <a:noFill/>
              </a:ln>
              <a:effectLst/>
            </c:spPr>
            <c:extLst>
              <c:ext xmlns:c16="http://schemas.microsoft.com/office/drawing/2014/chart" uri="{C3380CC4-5D6E-409C-BE32-E72D297353CC}">
                <c16:uniqueId val="{00000005-56CB-4745-952B-85E8DBD067C9}"/>
              </c:ext>
            </c:extLst>
          </c:dPt>
          <c:dPt>
            <c:idx val="3"/>
            <c:bubble3D val="0"/>
            <c:spPr>
              <a:solidFill>
                <a:schemeClr val="accent4"/>
              </a:solidFill>
              <a:ln>
                <a:noFill/>
              </a:ln>
              <a:effectLst/>
            </c:spPr>
            <c:extLst>
              <c:ext xmlns:c16="http://schemas.microsoft.com/office/drawing/2014/chart" uri="{C3380CC4-5D6E-409C-BE32-E72D297353CC}">
                <c16:uniqueId val="{00000007-56CB-4745-952B-85E8DBD067C9}"/>
              </c:ext>
            </c:extLst>
          </c:dPt>
          <c:dPt>
            <c:idx val="4"/>
            <c:bubble3D val="0"/>
            <c:spPr>
              <a:solidFill>
                <a:schemeClr val="accent5"/>
              </a:solidFill>
              <a:ln>
                <a:noFill/>
              </a:ln>
              <a:effectLst/>
            </c:spPr>
            <c:extLst>
              <c:ext xmlns:c16="http://schemas.microsoft.com/office/drawing/2014/chart" uri="{C3380CC4-5D6E-409C-BE32-E72D297353CC}">
                <c16:uniqueId val="{00000009-56CB-4745-952B-85E8DBD067C9}"/>
              </c:ext>
            </c:extLst>
          </c:dPt>
          <c:dPt>
            <c:idx val="5"/>
            <c:bubble3D val="0"/>
            <c:spPr>
              <a:solidFill>
                <a:schemeClr val="accent6"/>
              </a:solidFill>
              <a:ln>
                <a:noFill/>
              </a:ln>
              <a:effectLst/>
            </c:spPr>
            <c:extLst>
              <c:ext xmlns:c16="http://schemas.microsoft.com/office/drawing/2014/chart" uri="{C3380CC4-5D6E-409C-BE32-E72D297353CC}">
                <c16:uniqueId val="{0000000B-56CB-4745-952B-85E8DBD067C9}"/>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56CB-4745-952B-85E8DBD067C9}"/>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56CB-4745-952B-85E8DBD067C9}"/>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56CB-4745-952B-85E8DBD067C9}"/>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13-56CB-4745-952B-85E8DBD067C9}"/>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5-56CB-4745-952B-85E8DBD067C9}"/>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17-56CB-4745-952B-85E8DBD067C9}"/>
              </c:ext>
            </c:extLst>
          </c:dPt>
          <c:dLbls>
            <c:dLbl>
              <c:idx val="7"/>
              <c:layout>
                <c:manualLayout>
                  <c:x val="2.6455026455026499E-2"/>
                  <c:y val="0.152870385428524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6CB-4745-952B-85E8DBD067C9}"/>
                </c:ext>
              </c:extLst>
            </c:dLbl>
            <c:dLbl>
              <c:idx val="8"/>
              <c:layout>
                <c:manualLayout>
                  <c:x val="5.95238095238095E-2"/>
                  <c:y val="0.143112701252235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56CB-4745-952B-85E8DBD067C9}"/>
                </c:ext>
              </c:extLst>
            </c:dLbl>
            <c:dLbl>
              <c:idx val="9"/>
              <c:layout>
                <c:manualLayout>
                  <c:x val="-9.0388007054673702E-2"/>
                  <c:y val="-0.11058708733127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6CB-4745-952B-85E8DBD067C9}"/>
                </c:ext>
              </c:extLst>
            </c:dLbl>
            <c:dLbl>
              <c:idx val="10"/>
              <c:layout>
                <c:manualLayout>
                  <c:x val="-4.5715986890527603E-2"/>
                  <c:y val="-0.143048930560374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56CB-4745-952B-85E8DBD067C9}"/>
                </c:ext>
              </c:extLst>
            </c:dLbl>
            <c:dLbl>
              <c:idx val="11"/>
              <c:layout>
                <c:manualLayout>
                  <c:x val="4.1887125220458503E-2"/>
                  <c:y val="-0.144657795967080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7-56CB-4745-952B-85E8DBD067C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lumMod val="10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prstDash val="solid"/>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REPERAGE!$A$24:$A$35</c:f>
              <c:strCache>
                <c:ptCount val="12"/>
                <c:pt idx="0">
                  <c:v>Collectivité (commune, département, EPCI...)</c:v>
                </c:pt>
                <c:pt idx="1">
                  <c:v>Pairs / Ménage lui-même</c:v>
                </c:pt>
                <c:pt idx="2">
                  <c:v>Autre (structure non précisée)</c:v>
                </c:pt>
                <c:pt idx="3">
                  <c:v>Opérateur habitat</c:v>
                </c:pt>
                <c:pt idx="4">
                  <c:v>CCAS</c:v>
                </c:pt>
                <c:pt idx="5">
                  <c:v>Association locale ou caritative</c:v>
                </c:pt>
                <c:pt idx="6">
                  <c:v>Commission FSL</c:v>
                </c:pt>
                <c:pt idx="7">
                  <c:v>Espace Info Énergie / plateforme de la rénovation</c:v>
                </c:pt>
                <c:pt idx="8">
                  <c:v>Fournisseur d'énergie</c:v>
                </c:pt>
                <c:pt idx="9">
                  <c:v>Bailleur social</c:v>
                </c:pt>
                <c:pt idx="10">
                  <c:v>Événementiel / action de sensibilisation</c:v>
                </c:pt>
                <c:pt idx="11">
                  <c:v>Personnel médical (infirmière, médecin, conseiller santé...)</c:v>
                </c:pt>
              </c:strCache>
            </c:strRef>
          </c:cat>
          <c:val>
            <c:numRef>
              <c:f>REPERAGE!$B$24:$B$35</c:f>
              <c:numCache>
                <c:formatCode>General</c:formatCode>
                <c:ptCount val="12"/>
                <c:pt idx="0">
                  <c:v>2250</c:v>
                </c:pt>
                <c:pt idx="1">
                  <c:v>377</c:v>
                </c:pt>
                <c:pt idx="2">
                  <c:v>361</c:v>
                </c:pt>
                <c:pt idx="3">
                  <c:v>329</c:v>
                </c:pt>
                <c:pt idx="4">
                  <c:v>322</c:v>
                </c:pt>
                <c:pt idx="5">
                  <c:v>312</c:v>
                </c:pt>
                <c:pt idx="6">
                  <c:v>198</c:v>
                </c:pt>
                <c:pt idx="7">
                  <c:v>133</c:v>
                </c:pt>
                <c:pt idx="8">
                  <c:v>81</c:v>
                </c:pt>
                <c:pt idx="9">
                  <c:v>34</c:v>
                </c:pt>
                <c:pt idx="10">
                  <c:v>34</c:v>
                </c:pt>
                <c:pt idx="11">
                  <c:v>16</c:v>
                </c:pt>
              </c:numCache>
            </c:numRef>
          </c:val>
          <c:extLst>
            <c:ext xmlns:c16="http://schemas.microsoft.com/office/drawing/2014/chart" uri="{C3380CC4-5D6E-409C-BE32-E72D297353CC}">
              <c16:uniqueId val="{00000018-56CB-4745-952B-85E8DBD067C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0321910878458596"/>
          <c:y val="2.9308139214749701E-2"/>
          <c:w val="0.384460475960058"/>
          <c:h val="0.95976658390135705"/>
        </c:manualLayout>
      </c:layout>
      <c:overlay val="0"/>
      <c:spPr>
        <a:solidFill>
          <a:schemeClr val="lt1">
            <a:alpha val="50000"/>
          </a:schemeClr>
        </a:solid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Source Sans Pro"/>
              <a:ea typeface="+mn-ea"/>
              <a:cs typeface="+mn-cs"/>
            </a:defRPr>
          </a:pPr>
          <a:endParaRPr lang="fr-FR"/>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prstDash val="solid"/>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CB420-EAFC-4530-87B9-2EA0B762B3FC}" type="datetimeFigureOut">
              <a:rPr lang="fr-FR" smtClean="0"/>
              <a:t>25/11/2021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B82AB-C3E2-453C-AC1D-B49B8E69F019}" type="slidenum">
              <a:rPr lang="fr-FR" smtClean="0"/>
              <a:t>‹N°›</a:t>
            </a:fld>
            <a:endParaRPr lang="fr-FR"/>
          </a:p>
        </p:txBody>
      </p:sp>
    </p:spTree>
    <p:extLst>
      <p:ext uri="{BB962C8B-B14F-4D97-AF65-F5344CB8AC3E}">
        <p14:creationId xmlns:p14="http://schemas.microsoft.com/office/powerpoint/2010/main" val="213727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a:t>
            </a:fld>
            <a:endParaRPr lang="fr-FR"/>
          </a:p>
        </p:txBody>
      </p:sp>
    </p:spTree>
    <p:extLst>
      <p:ext uri="{BB962C8B-B14F-4D97-AF65-F5344CB8AC3E}">
        <p14:creationId xmlns:p14="http://schemas.microsoft.com/office/powerpoint/2010/main" val="195450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10</a:t>
            </a:fld>
            <a:endParaRPr lang="fr-FR"/>
          </a:p>
        </p:txBody>
      </p:sp>
    </p:spTree>
    <p:extLst>
      <p:ext uri="{BB962C8B-B14F-4D97-AF65-F5344CB8AC3E}">
        <p14:creationId xmlns:p14="http://schemas.microsoft.com/office/powerpoint/2010/main" val="3515076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11</a:t>
            </a:fld>
            <a:endParaRPr lang="fr-FR"/>
          </a:p>
        </p:txBody>
      </p:sp>
    </p:spTree>
    <p:extLst>
      <p:ext uri="{BB962C8B-B14F-4D97-AF65-F5344CB8AC3E}">
        <p14:creationId xmlns:p14="http://schemas.microsoft.com/office/powerpoint/2010/main" val="81109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12</a:t>
            </a:fld>
            <a:endParaRPr lang="fr-FR"/>
          </a:p>
        </p:txBody>
      </p:sp>
    </p:spTree>
    <p:extLst>
      <p:ext uri="{BB962C8B-B14F-4D97-AF65-F5344CB8AC3E}">
        <p14:creationId xmlns:p14="http://schemas.microsoft.com/office/powerpoint/2010/main" val="80209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13</a:t>
            </a:fld>
            <a:endParaRPr lang="fr-FR"/>
          </a:p>
        </p:txBody>
      </p:sp>
    </p:spTree>
    <p:extLst>
      <p:ext uri="{BB962C8B-B14F-4D97-AF65-F5344CB8AC3E}">
        <p14:creationId xmlns:p14="http://schemas.microsoft.com/office/powerpoint/2010/main" val="37126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14</a:t>
            </a:fld>
            <a:endParaRPr lang="fr-FR"/>
          </a:p>
        </p:txBody>
      </p:sp>
    </p:spTree>
    <p:extLst>
      <p:ext uri="{BB962C8B-B14F-4D97-AF65-F5344CB8AC3E}">
        <p14:creationId xmlns:p14="http://schemas.microsoft.com/office/powerpoint/2010/main" val="3838623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15</a:t>
            </a:fld>
            <a:endParaRPr lang="fr-FR"/>
          </a:p>
        </p:txBody>
      </p:sp>
    </p:spTree>
    <p:extLst>
      <p:ext uri="{BB962C8B-B14F-4D97-AF65-F5344CB8AC3E}">
        <p14:creationId xmlns:p14="http://schemas.microsoft.com/office/powerpoint/2010/main" val="1019097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16</a:t>
            </a:fld>
            <a:endParaRPr lang="fr-FR"/>
          </a:p>
        </p:txBody>
      </p:sp>
    </p:spTree>
    <p:extLst>
      <p:ext uri="{BB962C8B-B14F-4D97-AF65-F5344CB8AC3E}">
        <p14:creationId xmlns:p14="http://schemas.microsoft.com/office/powerpoint/2010/main" val="178330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17</a:t>
            </a:fld>
            <a:endParaRPr lang="fr-FR"/>
          </a:p>
        </p:txBody>
      </p:sp>
    </p:spTree>
    <p:extLst>
      <p:ext uri="{BB962C8B-B14F-4D97-AF65-F5344CB8AC3E}">
        <p14:creationId xmlns:p14="http://schemas.microsoft.com/office/powerpoint/2010/main" val="5943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Animation et évaluation : </a:t>
            </a:r>
            <a:r>
              <a:rPr lang="fr-FR" dirty="0" err="1"/>
              <a:t>décorrélé</a:t>
            </a:r>
            <a:r>
              <a:rPr lang="fr-FR" dirty="0"/>
              <a:t> des visites. Ce qui signifie : en fonction des dépenses, quel que soit le nombre de visites réalisées. </a:t>
            </a:r>
          </a:p>
          <a:p>
            <a:r>
              <a:rPr lang="fr-FR" dirty="0"/>
              <a:t>Pluriannuel = 18 mois</a:t>
            </a:r>
          </a:p>
          <a:p>
            <a:r>
              <a:rPr lang="fr-FR" dirty="0"/>
              <a:t>Evaluation : kit d’évaluation + développement sur SoliDiag à venir</a:t>
            </a:r>
          </a:p>
        </p:txBody>
      </p:sp>
      <p:sp>
        <p:nvSpPr>
          <p:cNvPr id="4" name="Espace réservé du numéro de diapositive 3"/>
          <p:cNvSpPr>
            <a:spLocks noGrp="1"/>
          </p:cNvSpPr>
          <p:nvPr>
            <p:ph type="sldNum" sz="quarter" idx="5"/>
          </p:nvPr>
        </p:nvSpPr>
        <p:spPr/>
        <p:txBody>
          <a:bodyPr/>
          <a:lstStyle/>
          <a:p>
            <a:fld id="{23D83E22-6DC6-D64B-A7F9-681965AB4B04}" type="slidenum">
              <a:rPr lang="fr-FR" smtClean="0"/>
              <a:t>18</a:t>
            </a:fld>
            <a:endParaRPr lang="fr-FR"/>
          </a:p>
        </p:txBody>
      </p:sp>
    </p:spTree>
    <p:extLst>
      <p:ext uri="{BB962C8B-B14F-4D97-AF65-F5344CB8AC3E}">
        <p14:creationId xmlns:p14="http://schemas.microsoft.com/office/powerpoint/2010/main" val="41281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19</a:t>
            </a:fld>
            <a:endParaRPr lang="fr-FR"/>
          </a:p>
        </p:txBody>
      </p:sp>
    </p:spTree>
    <p:extLst>
      <p:ext uri="{BB962C8B-B14F-4D97-AF65-F5344CB8AC3E}">
        <p14:creationId xmlns:p14="http://schemas.microsoft.com/office/powerpoint/2010/main" val="173434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a:t>
            </a:fld>
            <a:endParaRPr lang="fr-FR"/>
          </a:p>
        </p:txBody>
      </p:sp>
    </p:spTree>
    <p:extLst>
      <p:ext uri="{BB962C8B-B14F-4D97-AF65-F5344CB8AC3E}">
        <p14:creationId xmlns:p14="http://schemas.microsoft.com/office/powerpoint/2010/main" val="240760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20</a:t>
            </a:fld>
            <a:endParaRPr lang="fr-FR"/>
          </a:p>
        </p:txBody>
      </p:sp>
    </p:spTree>
    <p:extLst>
      <p:ext uri="{BB962C8B-B14F-4D97-AF65-F5344CB8AC3E}">
        <p14:creationId xmlns:p14="http://schemas.microsoft.com/office/powerpoint/2010/main" val="3416184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Eduardo</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21</a:t>
            </a:fld>
            <a:endParaRPr lang="fr-FR"/>
          </a:p>
        </p:txBody>
      </p:sp>
    </p:spTree>
    <p:extLst>
      <p:ext uri="{BB962C8B-B14F-4D97-AF65-F5344CB8AC3E}">
        <p14:creationId xmlns:p14="http://schemas.microsoft.com/office/powerpoint/2010/main" val="5963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23</a:t>
            </a:fld>
            <a:endParaRPr lang="fr-FR"/>
          </a:p>
        </p:txBody>
      </p:sp>
    </p:spTree>
    <p:extLst>
      <p:ext uri="{BB962C8B-B14F-4D97-AF65-F5344CB8AC3E}">
        <p14:creationId xmlns:p14="http://schemas.microsoft.com/office/powerpoint/2010/main" val="4199935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24</a:t>
            </a:fld>
            <a:endParaRPr lang="fr-FR"/>
          </a:p>
        </p:txBody>
      </p:sp>
    </p:spTree>
    <p:extLst>
      <p:ext uri="{BB962C8B-B14F-4D97-AF65-F5344CB8AC3E}">
        <p14:creationId xmlns:p14="http://schemas.microsoft.com/office/powerpoint/2010/main" val="207887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a:p>
            <a:r>
              <a:rPr lang="fr-FR" dirty="0"/>
              <a:t>Constituer un réseau </a:t>
            </a:r>
            <a:r>
              <a:rPr lang="fr-FR" dirty="0">
                <a:sym typeface="Wingdings"/>
              </a:rPr>
              <a:t> cf. doc imprimé</a:t>
            </a:r>
            <a:endParaRPr lang="fr-FR" dirty="0"/>
          </a:p>
          <a:p>
            <a:r>
              <a:rPr lang="fr-FR"/>
              <a:t>Animer et outiller </a:t>
            </a:r>
            <a:r>
              <a:rPr lang="fr-FR" dirty="0"/>
              <a:t>ces acteurs pour leur donner « l’œil énergie » et leur montrer que le sujet de l’énergie entre en résonnance avec leurs propres</a:t>
            </a:r>
            <a:r>
              <a:rPr lang="fr-FR" baseline="0" dirty="0"/>
              <a:t> objectifs professionnels</a:t>
            </a:r>
          </a:p>
          <a:p>
            <a:r>
              <a:rPr lang="fr-FR" baseline="0" dirty="0"/>
              <a:t>Dérouler un catalogue d’animation, avec des temps récurrents sur des sujets variés</a:t>
            </a:r>
            <a:endParaRPr lang="fr-FR" dirty="0"/>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25</a:t>
            </a:fld>
            <a:endParaRPr lang="fr-FR"/>
          </a:p>
        </p:txBody>
      </p:sp>
    </p:spTree>
    <p:extLst>
      <p:ext uri="{BB962C8B-B14F-4D97-AF65-F5344CB8AC3E}">
        <p14:creationId xmlns:p14="http://schemas.microsoft.com/office/powerpoint/2010/main" val="358339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26</a:t>
            </a:fld>
            <a:endParaRPr lang="fr-FR"/>
          </a:p>
        </p:txBody>
      </p:sp>
    </p:spTree>
    <p:extLst>
      <p:ext uri="{BB962C8B-B14F-4D97-AF65-F5344CB8AC3E}">
        <p14:creationId xmlns:p14="http://schemas.microsoft.com/office/powerpoint/2010/main" val="3994445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27</a:t>
            </a:fld>
            <a:endParaRPr lang="fr-FR"/>
          </a:p>
        </p:txBody>
      </p:sp>
    </p:spTree>
    <p:extLst>
      <p:ext uri="{BB962C8B-B14F-4D97-AF65-F5344CB8AC3E}">
        <p14:creationId xmlns:p14="http://schemas.microsoft.com/office/powerpoint/2010/main" val="277151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28</a:t>
            </a:fld>
            <a:endParaRPr lang="fr-FR"/>
          </a:p>
        </p:txBody>
      </p:sp>
    </p:spTree>
    <p:extLst>
      <p:ext uri="{BB962C8B-B14F-4D97-AF65-F5344CB8AC3E}">
        <p14:creationId xmlns:p14="http://schemas.microsoft.com/office/powerpoint/2010/main" val="262004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29</a:t>
            </a:fld>
            <a:endParaRPr lang="fr-FR"/>
          </a:p>
        </p:txBody>
      </p:sp>
    </p:spTree>
    <p:extLst>
      <p:ext uri="{BB962C8B-B14F-4D97-AF65-F5344CB8AC3E}">
        <p14:creationId xmlns:p14="http://schemas.microsoft.com/office/powerpoint/2010/main" val="1794270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30</a:t>
            </a:fld>
            <a:endParaRPr lang="fr-FR"/>
          </a:p>
        </p:txBody>
      </p:sp>
    </p:spTree>
    <p:extLst>
      <p:ext uri="{BB962C8B-B14F-4D97-AF65-F5344CB8AC3E}">
        <p14:creationId xmlns:p14="http://schemas.microsoft.com/office/powerpoint/2010/main" val="294563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a:t>
            </a:fld>
            <a:endParaRPr lang="fr-FR"/>
          </a:p>
        </p:txBody>
      </p:sp>
    </p:spTree>
    <p:extLst>
      <p:ext uri="{BB962C8B-B14F-4D97-AF65-F5344CB8AC3E}">
        <p14:creationId xmlns:p14="http://schemas.microsoft.com/office/powerpoint/2010/main" val="37021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31</a:t>
            </a:fld>
            <a:endParaRPr lang="fr-FR"/>
          </a:p>
        </p:txBody>
      </p:sp>
    </p:spTree>
    <p:extLst>
      <p:ext uri="{BB962C8B-B14F-4D97-AF65-F5344CB8AC3E}">
        <p14:creationId xmlns:p14="http://schemas.microsoft.com/office/powerpoint/2010/main" val="4098686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32</a:t>
            </a:fld>
            <a:endParaRPr lang="fr-FR"/>
          </a:p>
        </p:txBody>
      </p:sp>
    </p:spTree>
    <p:extLst>
      <p:ext uri="{BB962C8B-B14F-4D97-AF65-F5344CB8AC3E}">
        <p14:creationId xmlns:p14="http://schemas.microsoft.com/office/powerpoint/2010/main" val="3658673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33</a:t>
            </a:fld>
            <a:endParaRPr lang="fr-FR"/>
          </a:p>
        </p:txBody>
      </p:sp>
    </p:spTree>
    <p:extLst>
      <p:ext uri="{BB962C8B-B14F-4D97-AF65-F5344CB8AC3E}">
        <p14:creationId xmlns:p14="http://schemas.microsoft.com/office/powerpoint/2010/main" val="4281638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34</a:t>
            </a:fld>
            <a:endParaRPr lang="fr-FR"/>
          </a:p>
        </p:txBody>
      </p:sp>
    </p:spTree>
    <p:extLst>
      <p:ext uri="{BB962C8B-B14F-4D97-AF65-F5344CB8AC3E}">
        <p14:creationId xmlns:p14="http://schemas.microsoft.com/office/powerpoint/2010/main" val="206072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35</a:t>
            </a:fld>
            <a:endParaRPr lang="fr-FR"/>
          </a:p>
        </p:txBody>
      </p:sp>
    </p:spTree>
    <p:extLst>
      <p:ext uri="{BB962C8B-B14F-4D97-AF65-F5344CB8AC3E}">
        <p14:creationId xmlns:p14="http://schemas.microsoft.com/office/powerpoint/2010/main" val="1320400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36</a:t>
            </a:fld>
            <a:endParaRPr lang="fr-FR"/>
          </a:p>
        </p:txBody>
      </p:sp>
    </p:spTree>
    <p:extLst>
      <p:ext uri="{BB962C8B-B14F-4D97-AF65-F5344CB8AC3E}">
        <p14:creationId xmlns:p14="http://schemas.microsoft.com/office/powerpoint/2010/main" val="4036733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37</a:t>
            </a:fld>
            <a:endParaRPr lang="fr-FR"/>
          </a:p>
        </p:txBody>
      </p:sp>
    </p:spTree>
    <p:extLst>
      <p:ext uri="{BB962C8B-B14F-4D97-AF65-F5344CB8AC3E}">
        <p14:creationId xmlns:p14="http://schemas.microsoft.com/office/powerpoint/2010/main" val="345334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38</a:t>
            </a:fld>
            <a:endParaRPr lang="fr-FR"/>
          </a:p>
        </p:txBody>
      </p:sp>
    </p:spTree>
    <p:extLst>
      <p:ext uri="{BB962C8B-B14F-4D97-AF65-F5344CB8AC3E}">
        <p14:creationId xmlns:p14="http://schemas.microsoft.com/office/powerpoint/2010/main" val="250692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dirty="0"/>
              <a:t>Léa</a:t>
            </a:r>
            <a:endParaRPr dirty="0"/>
          </a:p>
        </p:txBody>
      </p:sp>
      <p:sp>
        <p:nvSpPr>
          <p:cNvPr id="6" name="Espace réservé du numéro de diapositive 3"/>
          <p:cNvSpPr>
            <a:spLocks noGrp="1"/>
          </p:cNvSpPr>
          <p:nvPr>
            <p:ph type="sldNum" sz="quarter" idx="5"/>
          </p:nvPr>
        </p:nvSpPr>
        <p:spPr bwMode="auto"/>
        <p:txBody>
          <a:bodyPr/>
          <a:lstStyle/>
          <a:p>
            <a:pPr>
              <a:defRPr/>
            </a:pPr>
            <a:fld id="{8C2C5E76-97B5-A941-8136-856AAFDA4C50}" type="slidenum">
              <a:rPr lang="fr-F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dirty="0"/>
              <a:t>Léa</a:t>
            </a:r>
            <a:endParaRPr dirty="0"/>
          </a:p>
        </p:txBody>
      </p:sp>
      <p:sp>
        <p:nvSpPr>
          <p:cNvPr id="6" name="Espace réservé du numéro de diapositive 3"/>
          <p:cNvSpPr>
            <a:spLocks noGrp="1"/>
          </p:cNvSpPr>
          <p:nvPr>
            <p:ph type="sldNum" sz="quarter" idx="5"/>
          </p:nvPr>
        </p:nvSpPr>
        <p:spPr bwMode="auto"/>
        <p:txBody>
          <a:bodyPr/>
          <a:lstStyle/>
          <a:p>
            <a:pPr>
              <a:defRPr/>
            </a:pPr>
            <a:fld id="{8C2C5E76-97B5-A941-8136-856AAFDA4C50}" type="slidenum">
              <a:rPr lang="fr-F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6</a:t>
            </a:fld>
            <a:endParaRPr lang="fr-FR"/>
          </a:p>
        </p:txBody>
      </p:sp>
    </p:spTree>
    <p:extLst>
      <p:ext uri="{BB962C8B-B14F-4D97-AF65-F5344CB8AC3E}">
        <p14:creationId xmlns:p14="http://schemas.microsoft.com/office/powerpoint/2010/main" val="222350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7</a:t>
            </a:fld>
            <a:endParaRPr lang="fr-FR"/>
          </a:p>
        </p:txBody>
      </p:sp>
    </p:spTree>
    <p:extLst>
      <p:ext uri="{BB962C8B-B14F-4D97-AF65-F5344CB8AC3E}">
        <p14:creationId xmlns:p14="http://schemas.microsoft.com/office/powerpoint/2010/main" val="48271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8</a:t>
            </a:fld>
            <a:endParaRPr lang="fr-FR"/>
          </a:p>
        </p:txBody>
      </p:sp>
    </p:spTree>
    <p:extLst>
      <p:ext uri="{BB962C8B-B14F-4D97-AF65-F5344CB8AC3E}">
        <p14:creationId xmlns:p14="http://schemas.microsoft.com/office/powerpoint/2010/main" val="163432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Léa</a:t>
            </a:r>
          </a:p>
        </p:txBody>
      </p:sp>
      <p:sp>
        <p:nvSpPr>
          <p:cNvPr id="4" name="Espace réservé du numéro de diapositive 3"/>
          <p:cNvSpPr>
            <a:spLocks noGrp="1"/>
          </p:cNvSpPr>
          <p:nvPr>
            <p:ph type="sldNum" sz="quarter" idx="5"/>
          </p:nvPr>
        </p:nvSpPr>
        <p:spPr/>
        <p:txBody>
          <a:bodyPr/>
          <a:lstStyle/>
          <a:p>
            <a:fld id="{084B82AB-C3E2-453C-AC1D-B49B8E69F019}" type="slidenum">
              <a:rPr lang="fr-FR" smtClean="0"/>
              <a:t>9</a:t>
            </a:fld>
            <a:endParaRPr lang="fr-FR"/>
          </a:p>
        </p:txBody>
      </p:sp>
    </p:spTree>
    <p:extLst>
      <p:ext uri="{BB962C8B-B14F-4D97-AF65-F5344CB8AC3E}">
        <p14:creationId xmlns:p14="http://schemas.microsoft.com/office/powerpoint/2010/main" val="13264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06E046-8A38-4327-90DF-516B9EFDE72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a:extLst>
              <a:ext uri="{FF2B5EF4-FFF2-40B4-BE49-F238E27FC236}">
                <a16:creationId xmlns:a16="http://schemas.microsoft.com/office/drawing/2014/main" id="{37486F1B-70DB-41DE-9499-D6A00328AF11}"/>
              </a:ext>
            </a:extLst>
          </p:cNvPr>
          <p:cNvSpPr>
            <a:spLocks noGrp="1"/>
          </p:cNvSpPr>
          <p:nvPr>
            <p:ph type="subTitle" idx="1" hasCustomPrompt="1"/>
          </p:nvPr>
        </p:nvSpPr>
        <p:spPr>
          <a:xfrm>
            <a:off x="4976036" y="1148314"/>
            <a:ext cx="6889899" cy="3949995"/>
          </a:xfrm>
        </p:spPr>
        <p:txBody>
          <a:bodyPr/>
          <a:lstStyle>
            <a:lvl1pPr marL="0" indent="0" algn="l">
              <a:lnSpc>
                <a:spcPct val="100000"/>
              </a:lnSpc>
              <a:buNone/>
              <a:defRPr sz="4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a:t>
            </a:r>
          </a:p>
        </p:txBody>
      </p:sp>
      <p:grpSp>
        <p:nvGrpSpPr>
          <p:cNvPr id="10" name="Groupe 9">
            <a:extLst>
              <a:ext uri="{FF2B5EF4-FFF2-40B4-BE49-F238E27FC236}">
                <a16:creationId xmlns:a16="http://schemas.microsoft.com/office/drawing/2014/main" id="{73A89CA7-A45C-4497-BC07-34ACD2E5C6F3}"/>
              </a:ext>
            </a:extLst>
          </p:cNvPr>
          <p:cNvGrpSpPr/>
          <p:nvPr userDrawn="1"/>
        </p:nvGrpSpPr>
        <p:grpSpPr>
          <a:xfrm>
            <a:off x="253378" y="5805374"/>
            <a:ext cx="3940663" cy="798034"/>
            <a:chOff x="1743728" y="2115880"/>
            <a:chExt cx="7352845" cy="1489044"/>
          </a:xfrm>
        </p:grpSpPr>
        <p:sp>
          <p:nvSpPr>
            <p:cNvPr id="11" name="Forme libre : forme 10">
              <a:extLst>
                <a:ext uri="{FF2B5EF4-FFF2-40B4-BE49-F238E27FC236}">
                  <a16:creationId xmlns:a16="http://schemas.microsoft.com/office/drawing/2014/main" id="{7782EBC5-DB1E-4DC3-872C-1CEB1B07BD7F}"/>
                </a:ext>
              </a:extLst>
            </p:cNvPr>
            <p:cNvSpPr/>
            <p:nvPr userDrawn="1"/>
          </p:nvSpPr>
          <p:spPr>
            <a:xfrm>
              <a:off x="3288016" y="2115880"/>
              <a:ext cx="159172" cy="160664"/>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5"/>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12CBE1A0-DB99-4743-B1FC-241E809D1A24}"/>
                </a:ext>
              </a:extLst>
            </p:cNvPr>
            <p:cNvSpPr/>
            <p:nvPr userDrawn="1"/>
          </p:nvSpPr>
          <p:spPr>
            <a:xfrm>
              <a:off x="7733160" y="2447362"/>
              <a:ext cx="37728" cy="35316"/>
            </a:xfrm>
            <a:custGeom>
              <a:avLst/>
              <a:gdLst>
                <a:gd name="connsiteX0" fmla="*/ 4594 w 23263"/>
                <a:gd name="connsiteY0" fmla="*/ 1846 h 21779"/>
                <a:gd name="connsiteX1" fmla="*/ 23007 w 23263"/>
                <a:gd name="connsiteY1" fmla="*/ 8695 h 21779"/>
                <a:gd name="connsiteX2" fmla="*/ 4747 w 23263"/>
                <a:gd name="connsiteY2" fmla="*/ 19670 h 21779"/>
                <a:gd name="connsiteX3" fmla="*/ 4594 w 23263"/>
                <a:gd name="connsiteY3" fmla="*/ 1846 h 21779"/>
              </a:gdLst>
              <a:ahLst/>
              <a:cxnLst>
                <a:cxn ang="0">
                  <a:pos x="connsiteX0" y="connsiteY0"/>
                </a:cxn>
                <a:cxn ang="0">
                  <a:pos x="connsiteX1" y="connsiteY1"/>
                </a:cxn>
                <a:cxn ang="0">
                  <a:pos x="connsiteX2" y="connsiteY2"/>
                </a:cxn>
                <a:cxn ang="0">
                  <a:pos x="connsiteX3" y="connsiteY3"/>
                </a:cxn>
              </a:cxnLst>
              <a:rect l="l" t="t" r="r" b="b"/>
              <a:pathLst>
                <a:path w="23263" h="21779">
                  <a:moveTo>
                    <a:pt x="4594" y="1846"/>
                  </a:moveTo>
                  <a:cubicBezTo>
                    <a:pt x="10885" y="-2050"/>
                    <a:pt x="21988" y="216"/>
                    <a:pt x="23007" y="8695"/>
                  </a:cubicBezTo>
                  <a:cubicBezTo>
                    <a:pt x="25248" y="18397"/>
                    <a:pt x="12260" y="25501"/>
                    <a:pt x="4747" y="19670"/>
                  </a:cubicBezTo>
                  <a:cubicBezTo>
                    <a:pt x="-1492" y="15927"/>
                    <a:pt x="-1620" y="5640"/>
                    <a:pt x="4594" y="184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1D2E84C2-2255-4AE1-BA0A-8C0C91750FBC}"/>
                </a:ext>
              </a:extLst>
            </p:cNvPr>
            <p:cNvSpPr/>
            <p:nvPr userDrawn="1"/>
          </p:nvSpPr>
          <p:spPr>
            <a:xfrm>
              <a:off x="3752414" y="2457876"/>
              <a:ext cx="1330930" cy="1048604"/>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502DA0B7-2D87-4231-8D6B-A2EFBFFBAFA6}"/>
                </a:ext>
              </a:extLst>
            </p:cNvPr>
            <p:cNvSpPr/>
            <p:nvPr userDrawn="1"/>
          </p:nvSpPr>
          <p:spPr>
            <a:xfrm>
              <a:off x="1743728" y="2459504"/>
              <a:ext cx="679793" cy="10738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5" name="Forme libre : forme 14">
              <a:extLst>
                <a:ext uri="{FF2B5EF4-FFF2-40B4-BE49-F238E27FC236}">
                  <a16:creationId xmlns:a16="http://schemas.microsoft.com/office/drawing/2014/main" id="{1B98AF19-C96A-4CF0-82D8-3D40F54F77F2}"/>
                </a:ext>
              </a:extLst>
            </p:cNvPr>
            <p:cNvSpPr/>
            <p:nvPr userDrawn="1"/>
          </p:nvSpPr>
          <p:spPr>
            <a:xfrm>
              <a:off x="6506364" y="2459232"/>
              <a:ext cx="153225" cy="216380"/>
            </a:xfrm>
            <a:custGeom>
              <a:avLst/>
              <a:gdLst>
                <a:gd name="connsiteX0" fmla="*/ 7 w 94478"/>
                <a:gd name="connsiteY0" fmla="*/ 25 h 133441"/>
                <a:gd name="connsiteX1" fmla="*/ 16866 w 94478"/>
                <a:gd name="connsiteY1" fmla="*/ 51 h 133441"/>
                <a:gd name="connsiteX2" fmla="*/ 16968 w 94478"/>
                <a:gd name="connsiteY2" fmla="*/ 79980 h 133441"/>
                <a:gd name="connsiteX3" fmla="*/ 30872 w 94478"/>
                <a:gd name="connsiteY3" fmla="*/ 113923 h 133441"/>
                <a:gd name="connsiteX4" fmla="*/ 70983 w 94478"/>
                <a:gd name="connsiteY4" fmla="*/ 106972 h 133441"/>
                <a:gd name="connsiteX5" fmla="*/ 78292 w 94478"/>
                <a:gd name="connsiteY5" fmla="*/ 72291 h 133441"/>
                <a:gd name="connsiteX6" fmla="*/ 78343 w 94478"/>
                <a:gd name="connsiteY6" fmla="*/ 25 h 133441"/>
                <a:gd name="connsiteX7" fmla="*/ 94438 w 94478"/>
                <a:gd name="connsiteY7" fmla="*/ 0 h 133441"/>
                <a:gd name="connsiteX8" fmla="*/ 94438 w 94478"/>
                <a:gd name="connsiteY8" fmla="*/ 75117 h 133441"/>
                <a:gd name="connsiteX9" fmla="*/ 82825 w 94478"/>
                <a:gd name="connsiteY9" fmla="*/ 118583 h 133441"/>
                <a:gd name="connsiteX10" fmla="*/ 31458 w 94478"/>
                <a:gd name="connsiteY10" fmla="*/ 131213 h 133441"/>
                <a:gd name="connsiteX11" fmla="*/ 5635 w 94478"/>
                <a:gd name="connsiteY11" fmla="*/ 108550 h 133441"/>
                <a:gd name="connsiteX12" fmla="*/ 7 w 94478"/>
                <a:gd name="connsiteY12" fmla="*/ 62182 h 133441"/>
                <a:gd name="connsiteX13" fmla="*/ 7 w 94478"/>
                <a:gd name="connsiteY13" fmla="*/ 25 h 1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78" h="133441">
                  <a:moveTo>
                    <a:pt x="7" y="25"/>
                  </a:moveTo>
                  <a:cubicBezTo>
                    <a:pt x="5584" y="25"/>
                    <a:pt x="11212" y="51"/>
                    <a:pt x="16866" y="51"/>
                  </a:cubicBezTo>
                  <a:cubicBezTo>
                    <a:pt x="16942" y="26686"/>
                    <a:pt x="16687" y="53346"/>
                    <a:pt x="16968" y="79980"/>
                  </a:cubicBezTo>
                  <a:cubicBezTo>
                    <a:pt x="17477" y="92279"/>
                    <a:pt x="20049" y="106437"/>
                    <a:pt x="30872" y="113923"/>
                  </a:cubicBezTo>
                  <a:cubicBezTo>
                    <a:pt x="43351" y="121537"/>
                    <a:pt x="62451" y="119703"/>
                    <a:pt x="70983" y="106972"/>
                  </a:cubicBezTo>
                  <a:cubicBezTo>
                    <a:pt x="77681" y="96761"/>
                    <a:pt x="77834" y="84055"/>
                    <a:pt x="78292" y="72291"/>
                  </a:cubicBezTo>
                  <a:cubicBezTo>
                    <a:pt x="78343" y="48202"/>
                    <a:pt x="78241" y="24114"/>
                    <a:pt x="78343" y="25"/>
                  </a:cubicBezTo>
                  <a:cubicBezTo>
                    <a:pt x="83666" y="25"/>
                    <a:pt x="89039" y="25"/>
                    <a:pt x="94438" y="0"/>
                  </a:cubicBezTo>
                  <a:cubicBezTo>
                    <a:pt x="94463" y="25030"/>
                    <a:pt x="94514" y="50086"/>
                    <a:pt x="94438" y="75117"/>
                  </a:cubicBezTo>
                  <a:cubicBezTo>
                    <a:pt x="94209" y="90166"/>
                    <a:pt x="92681" y="106462"/>
                    <a:pt x="82825" y="118583"/>
                  </a:cubicBezTo>
                  <a:cubicBezTo>
                    <a:pt x="70830" y="133581"/>
                    <a:pt x="48954" y="136025"/>
                    <a:pt x="31458" y="131213"/>
                  </a:cubicBezTo>
                  <a:cubicBezTo>
                    <a:pt x="19693" y="128616"/>
                    <a:pt x="10219" y="119474"/>
                    <a:pt x="5635" y="108550"/>
                  </a:cubicBezTo>
                  <a:cubicBezTo>
                    <a:pt x="-834" y="94011"/>
                    <a:pt x="83" y="77714"/>
                    <a:pt x="7" y="62182"/>
                  </a:cubicBezTo>
                  <a:cubicBezTo>
                    <a:pt x="32" y="41454"/>
                    <a:pt x="7" y="20753"/>
                    <a:pt x="7" y="2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Forme libre : forme 15">
              <a:extLst>
                <a:ext uri="{FF2B5EF4-FFF2-40B4-BE49-F238E27FC236}">
                  <a16:creationId xmlns:a16="http://schemas.microsoft.com/office/drawing/2014/main" id="{3C834041-F7D9-451D-8F7E-5A0322023CEE}"/>
                </a:ext>
              </a:extLst>
            </p:cNvPr>
            <p:cNvSpPr/>
            <p:nvPr userDrawn="1"/>
          </p:nvSpPr>
          <p:spPr>
            <a:xfrm>
              <a:off x="2624003" y="2477513"/>
              <a:ext cx="546893" cy="1037213"/>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Forme libre : forme 16">
              <a:extLst>
                <a:ext uri="{FF2B5EF4-FFF2-40B4-BE49-F238E27FC236}">
                  <a16:creationId xmlns:a16="http://schemas.microsoft.com/office/drawing/2014/main" id="{215BF186-B61F-4E7F-BA46-89D3E65185FF}"/>
                </a:ext>
              </a:extLst>
            </p:cNvPr>
            <p:cNvSpPr/>
            <p:nvPr userDrawn="1"/>
          </p:nvSpPr>
          <p:spPr>
            <a:xfrm>
              <a:off x="3331965" y="2477524"/>
              <a:ext cx="70213" cy="1040506"/>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Forme libre : forme 17">
              <a:extLst>
                <a:ext uri="{FF2B5EF4-FFF2-40B4-BE49-F238E27FC236}">
                  <a16:creationId xmlns:a16="http://schemas.microsoft.com/office/drawing/2014/main" id="{32A17A80-ED59-4BD6-9433-7B275D2F6F46}"/>
                </a:ext>
              </a:extLst>
            </p:cNvPr>
            <p:cNvSpPr/>
            <p:nvPr userDrawn="1"/>
          </p:nvSpPr>
          <p:spPr>
            <a:xfrm>
              <a:off x="5383872" y="2477524"/>
              <a:ext cx="579849" cy="1037203"/>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Forme libre : forme 18">
              <a:extLst>
                <a:ext uri="{FF2B5EF4-FFF2-40B4-BE49-F238E27FC236}">
                  <a16:creationId xmlns:a16="http://schemas.microsoft.com/office/drawing/2014/main" id="{D123F185-3DF3-4937-8966-BBB317273754}"/>
                </a:ext>
              </a:extLst>
            </p:cNvPr>
            <p:cNvSpPr/>
            <p:nvPr userDrawn="1"/>
          </p:nvSpPr>
          <p:spPr>
            <a:xfrm>
              <a:off x="6722881" y="2509723"/>
              <a:ext cx="126715" cy="161862"/>
            </a:xfrm>
            <a:custGeom>
              <a:avLst/>
              <a:gdLst>
                <a:gd name="connsiteX0" fmla="*/ 38939 w 78132"/>
                <a:gd name="connsiteY0" fmla="*/ 1405 h 99820"/>
                <a:gd name="connsiteX1" fmla="*/ 70340 w 78132"/>
                <a:gd name="connsiteY1" fmla="*/ 9146 h 99820"/>
                <a:gd name="connsiteX2" fmla="*/ 78056 w 78132"/>
                <a:gd name="connsiteY2" fmla="*/ 38683 h 99820"/>
                <a:gd name="connsiteX3" fmla="*/ 78133 w 78132"/>
                <a:gd name="connsiteY3" fmla="*/ 99796 h 99820"/>
                <a:gd name="connsiteX4" fmla="*/ 61121 w 78132"/>
                <a:gd name="connsiteY4" fmla="*/ 99821 h 99820"/>
                <a:gd name="connsiteX5" fmla="*/ 61095 w 78132"/>
                <a:gd name="connsiteY5" fmla="*/ 38582 h 99820"/>
                <a:gd name="connsiteX6" fmla="*/ 52589 w 78132"/>
                <a:gd name="connsiteY6" fmla="*/ 16989 h 99820"/>
                <a:gd name="connsiteX7" fmla="*/ 17267 w 78132"/>
                <a:gd name="connsiteY7" fmla="*/ 30586 h 99820"/>
                <a:gd name="connsiteX8" fmla="*/ 17012 w 78132"/>
                <a:gd name="connsiteY8" fmla="*/ 99796 h 99820"/>
                <a:gd name="connsiteX9" fmla="*/ 0 w 78132"/>
                <a:gd name="connsiteY9" fmla="*/ 99821 h 99820"/>
                <a:gd name="connsiteX10" fmla="*/ 0 w 78132"/>
                <a:gd name="connsiteY10" fmla="*/ 2576 h 99820"/>
                <a:gd name="connsiteX11" fmla="*/ 13829 w 78132"/>
                <a:gd name="connsiteY11" fmla="*/ 2551 h 99820"/>
                <a:gd name="connsiteX12" fmla="*/ 15560 w 78132"/>
                <a:gd name="connsiteY12" fmla="*/ 16505 h 99820"/>
                <a:gd name="connsiteX13" fmla="*/ 38939 w 78132"/>
                <a:gd name="connsiteY13" fmla="*/ 1405 h 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32" h="99820">
                  <a:moveTo>
                    <a:pt x="38939" y="1405"/>
                  </a:moveTo>
                  <a:cubicBezTo>
                    <a:pt x="49609" y="-1676"/>
                    <a:pt x="62980" y="55"/>
                    <a:pt x="70340" y="9146"/>
                  </a:cubicBezTo>
                  <a:cubicBezTo>
                    <a:pt x="76986" y="17396"/>
                    <a:pt x="77700" y="28523"/>
                    <a:pt x="78056" y="38683"/>
                  </a:cubicBezTo>
                  <a:cubicBezTo>
                    <a:pt x="78234" y="59054"/>
                    <a:pt x="78031" y="79425"/>
                    <a:pt x="78133" y="99796"/>
                  </a:cubicBezTo>
                  <a:cubicBezTo>
                    <a:pt x="72428" y="99821"/>
                    <a:pt x="66749" y="99821"/>
                    <a:pt x="61121" y="99821"/>
                  </a:cubicBezTo>
                  <a:cubicBezTo>
                    <a:pt x="61044" y="79399"/>
                    <a:pt x="61223" y="58978"/>
                    <a:pt x="61095" y="38582"/>
                  </a:cubicBezTo>
                  <a:cubicBezTo>
                    <a:pt x="60840" y="30917"/>
                    <a:pt x="59975" y="21241"/>
                    <a:pt x="52589" y="16989"/>
                  </a:cubicBezTo>
                  <a:cubicBezTo>
                    <a:pt x="39728" y="10546"/>
                    <a:pt x="23888" y="19408"/>
                    <a:pt x="17267" y="30586"/>
                  </a:cubicBezTo>
                  <a:cubicBezTo>
                    <a:pt x="16553" y="53630"/>
                    <a:pt x="17216" y="76726"/>
                    <a:pt x="17012" y="99796"/>
                  </a:cubicBezTo>
                  <a:cubicBezTo>
                    <a:pt x="11307" y="99821"/>
                    <a:pt x="5628" y="99821"/>
                    <a:pt x="0" y="99821"/>
                  </a:cubicBezTo>
                  <a:cubicBezTo>
                    <a:pt x="0" y="67406"/>
                    <a:pt x="0" y="34991"/>
                    <a:pt x="0" y="2576"/>
                  </a:cubicBezTo>
                  <a:cubicBezTo>
                    <a:pt x="4584" y="2551"/>
                    <a:pt x="9168" y="2551"/>
                    <a:pt x="13829" y="2551"/>
                  </a:cubicBezTo>
                  <a:cubicBezTo>
                    <a:pt x="14389" y="7185"/>
                    <a:pt x="14949" y="11845"/>
                    <a:pt x="15560" y="16505"/>
                  </a:cubicBezTo>
                  <a:cubicBezTo>
                    <a:pt x="22131" y="9884"/>
                    <a:pt x="29720" y="3875"/>
                    <a:pt x="38939" y="140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Forme libre : forme 19">
              <a:extLst>
                <a:ext uri="{FF2B5EF4-FFF2-40B4-BE49-F238E27FC236}">
                  <a16:creationId xmlns:a16="http://schemas.microsoft.com/office/drawing/2014/main" id="{B2618957-8F0C-4360-8C69-3E173354B3EA}"/>
                </a:ext>
              </a:extLst>
            </p:cNvPr>
            <p:cNvSpPr/>
            <p:nvPr userDrawn="1"/>
          </p:nvSpPr>
          <p:spPr>
            <a:xfrm>
              <a:off x="6983086" y="2509817"/>
              <a:ext cx="138160" cy="227831"/>
            </a:xfrm>
            <a:custGeom>
              <a:avLst/>
              <a:gdLst>
                <a:gd name="connsiteX0" fmla="*/ 15586 w 85189"/>
                <a:gd name="connsiteY0" fmla="*/ 13543 h 140503"/>
                <a:gd name="connsiteX1" fmla="*/ 38226 w 85189"/>
                <a:gd name="connsiteY1" fmla="*/ 1194 h 140503"/>
                <a:gd name="connsiteX2" fmla="*/ 77674 w 85189"/>
                <a:gd name="connsiteY2" fmla="*/ 16726 h 140503"/>
                <a:gd name="connsiteX3" fmla="*/ 84372 w 85189"/>
                <a:gd name="connsiteY3" fmla="*/ 61618 h 140503"/>
                <a:gd name="connsiteX4" fmla="*/ 50348 w 85189"/>
                <a:gd name="connsiteY4" fmla="*/ 101519 h 140503"/>
                <a:gd name="connsiteX5" fmla="*/ 16171 w 85189"/>
                <a:gd name="connsiteY5" fmla="*/ 91792 h 140503"/>
                <a:gd name="connsiteX6" fmla="*/ 17012 w 85189"/>
                <a:gd name="connsiteY6" fmla="*/ 140478 h 140503"/>
                <a:gd name="connsiteX7" fmla="*/ 0 w 85189"/>
                <a:gd name="connsiteY7" fmla="*/ 140504 h 140503"/>
                <a:gd name="connsiteX8" fmla="*/ 0 w 85189"/>
                <a:gd name="connsiteY8" fmla="*/ 2492 h 140503"/>
                <a:gd name="connsiteX9" fmla="*/ 14134 w 85189"/>
                <a:gd name="connsiteY9" fmla="*/ 2569 h 140503"/>
                <a:gd name="connsiteX10" fmla="*/ 15586 w 85189"/>
                <a:gd name="connsiteY10" fmla="*/ 13543 h 140503"/>
                <a:gd name="connsiteX11" fmla="*/ 17929 w 85189"/>
                <a:gd name="connsiteY11" fmla="*/ 26581 h 140503"/>
                <a:gd name="connsiteX12" fmla="*/ 16859 w 85189"/>
                <a:gd name="connsiteY12" fmla="*/ 77838 h 140503"/>
                <a:gd name="connsiteX13" fmla="*/ 38149 w 85189"/>
                <a:gd name="connsiteY13" fmla="*/ 87795 h 140503"/>
                <a:gd name="connsiteX14" fmla="*/ 62750 w 85189"/>
                <a:gd name="connsiteY14" fmla="*/ 73408 h 140503"/>
                <a:gd name="connsiteX15" fmla="*/ 66953 w 85189"/>
                <a:gd name="connsiteY15" fmla="*/ 37352 h 140503"/>
                <a:gd name="connsiteX16" fmla="*/ 51036 w 85189"/>
                <a:gd name="connsiteY16" fmla="*/ 15479 h 140503"/>
                <a:gd name="connsiteX17" fmla="*/ 17929 w 85189"/>
                <a:gd name="connsiteY17" fmla="*/ 26581 h 1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89" h="140503">
                  <a:moveTo>
                    <a:pt x="15586" y="13543"/>
                  </a:moveTo>
                  <a:cubicBezTo>
                    <a:pt x="22487" y="8425"/>
                    <a:pt x="29694" y="3205"/>
                    <a:pt x="38226" y="1194"/>
                  </a:cubicBezTo>
                  <a:cubicBezTo>
                    <a:pt x="52742" y="-2753"/>
                    <a:pt x="70187" y="3256"/>
                    <a:pt x="77674" y="16726"/>
                  </a:cubicBezTo>
                  <a:cubicBezTo>
                    <a:pt x="85416" y="30222"/>
                    <a:pt x="86180" y="46518"/>
                    <a:pt x="84372" y="61618"/>
                  </a:cubicBezTo>
                  <a:cubicBezTo>
                    <a:pt x="82029" y="79850"/>
                    <a:pt x="69270" y="98107"/>
                    <a:pt x="50348" y="101519"/>
                  </a:cubicBezTo>
                  <a:cubicBezTo>
                    <a:pt x="37946" y="104651"/>
                    <a:pt x="26384" y="97853"/>
                    <a:pt x="16171" y="91792"/>
                  </a:cubicBezTo>
                  <a:cubicBezTo>
                    <a:pt x="17572" y="107987"/>
                    <a:pt x="16808" y="124258"/>
                    <a:pt x="17012" y="140478"/>
                  </a:cubicBezTo>
                  <a:cubicBezTo>
                    <a:pt x="11307" y="140504"/>
                    <a:pt x="5628" y="140504"/>
                    <a:pt x="0" y="140504"/>
                  </a:cubicBezTo>
                  <a:cubicBezTo>
                    <a:pt x="0" y="94491"/>
                    <a:pt x="0" y="48505"/>
                    <a:pt x="0" y="2492"/>
                  </a:cubicBezTo>
                  <a:cubicBezTo>
                    <a:pt x="4660" y="2492"/>
                    <a:pt x="9397" y="2518"/>
                    <a:pt x="14134" y="2569"/>
                  </a:cubicBezTo>
                  <a:cubicBezTo>
                    <a:pt x="14567" y="6210"/>
                    <a:pt x="15051" y="9877"/>
                    <a:pt x="15586" y="13543"/>
                  </a:cubicBezTo>
                  <a:moveTo>
                    <a:pt x="17929" y="26581"/>
                  </a:moveTo>
                  <a:cubicBezTo>
                    <a:pt x="15611" y="43412"/>
                    <a:pt x="17776" y="60778"/>
                    <a:pt x="16859" y="77838"/>
                  </a:cubicBezTo>
                  <a:cubicBezTo>
                    <a:pt x="23149" y="82549"/>
                    <a:pt x="30077" y="87082"/>
                    <a:pt x="38149" y="87795"/>
                  </a:cubicBezTo>
                  <a:cubicBezTo>
                    <a:pt x="48464" y="89246"/>
                    <a:pt x="58192" y="82295"/>
                    <a:pt x="62750" y="73408"/>
                  </a:cubicBezTo>
                  <a:cubicBezTo>
                    <a:pt x="68404" y="62357"/>
                    <a:pt x="68735" y="49370"/>
                    <a:pt x="66953" y="37352"/>
                  </a:cubicBezTo>
                  <a:cubicBezTo>
                    <a:pt x="65424" y="28185"/>
                    <a:pt x="60535" y="18331"/>
                    <a:pt x="51036" y="15479"/>
                  </a:cubicBezTo>
                  <a:cubicBezTo>
                    <a:pt x="38863" y="11099"/>
                    <a:pt x="26537" y="18509"/>
                    <a:pt x="17929" y="2658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Forme libre : forme 20">
              <a:extLst>
                <a:ext uri="{FF2B5EF4-FFF2-40B4-BE49-F238E27FC236}">
                  <a16:creationId xmlns:a16="http://schemas.microsoft.com/office/drawing/2014/main" id="{1CA0BEAF-FA93-42FD-A3FF-C6140A5A5DDF}"/>
                </a:ext>
              </a:extLst>
            </p:cNvPr>
            <p:cNvSpPr/>
            <p:nvPr userDrawn="1"/>
          </p:nvSpPr>
          <p:spPr>
            <a:xfrm>
              <a:off x="7172259" y="2509921"/>
              <a:ext cx="87302" cy="161664"/>
            </a:xfrm>
            <a:custGeom>
              <a:avLst/>
              <a:gdLst>
                <a:gd name="connsiteX0" fmla="*/ 34450 w 53830"/>
                <a:gd name="connsiteY0" fmla="*/ 1690 h 99698"/>
                <a:gd name="connsiteX1" fmla="*/ 53830 w 53830"/>
                <a:gd name="connsiteY1" fmla="*/ 1181 h 99698"/>
                <a:gd name="connsiteX2" fmla="*/ 51080 w 53830"/>
                <a:gd name="connsiteY2" fmla="*/ 16306 h 99698"/>
                <a:gd name="connsiteX3" fmla="*/ 23321 w 53830"/>
                <a:gd name="connsiteY3" fmla="*/ 25778 h 99698"/>
                <a:gd name="connsiteX4" fmla="*/ 16776 w 53830"/>
                <a:gd name="connsiteY4" fmla="*/ 51369 h 99698"/>
                <a:gd name="connsiteX5" fmla="*/ 16827 w 53830"/>
                <a:gd name="connsiteY5" fmla="*/ 99699 h 99698"/>
                <a:gd name="connsiteX6" fmla="*/ 19 w 53830"/>
                <a:gd name="connsiteY6" fmla="*/ 99699 h 99698"/>
                <a:gd name="connsiteX7" fmla="*/ 19 w 53830"/>
                <a:gd name="connsiteY7" fmla="*/ 2428 h 99698"/>
                <a:gd name="connsiteX8" fmla="*/ 14077 w 53830"/>
                <a:gd name="connsiteY8" fmla="*/ 2479 h 99698"/>
                <a:gd name="connsiteX9" fmla="*/ 15274 w 53830"/>
                <a:gd name="connsiteY9" fmla="*/ 19132 h 99698"/>
                <a:gd name="connsiteX10" fmla="*/ 34450 w 53830"/>
                <a:gd name="connsiteY10" fmla="*/ 1690 h 9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30" h="99698">
                  <a:moveTo>
                    <a:pt x="34450" y="1690"/>
                  </a:moveTo>
                  <a:cubicBezTo>
                    <a:pt x="40562" y="-1187"/>
                    <a:pt x="47413" y="290"/>
                    <a:pt x="53830" y="1181"/>
                  </a:cubicBezTo>
                  <a:cubicBezTo>
                    <a:pt x="52939" y="6248"/>
                    <a:pt x="51946" y="11264"/>
                    <a:pt x="51080" y="16306"/>
                  </a:cubicBezTo>
                  <a:cubicBezTo>
                    <a:pt x="40741" y="13530"/>
                    <a:pt x="29179" y="16382"/>
                    <a:pt x="23321" y="25778"/>
                  </a:cubicBezTo>
                  <a:cubicBezTo>
                    <a:pt x="16929" y="32806"/>
                    <a:pt x="16012" y="42330"/>
                    <a:pt x="16776" y="51369"/>
                  </a:cubicBezTo>
                  <a:cubicBezTo>
                    <a:pt x="16903" y="67487"/>
                    <a:pt x="16802" y="83580"/>
                    <a:pt x="16827" y="99699"/>
                  </a:cubicBezTo>
                  <a:cubicBezTo>
                    <a:pt x="11199" y="99699"/>
                    <a:pt x="5596" y="99699"/>
                    <a:pt x="19" y="99699"/>
                  </a:cubicBezTo>
                  <a:cubicBezTo>
                    <a:pt x="-6" y="67284"/>
                    <a:pt x="-6" y="34843"/>
                    <a:pt x="19" y="2428"/>
                  </a:cubicBezTo>
                  <a:cubicBezTo>
                    <a:pt x="4654" y="2428"/>
                    <a:pt x="9340" y="2454"/>
                    <a:pt x="14077" y="2479"/>
                  </a:cubicBezTo>
                  <a:cubicBezTo>
                    <a:pt x="14408" y="8030"/>
                    <a:pt x="14815" y="13581"/>
                    <a:pt x="15274" y="19132"/>
                  </a:cubicBezTo>
                  <a:cubicBezTo>
                    <a:pt x="20596" y="12334"/>
                    <a:pt x="25995" y="4796"/>
                    <a:pt x="34450" y="169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2" name="Forme libre : forme 21">
              <a:extLst>
                <a:ext uri="{FF2B5EF4-FFF2-40B4-BE49-F238E27FC236}">
                  <a16:creationId xmlns:a16="http://schemas.microsoft.com/office/drawing/2014/main" id="{3B3C1B7E-85E8-41EB-BD99-F7A57367012B}"/>
                </a:ext>
              </a:extLst>
            </p:cNvPr>
            <p:cNvSpPr/>
            <p:nvPr userDrawn="1"/>
          </p:nvSpPr>
          <p:spPr>
            <a:xfrm>
              <a:off x="7279284" y="2509860"/>
              <a:ext cx="134014" cy="165783"/>
            </a:xfrm>
            <a:custGeom>
              <a:avLst/>
              <a:gdLst>
                <a:gd name="connsiteX0" fmla="*/ 17788 w 82633"/>
                <a:gd name="connsiteY0" fmla="*/ 9597 h 102238"/>
                <a:gd name="connsiteX1" fmla="*/ 70352 w 82633"/>
                <a:gd name="connsiteY1" fmla="*/ 9979 h 102238"/>
                <a:gd name="connsiteX2" fmla="*/ 82296 w 82633"/>
                <a:gd name="connsiteY2" fmla="*/ 54972 h 102238"/>
                <a:gd name="connsiteX3" fmla="*/ 16159 w 82633"/>
                <a:gd name="connsiteY3" fmla="*/ 54998 h 102238"/>
                <a:gd name="connsiteX4" fmla="*/ 33705 w 82633"/>
                <a:gd name="connsiteY4" fmla="*/ 84968 h 102238"/>
                <a:gd name="connsiteX5" fmla="*/ 73052 w 82633"/>
                <a:gd name="connsiteY5" fmla="*/ 80971 h 102238"/>
                <a:gd name="connsiteX6" fmla="*/ 78935 w 82633"/>
                <a:gd name="connsiteY6" fmla="*/ 92276 h 102238"/>
                <a:gd name="connsiteX7" fmla="*/ 34979 w 82633"/>
                <a:gd name="connsiteY7" fmla="*/ 100730 h 102238"/>
                <a:gd name="connsiteX8" fmla="*/ 2661 w 82633"/>
                <a:gd name="connsiteY8" fmla="*/ 69843 h 102238"/>
                <a:gd name="connsiteX9" fmla="*/ 17788 w 82633"/>
                <a:gd name="connsiteY9" fmla="*/ 9597 h 102238"/>
                <a:gd name="connsiteX10" fmla="*/ 29121 w 82633"/>
                <a:gd name="connsiteY10" fmla="*/ 18585 h 102238"/>
                <a:gd name="connsiteX11" fmla="*/ 16031 w 82633"/>
                <a:gd name="connsiteY11" fmla="*/ 43132 h 102238"/>
                <a:gd name="connsiteX12" fmla="*/ 67857 w 82633"/>
                <a:gd name="connsiteY12" fmla="*/ 43361 h 102238"/>
                <a:gd name="connsiteX13" fmla="*/ 61566 w 82633"/>
                <a:gd name="connsiteY13" fmla="*/ 21310 h 102238"/>
                <a:gd name="connsiteX14" fmla="*/ 29121 w 82633"/>
                <a:gd name="connsiteY14" fmla="*/ 18585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33" h="102238">
                  <a:moveTo>
                    <a:pt x="17788" y="9597"/>
                  </a:moveTo>
                  <a:cubicBezTo>
                    <a:pt x="32228" y="-2982"/>
                    <a:pt x="56294" y="-3542"/>
                    <a:pt x="70352" y="9979"/>
                  </a:cubicBezTo>
                  <a:cubicBezTo>
                    <a:pt x="81711" y="21794"/>
                    <a:pt x="83544" y="39363"/>
                    <a:pt x="82296" y="54972"/>
                  </a:cubicBezTo>
                  <a:cubicBezTo>
                    <a:pt x="60242" y="54972"/>
                    <a:pt x="38188" y="54896"/>
                    <a:pt x="16159" y="54998"/>
                  </a:cubicBezTo>
                  <a:cubicBezTo>
                    <a:pt x="17687" y="66736"/>
                    <a:pt x="22296" y="79519"/>
                    <a:pt x="33705" y="84968"/>
                  </a:cubicBezTo>
                  <a:cubicBezTo>
                    <a:pt x="46312" y="91920"/>
                    <a:pt x="61363" y="87795"/>
                    <a:pt x="73052" y="80971"/>
                  </a:cubicBezTo>
                  <a:cubicBezTo>
                    <a:pt x="74987" y="84714"/>
                    <a:pt x="76948" y="88482"/>
                    <a:pt x="78935" y="92276"/>
                  </a:cubicBezTo>
                  <a:cubicBezTo>
                    <a:pt x="65921" y="100094"/>
                    <a:pt x="50030" y="104830"/>
                    <a:pt x="34979" y="100730"/>
                  </a:cubicBezTo>
                  <a:cubicBezTo>
                    <a:pt x="19520" y="97420"/>
                    <a:pt x="6889" y="84917"/>
                    <a:pt x="2661" y="69843"/>
                  </a:cubicBezTo>
                  <a:cubicBezTo>
                    <a:pt x="-3374" y="49192"/>
                    <a:pt x="522" y="23882"/>
                    <a:pt x="17788" y="9597"/>
                  </a:cubicBezTo>
                  <a:moveTo>
                    <a:pt x="29121" y="18585"/>
                  </a:moveTo>
                  <a:cubicBezTo>
                    <a:pt x="21176" y="24264"/>
                    <a:pt x="17967" y="33991"/>
                    <a:pt x="16031" y="43132"/>
                  </a:cubicBezTo>
                  <a:cubicBezTo>
                    <a:pt x="33273" y="43361"/>
                    <a:pt x="50564" y="43030"/>
                    <a:pt x="67857" y="43361"/>
                  </a:cubicBezTo>
                  <a:cubicBezTo>
                    <a:pt x="67347" y="35697"/>
                    <a:pt x="66634" y="27497"/>
                    <a:pt x="61566" y="21310"/>
                  </a:cubicBezTo>
                  <a:cubicBezTo>
                    <a:pt x="54003" y="11481"/>
                    <a:pt x="38468" y="11226"/>
                    <a:pt x="29121" y="1858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Forme libre : forme 22">
              <a:extLst>
                <a:ext uri="{FF2B5EF4-FFF2-40B4-BE49-F238E27FC236}">
                  <a16:creationId xmlns:a16="http://schemas.microsoft.com/office/drawing/2014/main" id="{EABF5F4B-0D75-438F-8D75-650D47C50D47}"/>
                </a:ext>
              </a:extLst>
            </p:cNvPr>
            <p:cNvSpPr/>
            <p:nvPr userDrawn="1"/>
          </p:nvSpPr>
          <p:spPr>
            <a:xfrm>
              <a:off x="7461376" y="2509529"/>
              <a:ext cx="217305" cy="162057"/>
            </a:xfrm>
            <a:custGeom>
              <a:avLst/>
              <a:gdLst>
                <a:gd name="connsiteX0" fmla="*/ 15019 w 133990"/>
                <a:gd name="connsiteY0" fmla="*/ 16090 h 99940"/>
                <a:gd name="connsiteX1" fmla="*/ 53856 w 133990"/>
                <a:gd name="connsiteY1" fmla="*/ 1066 h 99940"/>
                <a:gd name="connsiteX2" fmla="*/ 72905 w 133990"/>
                <a:gd name="connsiteY2" fmla="*/ 18101 h 99940"/>
                <a:gd name="connsiteX3" fmla="*/ 99773 w 133990"/>
                <a:gd name="connsiteY3" fmla="*/ 531 h 99940"/>
                <a:gd name="connsiteX4" fmla="*/ 128296 w 133990"/>
                <a:gd name="connsiteY4" fmla="*/ 12728 h 99940"/>
                <a:gd name="connsiteX5" fmla="*/ 133949 w 133990"/>
                <a:gd name="connsiteY5" fmla="*/ 41451 h 99940"/>
                <a:gd name="connsiteX6" fmla="*/ 133975 w 133990"/>
                <a:gd name="connsiteY6" fmla="*/ 99941 h 99940"/>
                <a:gd name="connsiteX7" fmla="*/ 117167 w 133990"/>
                <a:gd name="connsiteY7" fmla="*/ 99941 h 99940"/>
                <a:gd name="connsiteX8" fmla="*/ 116988 w 133990"/>
                <a:gd name="connsiteY8" fmla="*/ 36435 h 99940"/>
                <a:gd name="connsiteX9" fmla="*/ 104764 w 133990"/>
                <a:gd name="connsiteY9" fmla="*/ 15580 h 99940"/>
                <a:gd name="connsiteX10" fmla="*/ 75376 w 133990"/>
                <a:gd name="connsiteY10" fmla="*/ 29534 h 99940"/>
                <a:gd name="connsiteX11" fmla="*/ 75401 w 133990"/>
                <a:gd name="connsiteY11" fmla="*/ 99941 h 99940"/>
                <a:gd name="connsiteX12" fmla="*/ 58593 w 133990"/>
                <a:gd name="connsiteY12" fmla="*/ 99941 h 99940"/>
                <a:gd name="connsiteX13" fmla="*/ 58415 w 133990"/>
                <a:gd name="connsiteY13" fmla="*/ 36384 h 99940"/>
                <a:gd name="connsiteX14" fmla="*/ 46190 w 133990"/>
                <a:gd name="connsiteY14" fmla="*/ 15580 h 99940"/>
                <a:gd name="connsiteX15" fmla="*/ 16776 w 133990"/>
                <a:gd name="connsiteY15" fmla="*/ 29611 h 99940"/>
                <a:gd name="connsiteX16" fmla="*/ 16267 w 133990"/>
                <a:gd name="connsiteY16" fmla="*/ 99941 h 99940"/>
                <a:gd name="connsiteX17" fmla="*/ 19 w 133990"/>
                <a:gd name="connsiteY17" fmla="*/ 99941 h 99940"/>
                <a:gd name="connsiteX18" fmla="*/ 19 w 133990"/>
                <a:gd name="connsiteY18" fmla="*/ 2670 h 99940"/>
                <a:gd name="connsiteX19" fmla="*/ 13567 w 133990"/>
                <a:gd name="connsiteY19" fmla="*/ 2670 h 99940"/>
                <a:gd name="connsiteX20" fmla="*/ 15019 w 133990"/>
                <a:gd name="connsiteY20" fmla="*/ 16090 h 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90" h="99940">
                  <a:moveTo>
                    <a:pt x="15019" y="16090"/>
                  </a:moveTo>
                  <a:cubicBezTo>
                    <a:pt x="25180" y="6235"/>
                    <a:pt x="38907" y="-3237"/>
                    <a:pt x="53856" y="1066"/>
                  </a:cubicBezTo>
                  <a:cubicBezTo>
                    <a:pt x="63100" y="2518"/>
                    <a:pt x="68754" y="10411"/>
                    <a:pt x="72905" y="18101"/>
                  </a:cubicBezTo>
                  <a:cubicBezTo>
                    <a:pt x="80189" y="10207"/>
                    <a:pt x="88771" y="2390"/>
                    <a:pt x="99773" y="531"/>
                  </a:cubicBezTo>
                  <a:cubicBezTo>
                    <a:pt x="110367" y="-1073"/>
                    <a:pt x="123024" y="2670"/>
                    <a:pt x="128296" y="12728"/>
                  </a:cubicBezTo>
                  <a:cubicBezTo>
                    <a:pt x="133414" y="21360"/>
                    <a:pt x="133618" y="31699"/>
                    <a:pt x="133949" y="41451"/>
                  </a:cubicBezTo>
                  <a:cubicBezTo>
                    <a:pt x="134051" y="60956"/>
                    <a:pt x="133924" y="80436"/>
                    <a:pt x="133975" y="99941"/>
                  </a:cubicBezTo>
                  <a:cubicBezTo>
                    <a:pt x="128321" y="99941"/>
                    <a:pt x="122744" y="99941"/>
                    <a:pt x="117167" y="99941"/>
                  </a:cubicBezTo>
                  <a:cubicBezTo>
                    <a:pt x="116988" y="78780"/>
                    <a:pt x="117421" y="57595"/>
                    <a:pt x="116988" y="36435"/>
                  </a:cubicBezTo>
                  <a:cubicBezTo>
                    <a:pt x="116530" y="28236"/>
                    <a:pt x="113958" y="17694"/>
                    <a:pt x="104764" y="15580"/>
                  </a:cubicBezTo>
                  <a:cubicBezTo>
                    <a:pt x="92769" y="12168"/>
                    <a:pt x="82914" y="21641"/>
                    <a:pt x="75376" y="29534"/>
                  </a:cubicBezTo>
                  <a:cubicBezTo>
                    <a:pt x="75452" y="53011"/>
                    <a:pt x="75376" y="76463"/>
                    <a:pt x="75401" y="99941"/>
                  </a:cubicBezTo>
                  <a:cubicBezTo>
                    <a:pt x="69747" y="99941"/>
                    <a:pt x="64170" y="99941"/>
                    <a:pt x="58593" y="99941"/>
                  </a:cubicBezTo>
                  <a:cubicBezTo>
                    <a:pt x="58415" y="78755"/>
                    <a:pt x="58848" y="57544"/>
                    <a:pt x="58415" y="36384"/>
                  </a:cubicBezTo>
                  <a:cubicBezTo>
                    <a:pt x="58083" y="28108"/>
                    <a:pt x="55282" y="17847"/>
                    <a:pt x="46190" y="15580"/>
                  </a:cubicBezTo>
                  <a:cubicBezTo>
                    <a:pt x="34476" y="12525"/>
                    <a:pt x="23754" y="21182"/>
                    <a:pt x="16776" y="29611"/>
                  </a:cubicBezTo>
                  <a:cubicBezTo>
                    <a:pt x="15528" y="53011"/>
                    <a:pt x="16674" y="76514"/>
                    <a:pt x="16267" y="99941"/>
                  </a:cubicBezTo>
                  <a:cubicBezTo>
                    <a:pt x="10817" y="99941"/>
                    <a:pt x="5393" y="99941"/>
                    <a:pt x="19" y="99941"/>
                  </a:cubicBezTo>
                  <a:cubicBezTo>
                    <a:pt x="-6" y="67526"/>
                    <a:pt x="-6" y="35111"/>
                    <a:pt x="19" y="2670"/>
                  </a:cubicBezTo>
                  <a:cubicBezTo>
                    <a:pt x="4476" y="2670"/>
                    <a:pt x="9009" y="2670"/>
                    <a:pt x="13567" y="2670"/>
                  </a:cubicBezTo>
                  <a:cubicBezTo>
                    <a:pt x="14051" y="7152"/>
                    <a:pt x="14433" y="11608"/>
                    <a:pt x="15019" y="1609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4" name="Forme libre : forme 23">
              <a:extLst>
                <a:ext uri="{FF2B5EF4-FFF2-40B4-BE49-F238E27FC236}">
                  <a16:creationId xmlns:a16="http://schemas.microsoft.com/office/drawing/2014/main" id="{E3A7D6AE-5996-4AD2-AFAF-5BC10B8E9D06}"/>
                </a:ext>
              </a:extLst>
            </p:cNvPr>
            <p:cNvSpPr/>
            <p:nvPr userDrawn="1"/>
          </p:nvSpPr>
          <p:spPr>
            <a:xfrm>
              <a:off x="7815409" y="2509804"/>
              <a:ext cx="134297" cy="165642"/>
            </a:xfrm>
            <a:custGeom>
              <a:avLst/>
              <a:gdLst>
                <a:gd name="connsiteX0" fmla="*/ 8404 w 82807"/>
                <a:gd name="connsiteY0" fmla="*/ 20477 h 102151"/>
                <a:gd name="connsiteX1" fmla="*/ 66316 w 82807"/>
                <a:gd name="connsiteY1" fmla="*/ 6651 h 102151"/>
                <a:gd name="connsiteX2" fmla="*/ 82589 w 82807"/>
                <a:gd name="connsiteY2" fmla="*/ 54853 h 102151"/>
                <a:gd name="connsiteX3" fmla="*/ 16528 w 82807"/>
                <a:gd name="connsiteY3" fmla="*/ 55082 h 102151"/>
                <a:gd name="connsiteX4" fmla="*/ 35297 w 82807"/>
                <a:gd name="connsiteY4" fmla="*/ 85791 h 102151"/>
                <a:gd name="connsiteX5" fmla="*/ 73141 w 82807"/>
                <a:gd name="connsiteY5" fmla="*/ 81055 h 102151"/>
                <a:gd name="connsiteX6" fmla="*/ 79176 w 82807"/>
                <a:gd name="connsiteY6" fmla="*/ 92284 h 102151"/>
                <a:gd name="connsiteX7" fmla="*/ 21366 w 82807"/>
                <a:gd name="connsiteY7" fmla="*/ 95034 h 102151"/>
                <a:gd name="connsiteX8" fmla="*/ 8404 w 82807"/>
                <a:gd name="connsiteY8" fmla="*/ 20477 h 102151"/>
                <a:gd name="connsiteX9" fmla="*/ 26638 w 82807"/>
                <a:gd name="connsiteY9" fmla="*/ 20859 h 102151"/>
                <a:gd name="connsiteX10" fmla="*/ 16120 w 82807"/>
                <a:gd name="connsiteY10" fmla="*/ 43140 h 102151"/>
                <a:gd name="connsiteX11" fmla="*/ 67945 w 82807"/>
                <a:gd name="connsiteY11" fmla="*/ 43242 h 102151"/>
                <a:gd name="connsiteX12" fmla="*/ 60586 w 82807"/>
                <a:gd name="connsiteY12" fmla="*/ 19943 h 102151"/>
                <a:gd name="connsiteX13" fmla="*/ 26638 w 82807"/>
                <a:gd name="connsiteY13" fmla="*/ 20859 h 10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807" h="102151">
                  <a:moveTo>
                    <a:pt x="8404" y="20477"/>
                  </a:moveTo>
                  <a:cubicBezTo>
                    <a:pt x="19558" y="1023"/>
                    <a:pt x="47674" y="-6641"/>
                    <a:pt x="66316" y="6651"/>
                  </a:cubicBezTo>
                  <a:cubicBezTo>
                    <a:pt x="81366" y="17473"/>
                    <a:pt x="83633" y="37742"/>
                    <a:pt x="82589" y="54853"/>
                  </a:cubicBezTo>
                  <a:cubicBezTo>
                    <a:pt x="60560" y="55209"/>
                    <a:pt x="38531" y="54777"/>
                    <a:pt x="16528" y="55082"/>
                  </a:cubicBezTo>
                  <a:cubicBezTo>
                    <a:pt x="17521" y="67432"/>
                    <a:pt x="23302" y="80596"/>
                    <a:pt x="35297" y="85791"/>
                  </a:cubicBezTo>
                  <a:cubicBezTo>
                    <a:pt x="47699" y="91724"/>
                    <a:pt x="61859" y="87599"/>
                    <a:pt x="73141" y="81055"/>
                  </a:cubicBezTo>
                  <a:cubicBezTo>
                    <a:pt x="75102" y="84798"/>
                    <a:pt x="77113" y="88541"/>
                    <a:pt x="79176" y="92284"/>
                  </a:cubicBezTo>
                  <a:cubicBezTo>
                    <a:pt x="62139" y="103081"/>
                    <a:pt x="38939" y="106467"/>
                    <a:pt x="21366" y="95034"/>
                  </a:cubicBezTo>
                  <a:cubicBezTo>
                    <a:pt x="-2522" y="79425"/>
                    <a:pt x="-5679" y="43675"/>
                    <a:pt x="8404" y="20477"/>
                  </a:cubicBezTo>
                  <a:moveTo>
                    <a:pt x="26638" y="20859"/>
                  </a:moveTo>
                  <a:cubicBezTo>
                    <a:pt x="20271" y="26614"/>
                    <a:pt x="18056" y="35144"/>
                    <a:pt x="16120" y="43140"/>
                  </a:cubicBezTo>
                  <a:cubicBezTo>
                    <a:pt x="33387" y="43344"/>
                    <a:pt x="50679" y="43216"/>
                    <a:pt x="67945" y="43242"/>
                  </a:cubicBezTo>
                  <a:cubicBezTo>
                    <a:pt x="67410" y="35068"/>
                    <a:pt x="66468" y="26207"/>
                    <a:pt x="60586" y="19943"/>
                  </a:cubicBezTo>
                  <a:cubicBezTo>
                    <a:pt x="51621" y="10674"/>
                    <a:pt x="35297" y="11743"/>
                    <a:pt x="26638" y="2085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5" name="Forme libre : forme 24">
              <a:extLst>
                <a:ext uri="{FF2B5EF4-FFF2-40B4-BE49-F238E27FC236}">
                  <a16:creationId xmlns:a16="http://schemas.microsoft.com/office/drawing/2014/main" id="{5DD030F0-8C07-47D8-BE82-A77C2F9C67CC}"/>
                </a:ext>
              </a:extLst>
            </p:cNvPr>
            <p:cNvSpPr/>
            <p:nvPr userDrawn="1"/>
          </p:nvSpPr>
          <p:spPr>
            <a:xfrm>
              <a:off x="7997397" y="2509932"/>
              <a:ext cx="87261" cy="161653"/>
            </a:xfrm>
            <a:custGeom>
              <a:avLst/>
              <a:gdLst>
                <a:gd name="connsiteX0" fmla="*/ 34960 w 53805"/>
                <a:gd name="connsiteY0" fmla="*/ 1377 h 99691"/>
                <a:gd name="connsiteX1" fmla="*/ 53805 w 53805"/>
                <a:gd name="connsiteY1" fmla="*/ 1403 h 99691"/>
                <a:gd name="connsiteX2" fmla="*/ 50596 w 53805"/>
                <a:gd name="connsiteY2" fmla="*/ 16426 h 99691"/>
                <a:gd name="connsiteX3" fmla="*/ 16980 w 53805"/>
                <a:gd name="connsiteY3" fmla="*/ 38452 h 99691"/>
                <a:gd name="connsiteX4" fmla="*/ 16827 w 53805"/>
                <a:gd name="connsiteY4" fmla="*/ 99691 h 99691"/>
                <a:gd name="connsiteX5" fmla="*/ 19 w 53805"/>
                <a:gd name="connsiteY5" fmla="*/ 99691 h 99691"/>
                <a:gd name="connsiteX6" fmla="*/ 19 w 53805"/>
                <a:gd name="connsiteY6" fmla="*/ 2421 h 99691"/>
                <a:gd name="connsiteX7" fmla="*/ 13950 w 53805"/>
                <a:gd name="connsiteY7" fmla="*/ 2447 h 99691"/>
                <a:gd name="connsiteX8" fmla="*/ 14943 w 53805"/>
                <a:gd name="connsiteY8" fmla="*/ 20067 h 99691"/>
                <a:gd name="connsiteX9" fmla="*/ 34960 w 53805"/>
                <a:gd name="connsiteY9" fmla="*/ 1377 h 9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05" h="99691">
                  <a:moveTo>
                    <a:pt x="34960" y="1377"/>
                  </a:moveTo>
                  <a:cubicBezTo>
                    <a:pt x="40996" y="-1169"/>
                    <a:pt x="47566" y="409"/>
                    <a:pt x="53805" y="1403"/>
                  </a:cubicBezTo>
                  <a:cubicBezTo>
                    <a:pt x="52659" y="6419"/>
                    <a:pt x="51641" y="11410"/>
                    <a:pt x="50596" y="16426"/>
                  </a:cubicBezTo>
                  <a:cubicBezTo>
                    <a:pt x="35087" y="10671"/>
                    <a:pt x="19909" y="23836"/>
                    <a:pt x="16980" y="38452"/>
                  </a:cubicBezTo>
                  <a:cubicBezTo>
                    <a:pt x="16547" y="58848"/>
                    <a:pt x="17006" y="79270"/>
                    <a:pt x="16827" y="99691"/>
                  </a:cubicBezTo>
                  <a:cubicBezTo>
                    <a:pt x="11199" y="99691"/>
                    <a:pt x="5571" y="99691"/>
                    <a:pt x="19" y="99691"/>
                  </a:cubicBezTo>
                  <a:cubicBezTo>
                    <a:pt x="-6" y="67251"/>
                    <a:pt x="-6" y="34836"/>
                    <a:pt x="19" y="2421"/>
                  </a:cubicBezTo>
                  <a:cubicBezTo>
                    <a:pt x="4603" y="2421"/>
                    <a:pt x="9264" y="2421"/>
                    <a:pt x="13950" y="2447"/>
                  </a:cubicBezTo>
                  <a:cubicBezTo>
                    <a:pt x="14306" y="8303"/>
                    <a:pt x="14637" y="14185"/>
                    <a:pt x="14943" y="20067"/>
                  </a:cubicBezTo>
                  <a:cubicBezTo>
                    <a:pt x="20036" y="12505"/>
                    <a:pt x="25868" y="4407"/>
                    <a:pt x="34960" y="137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6" name="Forme libre : forme 25">
              <a:extLst>
                <a:ext uri="{FF2B5EF4-FFF2-40B4-BE49-F238E27FC236}">
                  <a16:creationId xmlns:a16="http://schemas.microsoft.com/office/drawing/2014/main" id="{61719F23-AC7E-4DA0-B317-BB8950AF4D5A}"/>
                </a:ext>
              </a:extLst>
            </p:cNvPr>
            <p:cNvSpPr/>
            <p:nvPr userDrawn="1"/>
          </p:nvSpPr>
          <p:spPr>
            <a:xfrm>
              <a:off x="8193242" y="2509727"/>
              <a:ext cx="138103" cy="227964"/>
            </a:xfrm>
            <a:custGeom>
              <a:avLst/>
              <a:gdLst>
                <a:gd name="connsiteX0" fmla="*/ 15586 w 85154"/>
                <a:gd name="connsiteY0" fmla="*/ 13497 h 140585"/>
                <a:gd name="connsiteX1" fmla="*/ 51010 w 85154"/>
                <a:gd name="connsiteY1" fmla="*/ 231 h 140585"/>
                <a:gd name="connsiteX2" fmla="*/ 78693 w 85154"/>
                <a:gd name="connsiteY2" fmla="*/ 18845 h 140585"/>
                <a:gd name="connsiteX3" fmla="*/ 83786 w 85154"/>
                <a:gd name="connsiteY3" fmla="*/ 64297 h 140585"/>
                <a:gd name="connsiteX4" fmla="*/ 49635 w 85154"/>
                <a:gd name="connsiteY4" fmla="*/ 101652 h 140585"/>
                <a:gd name="connsiteX5" fmla="*/ 16171 w 85154"/>
                <a:gd name="connsiteY5" fmla="*/ 91517 h 140585"/>
                <a:gd name="connsiteX6" fmla="*/ 17012 w 85154"/>
                <a:gd name="connsiteY6" fmla="*/ 140534 h 140585"/>
                <a:gd name="connsiteX7" fmla="*/ 0 w 85154"/>
                <a:gd name="connsiteY7" fmla="*/ 140585 h 140585"/>
                <a:gd name="connsiteX8" fmla="*/ 0 w 85154"/>
                <a:gd name="connsiteY8" fmla="*/ 2625 h 140585"/>
                <a:gd name="connsiteX9" fmla="*/ 13676 w 85154"/>
                <a:gd name="connsiteY9" fmla="*/ 2370 h 140585"/>
                <a:gd name="connsiteX10" fmla="*/ 15586 w 85154"/>
                <a:gd name="connsiteY10" fmla="*/ 13497 h 140585"/>
                <a:gd name="connsiteX11" fmla="*/ 17674 w 85154"/>
                <a:gd name="connsiteY11" fmla="*/ 26789 h 140585"/>
                <a:gd name="connsiteX12" fmla="*/ 16757 w 85154"/>
                <a:gd name="connsiteY12" fmla="*/ 77691 h 140585"/>
                <a:gd name="connsiteX13" fmla="*/ 43294 w 85154"/>
                <a:gd name="connsiteY13" fmla="*/ 87774 h 140585"/>
                <a:gd name="connsiteX14" fmla="*/ 64227 w 85154"/>
                <a:gd name="connsiteY14" fmla="*/ 69950 h 140585"/>
                <a:gd name="connsiteX15" fmla="*/ 65272 w 85154"/>
                <a:gd name="connsiteY15" fmla="*/ 31245 h 140585"/>
                <a:gd name="connsiteX16" fmla="*/ 47267 w 85154"/>
                <a:gd name="connsiteY16" fmla="*/ 14592 h 140585"/>
                <a:gd name="connsiteX17" fmla="*/ 17674 w 85154"/>
                <a:gd name="connsiteY17" fmla="*/ 26789 h 14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54" h="140585">
                  <a:moveTo>
                    <a:pt x="15586" y="13497"/>
                  </a:moveTo>
                  <a:cubicBezTo>
                    <a:pt x="25594" y="5629"/>
                    <a:pt x="37742" y="-1373"/>
                    <a:pt x="51010" y="231"/>
                  </a:cubicBezTo>
                  <a:cubicBezTo>
                    <a:pt x="62649" y="1173"/>
                    <a:pt x="73446" y="8379"/>
                    <a:pt x="78693" y="18845"/>
                  </a:cubicBezTo>
                  <a:cubicBezTo>
                    <a:pt x="85645" y="32773"/>
                    <a:pt x="86358" y="49172"/>
                    <a:pt x="83786" y="64297"/>
                  </a:cubicBezTo>
                  <a:cubicBezTo>
                    <a:pt x="80654" y="81765"/>
                    <a:pt x="67946" y="98698"/>
                    <a:pt x="49635" y="101652"/>
                  </a:cubicBezTo>
                  <a:cubicBezTo>
                    <a:pt x="37411" y="104453"/>
                    <a:pt x="25900" y="98087"/>
                    <a:pt x="16171" y="91517"/>
                  </a:cubicBezTo>
                  <a:cubicBezTo>
                    <a:pt x="17037" y="107839"/>
                    <a:pt x="17088" y="124187"/>
                    <a:pt x="17012" y="140534"/>
                  </a:cubicBezTo>
                  <a:cubicBezTo>
                    <a:pt x="11307" y="140534"/>
                    <a:pt x="5628" y="140560"/>
                    <a:pt x="0" y="140585"/>
                  </a:cubicBezTo>
                  <a:cubicBezTo>
                    <a:pt x="0" y="94598"/>
                    <a:pt x="0" y="48611"/>
                    <a:pt x="0" y="2625"/>
                  </a:cubicBezTo>
                  <a:cubicBezTo>
                    <a:pt x="4508" y="2548"/>
                    <a:pt x="9041" y="2446"/>
                    <a:pt x="13676" y="2370"/>
                  </a:cubicBezTo>
                  <a:cubicBezTo>
                    <a:pt x="14287" y="6062"/>
                    <a:pt x="14873" y="9780"/>
                    <a:pt x="15586" y="13497"/>
                  </a:cubicBezTo>
                  <a:moveTo>
                    <a:pt x="17674" y="26789"/>
                  </a:moveTo>
                  <a:cubicBezTo>
                    <a:pt x="15891" y="43646"/>
                    <a:pt x="17725" y="60732"/>
                    <a:pt x="16757" y="77691"/>
                  </a:cubicBezTo>
                  <a:cubicBezTo>
                    <a:pt x="24143" y="83725"/>
                    <a:pt x="33336" y="89149"/>
                    <a:pt x="43294" y="87774"/>
                  </a:cubicBezTo>
                  <a:cubicBezTo>
                    <a:pt x="53073" y="86628"/>
                    <a:pt x="60840" y="78862"/>
                    <a:pt x="64227" y="69950"/>
                  </a:cubicBezTo>
                  <a:cubicBezTo>
                    <a:pt x="68863" y="57676"/>
                    <a:pt x="68964" y="43773"/>
                    <a:pt x="65272" y="31245"/>
                  </a:cubicBezTo>
                  <a:cubicBezTo>
                    <a:pt x="62827" y="22995"/>
                    <a:pt x="55976" y="15815"/>
                    <a:pt x="47267" y="14592"/>
                  </a:cubicBezTo>
                  <a:cubicBezTo>
                    <a:pt x="35985" y="12632"/>
                    <a:pt x="25543" y="19532"/>
                    <a:pt x="17674" y="2678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7" name="Forme libre : forme 26">
              <a:extLst>
                <a:ext uri="{FF2B5EF4-FFF2-40B4-BE49-F238E27FC236}">
                  <a16:creationId xmlns:a16="http://schemas.microsoft.com/office/drawing/2014/main" id="{1F4B03D0-1D69-4C57-9DAD-29F83248F868}"/>
                </a:ext>
              </a:extLst>
            </p:cNvPr>
            <p:cNvSpPr/>
            <p:nvPr userDrawn="1"/>
          </p:nvSpPr>
          <p:spPr>
            <a:xfrm>
              <a:off x="8367712" y="2509780"/>
              <a:ext cx="123748" cy="165783"/>
            </a:xfrm>
            <a:custGeom>
              <a:avLst/>
              <a:gdLst>
                <a:gd name="connsiteX0" fmla="*/ 3941 w 76303"/>
                <a:gd name="connsiteY0" fmla="*/ 12624 h 102238"/>
                <a:gd name="connsiteX1" fmla="*/ 57906 w 76303"/>
                <a:gd name="connsiteY1" fmla="*/ 2872 h 102238"/>
                <a:gd name="connsiteX2" fmla="*/ 76217 w 76303"/>
                <a:gd name="connsiteY2" fmla="*/ 36127 h 102238"/>
                <a:gd name="connsiteX3" fmla="*/ 76267 w 76303"/>
                <a:gd name="connsiteY3" fmla="*/ 99785 h 102238"/>
                <a:gd name="connsiteX4" fmla="*/ 62566 w 76303"/>
                <a:gd name="connsiteY4" fmla="*/ 99785 h 102238"/>
                <a:gd name="connsiteX5" fmla="*/ 61140 w 76303"/>
                <a:gd name="connsiteY5" fmla="*/ 88352 h 102238"/>
                <a:gd name="connsiteX6" fmla="*/ 16700 w 76303"/>
                <a:gd name="connsiteY6" fmla="*/ 100116 h 102238"/>
                <a:gd name="connsiteX7" fmla="*/ 10588 w 76303"/>
                <a:gd name="connsiteY7" fmla="*/ 52449 h 102238"/>
                <a:gd name="connsiteX8" fmla="*/ 60147 w 76303"/>
                <a:gd name="connsiteY8" fmla="*/ 37553 h 102238"/>
                <a:gd name="connsiteX9" fmla="*/ 49756 w 76303"/>
                <a:gd name="connsiteY9" fmla="*/ 16316 h 102238"/>
                <a:gd name="connsiteX10" fmla="*/ 10512 w 76303"/>
                <a:gd name="connsiteY10" fmla="*/ 24464 h 102238"/>
                <a:gd name="connsiteX11" fmla="*/ 3941 w 76303"/>
                <a:gd name="connsiteY11" fmla="*/ 12624 h 102238"/>
                <a:gd name="connsiteX12" fmla="*/ 21921 w 76303"/>
                <a:gd name="connsiteY12" fmla="*/ 61081 h 102238"/>
                <a:gd name="connsiteX13" fmla="*/ 24977 w 76303"/>
                <a:gd name="connsiteY13" fmla="*/ 87053 h 102238"/>
                <a:gd name="connsiteX14" fmla="*/ 59358 w 76303"/>
                <a:gd name="connsiteY14" fmla="*/ 76002 h 102238"/>
                <a:gd name="connsiteX15" fmla="*/ 59383 w 76303"/>
                <a:gd name="connsiteY15" fmla="*/ 49088 h 102238"/>
                <a:gd name="connsiteX16" fmla="*/ 21921 w 76303"/>
                <a:gd name="connsiteY16" fmla="*/ 61081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03" h="102238">
                  <a:moveTo>
                    <a:pt x="3941" y="12624"/>
                  </a:moveTo>
                  <a:cubicBezTo>
                    <a:pt x="19782" y="3050"/>
                    <a:pt x="39697" y="-4284"/>
                    <a:pt x="57906" y="2872"/>
                  </a:cubicBezTo>
                  <a:cubicBezTo>
                    <a:pt x="70767" y="8295"/>
                    <a:pt x="76089" y="23064"/>
                    <a:pt x="76217" y="36127"/>
                  </a:cubicBezTo>
                  <a:cubicBezTo>
                    <a:pt x="76420" y="57338"/>
                    <a:pt x="76191" y="78574"/>
                    <a:pt x="76267" y="99785"/>
                  </a:cubicBezTo>
                  <a:cubicBezTo>
                    <a:pt x="71658" y="99785"/>
                    <a:pt x="67074" y="99785"/>
                    <a:pt x="62566" y="99785"/>
                  </a:cubicBezTo>
                  <a:cubicBezTo>
                    <a:pt x="62006" y="95966"/>
                    <a:pt x="61573" y="92172"/>
                    <a:pt x="61140" y="88352"/>
                  </a:cubicBezTo>
                  <a:cubicBezTo>
                    <a:pt x="48840" y="98003"/>
                    <a:pt x="32413" y="106278"/>
                    <a:pt x="16700" y="100116"/>
                  </a:cubicBezTo>
                  <a:cubicBezTo>
                    <a:pt x="-2756" y="93674"/>
                    <a:pt x="-5762" y="63882"/>
                    <a:pt x="10588" y="52449"/>
                  </a:cubicBezTo>
                  <a:cubicBezTo>
                    <a:pt x="24926" y="42060"/>
                    <a:pt x="43186" y="40430"/>
                    <a:pt x="60147" y="37553"/>
                  </a:cubicBezTo>
                  <a:cubicBezTo>
                    <a:pt x="58517" y="29914"/>
                    <a:pt x="57804" y="20110"/>
                    <a:pt x="49756" y="16316"/>
                  </a:cubicBezTo>
                  <a:cubicBezTo>
                    <a:pt x="36386" y="10256"/>
                    <a:pt x="21972" y="17564"/>
                    <a:pt x="10512" y="24464"/>
                  </a:cubicBezTo>
                  <a:cubicBezTo>
                    <a:pt x="8296" y="20518"/>
                    <a:pt x="6106" y="16571"/>
                    <a:pt x="3941" y="12624"/>
                  </a:cubicBezTo>
                  <a:moveTo>
                    <a:pt x="21921" y="61081"/>
                  </a:moveTo>
                  <a:cubicBezTo>
                    <a:pt x="13517" y="67676"/>
                    <a:pt x="14663" y="82954"/>
                    <a:pt x="24977" y="87053"/>
                  </a:cubicBezTo>
                  <a:cubicBezTo>
                    <a:pt x="37558" y="92324"/>
                    <a:pt x="50037" y="83794"/>
                    <a:pt x="59358" y="76002"/>
                  </a:cubicBezTo>
                  <a:cubicBezTo>
                    <a:pt x="59459" y="67014"/>
                    <a:pt x="59485" y="58051"/>
                    <a:pt x="59383" y="49088"/>
                  </a:cubicBezTo>
                  <a:cubicBezTo>
                    <a:pt x="46497" y="51252"/>
                    <a:pt x="32413" y="52576"/>
                    <a:pt x="21921" y="6108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Forme libre : forme 27">
              <a:extLst>
                <a:ext uri="{FF2B5EF4-FFF2-40B4-BE49-F238E27FC236}">
                  <a16:creationId xmlns:a16="http://schemas.microsoft.com/office/drawing/2014/main" id="{0307F8B1-EC9C-4CB2-91F4-D7D666455412}"/>
                </a:ext>
              </a:extLst>
            </p:cNvPr>
            <p:cNvSpPr/>
            <p:nvPr userDrawn="1"/>
          </p:nvSpPr>
          <p:spPr>
            <a:xfrm>
              <a:off x="8532003" y="2509800"/>
              <a:ext cx="117352" cy="165723"/>
            </a:xfrm>
            <a:custGeom>
              <a:avLst/>
              <a:gdLst>
                <a:gd name="connsiteX0" fmla="*/ 19253 w 72359"/>
                <a:gd name="connsiteY0" fmla="*/ 4413 h 102201"/>
                <a:gd name="connsiteX1" fmla="*/ 69321 w 72359"/>
                <a:gd name="connsiteY1" fmla="*/ 10931 h 102201"/>
                <a:gd name="connsiteX2" fmla="*/ 61121 w 72359"/>
                <a:gd name="connsiteY2" fmla="*/ 21728 h 102201"/>
                <a:gd name="connsiteX3" fmla="*/ 38226 w 72359"/>
                <a:gd name="connsiteY3" fmla="*/ 13249 h 102201"/>
                <a:gd name="connsiteX4" fmla="*/ 21367 w 72359"/>
                <a:gd name="connsiteY4" fmla="*/ 24656 h 102201"/>
                <a:gd name="connsiteX5" fmla="*/ 27402 w 72359"/>
                <a:gd name="connsiteY5" fmla="*/ 36650 h 102201"/>
                <a:gd name="connsiteX6" fmla="*/ 66214 w 72359"/>
                <a:gd name="connsiteY6" fmla="*/ 56358 h 102201"/>
                <a:gd name="connsiteX7" fmla="*/ 59720 w 72359"/>
                <a:gd name="connsiteY7" fmla="*/ 96056 h 102201"/>
                <a:gd name="connsiteX8" fmla="*/ 0 w 72359"/>
                <a:gd name="connsiteY8" fmla="*/ 88467 h 102201"/>
                <a:gd name="connsiteX9" fmla="*/ 8557 w 72359"/>
                <a:gd name="connsiteY9" fmla="*/ 77493 h 102201"/>
                <a:gd name="connsiteX10" fmla="*/ 35552 w 72359"/>
                <a:gd name="connsiteY10" fmla="*/ 89053 h 102201"/>
                <a:gd name="connsiteX11" fmla="*/ 55849 w 72359"/>
                <a:gd name="connsiteY11" fmla="*/ 76831 h 102201"/>
                <a:gd name="connsiteX12" fmla="*/ 46401 w 72359"/>
                <a:gd name="connsiteY12" fmla="*/ 61171 h 102201"/>
                <a:gd name="connsiteX13" fmla="*/ 9805 w 72359"/>
                <a:gd name="connsiteY13" fmla="*/ 41564 h 102201"/>
                <a:gd name="connsiteX14" fmla="*/ 19253 w 72359"/>
                <a:gd name="connsiteY14" fmla="*/ 4413 h 1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359" h="102201">
                  <a:moveTo>
                    <a:pt x="19253" y="4413"/>
                  </a:moveTo>
                  <a:cubicBezTo>
                    <a:pt x="35399" y="-4016"/>
                    <a:pt x="55212" y="441"/>
                    <a:pt x="69321" y="10931"/>
                  </a:cubicBezTo>
                  <a:cubicBezTo>
                    <a:pt x="66545" y="14522"/>
                    <a:pt x="63820" y="18138"/>
                    <a:pt x="61121" y="21728"/>
                  </a:cubicBezTo>
                  <a:cubicBezTo>
                    <a:pt x="54143" y="17425"/>
                    <a:pt x="46732" y="12739"/>
                    <a:pt x="38226" y="13249"/>
                  </a:cubicBezTo>
                  <a:cubicBezTo>
                    <a:pt x="30942" y="13019"/>
                    <a:pt x="22997" y="17094"/>
                    <a:pt x="21367" y="24656"/>
                  </a:cubicBezTo>
                  <a:cubicBezTo>
                    <a:pt x="20425" y="29494"/>
                    <a:pt x="23149" y="34332"/>
                    <a:pt x="27402" y="36650"/>
                  </a:cubicBezTo>
                  <a:cubicBezTo>
                    <a:pt x="39754" y="44314"/>
                    <a:pt x="55773" y="45562"/>
                    <a:pt x="66214" y="56358"/>
                  </a:cubicBezTo>
                  <a:cubicBezTo>
                    <a:pt x="76833" y="67868"/>
                    <a:pt x="73064" y="88238"/>
                    <a:pt x="59720" y="96056"/>
                  </a:cubicBezTo>
                  <a:cubicBezTo>
                    <a:pt x="41002" y="107514"/>
                    <a:pt x="16222" y="101785"/>
                    <a:pt x="0" y="88467"/>
                  </a:cubicBezTo>
                  <a:cubicBezTo>
                    <a:pt x="2827" y="84801"/>
                    <a:pt x="5679" y="81134"/>
                    <a:pt x="8557" y="77493"/>
                  </a:cubicBezTo>
                  <a:cubicBezTo>
                    <a:pt x="16579" y="83146"/>
                    <a:pt x="25339" y="88824"/>
                    <a:pt x="35552" y="89053"/>
                  </a:cubicBezTo>
                  <a:cubicBezTo>
                    <a:pt x="43752" y="89639"/>
                    <a:pt x="54219" y="85998"/>
                    <a:pt x="55849" y="76831"/>
                  </a:cubicBezTo>
                  <a:cubicBezTo>
                    <a:pt x="57504" y="69930"/>
                    <a:pt x="52105" y="64023"/>
                    <a:pt x="46401" y="61171"/>
                  </a:cubicBezTo>
                  <a:cubicBezTo>
                    <a:pt x="34176" y="54754"/>
                    <a:pt x="19075" y="52641"/>
                    <a:pt x="9805" y="41564"/>
                  </a:cubicBezTo>
                  <a:cubicBezTo>
                    <a:pt x="127" y="29902"/>
                    <a:pt x="5985" y="10651"/>
                    <a:pt x="19253" y="441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Forme libre : forme 28">
              <a:extLst>
                <a:ext uri="{FF2B5EF4-FFF2-40B4-BE49-F238E27FC236}">
                  <a16:creationId xmlns:a16="http://schemas.microsoft.com/office/drawing/2014/main" id="{6FC9ABB8-9B91-4F6F-863B-FEA26D57090F}"/>
                </a:ext>
              </a:extLst>
            </p:cNvPr>
            <p:cNvSpPr/>
            <p:nvPr userDrawn="1"/>
          </p:nvSpPr>
          <p:spPr>
            <a:xfrm>
              <a:off x="7738101" y="2513858"/>
              <a:ext cx="27290" cy="157727"/>
            </a:xfrm>
            <a:custGeom>
              <a:avLst/>
              <a:gdLst>
                <a:gd name="connsiteX0" fmla="*/ 19 w 16827"/>
                <a:gd name="connsiteY0" fmla="*/ 0 h 97270"/>
                <a:gd name="connsiteX1" fmla="*/ 16827 w 16827"/>
                <a:gd name="connsiteY1" fmla="*/ 0 h 97270"/>
                <a:gd name="connsiteX2" fmla="*/ 16827 w 16827"/>
                <a:gd name="connsiteY2" fmla="*/ 97270 h 97270"/>
                <a:gd name="connsiteX3" fmla="*/ 19 w 16827"/>
                <a:gd name="connsiteY3" fmla="*/ 97270 h 97270"/>
                <a:gd name="connsiteX4" fmla="*/ 19 w 16827"/>
                <a:gd name="connsiteY4" fmla="*/ 0 h 9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 h="97270">
                  <a:moveTo>
                    <a:pt x="19" y="0"/>
                  </a:moveTo>
                  <a:cubicBezTo>
                    <a:pt x="5571" y="0"/>
                    <a:pt x="11173" y="0"/>
                    <a:pt x="16827" y="0"/>
                  </a:cubicBezTo>
                  <a:cubicBezTo>
                    <a:pt x="16827" y="32415"/>
                    <a:pt x="16827" y="64830"/>
                    <a:pt x="16827" y="97270"/>
                  </a:cubicBezTo>
                  <a:cubicBezTo>
                    <a:pt x="11173" y="97270"/>
                    <a:pt x="5571" y="97270"/>
                    <a:pt x="19" y="97270"/>
                  </a:cubicBezTo>
                  <a:cubicBezTo>
                    <a:pt x="-6" y="64855"/>
                    <a:pt x="-6" y="32440"/>
                    <a:pt x="1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0" name="Forme libre : forme 29">
              <a:extLst>
                <a:ext uri="{FF2B5EF4-FFF2-40B4-BE49-F238E27FC236}">
                  <a16:creationId xmlns:a16="http://schemas.microsoft.com/office/drawing/2014/main" id="{12C3CFA3-6AF6-4A85-AC9E-79765D401571}"/>
                </a:ext>
              </a:extLst>
            </p:cNvPr>
            <p:cNvSpPr/>
            <p:nvPr userDrawn="1"/>
          </p:nvSpPr>
          <p:spPr>
            <a:xfrm>
              <a:off x="8193862" y="2848802"/>
              <a:ext cx="65299" cy="68499"/>
            </a:xfrm>
            <a:custGeom>
              <a:avLst/>
              <a:gdLst>
                <a:gd name="connsiteX0" fmla="*/ 28294 w 40263"/>
                <a:gd name="connsiteY0" fmla="*/ 0 h 42243"/>
                <a:gd name="connsiteX1" fmla="*/ 40263 w 40263"/>
                <a:gd name="connsiteY1" fmla="*/ 11255 h 42243"/>
                <a:gd name="connsiteX2" fmla="*/ 8506 w 40263"/>
                <a:gd name="connsiteY2" fmla="*/ 42244 h 42243"/>
                <a:gd name="connsiteX3" fmla="*/ 0 w 40263"/>
                <a:gd name="connsiteY3" fmla="*/ 33739 h 42243"/>
                <a:gd name="connsiteX4" fmla="*/ 28294 w 40263"/>
                <a:gd name="connsiteY4" fmla="*/ 0 h 4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3" h="42243">
                  <a:moveTo>
                    <a:pt x="28294" y="0"/>
                  </a:moveTo>
                  <a:cubicBezTo>
                    <a:pt x="32317" y="3692"/>
                    <a:pt x="36290" y="7461"/>
                    <a:pt x="40263" y="11255"/>
                  </a:cubicBezTo>
                  <a:cubicBezTo>
                    <a:pt x="29873" y="21822"/>
                    <a:pt x="19253" y="32084"/>
                    <a:pt x="8506" y="42244"/>
                  </a:cubicBezTo>
                  <a:cubicBezTo>
                    <a:pt x="5603" y="39392"/>
                    <a:pt x="2801" y="36565"/>
                    <a:pt x="0" y="33739"/>
                  </a:cubicBezTo>
                  <a:cubicBezTo>
                    <a:pt x="9270" y="22382"/>
                    <a:pt x="18896" y="11280"/>
                    <a:pt x="28294"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1" name="Forme libre : forme 30">
              <a:extLst>
                <a:ext uri="{FF2B5EF4-FFF2-40B4-BE49-F238E27FC236}">
                  <a16:creationId xmlns:a16="http://schemas.microsoft.com/office/drawing/2014/main" id="{45CEAFDC-BE29-494B-8596-ADBF1D60EC64}"/>
                </a:ext>
              </a:extLst>
            </p:cNvPr>
            <p:cNvSpPr/>
            <p:nvPr userDrawn="1"/>
          </p:nvSpPr>
          <p:spPr>
            <a:xfrm>
              <a:off x="9014662" y="2848762"/>
              <a:ext cx="66041" cy="68706"/>
            </a:xfrm>
            <a:custGeom>
              <a:avLst/>
              <a:gdLst>
                <a:gd name="connsiteX0" fmla="*/ 28828 w 40721"/>
                <a:gd name="connsiteY0" fmla="*/ 0 h 42371"/>
                <a:gd name="connsiteX1" fmla="*/ 40722 w 40721"/>
                <a:gd name="connsiteY1" fmla="*/ 11688 h 42371"/>
                <a:gd name="connsiteX2" fmla="*/ 9397 w 40721"/>
                <a:gd name="connsiteY2" fmla="*/ 42371 h 42371"/>
                <a:gd name="connsiteX3" fmla="*/ 0 w 40721"/>
                <a:gd name="connsiteY3" fmla="*/ 33815 h 42371"/>
                <a:gd name="connsiteX4" fmla="*/ 28828 w 40721"/>
                <a:gd name="connsiteY4" fmla="*/ 0 h 4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1" h="42371">
                  <a:moveTo>
                    <a:pt x="28828" y="0"/>
                  </a:moveTo>
                  <a:cubicBezTo>
                    <a:pt x="32750" y="3921"/>
                    <a:pt x="36698" y="7792"/>
                    <a:pt x="40722" y="11688"/>
                  </a:cubicBezTo>
                  <a:cubicBezTo>
                    <a:pt x="29847" y="21491"/>
                    <a:pt x="19508" y="31829"/>
                    <a:pt x="9397" y="42371"/>
                  </a:cubicBezTo>
                  <a:cubicBezTo>
                    <a:pt x="6214" y="39519"/>
                    <a:pt x="3081" y="36667"/>
                    <a:pt x="0" y="33815"/>
                  </a:cubicBezTo>
                  <a:cubicBezTo>
                    <a:pt x="9703" y="22637"/>
                    <a:pt x="19024" y="11127"/>
                    <a:pt x="28828"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2" name="Forme libre : forme 31">
              <a:extLst>
                <a:ext uri="{FF2B5EF4-FFF2-40B4-BE49-F238E27FC236}">
                  <a16:creationId xmlns:a16="http://schemas.microsoft.com/office/drawing/2014/main" id="{99F29021-251E-47DA-9169-E6865ED47B63}"/>
                </a:ext>
              </a:extLst>
            </p:cNvPr>
            <p:cNvSpPr/>
            <p:nvPr userDrawn="1"/>
          </p:nvSpPr>
          <p:spPr>
            <a:xfrm>
              <a:off x="7506716" y="2870935"/>
              <a:ext cx="43987" cy="235004"/>
            </a:xfrm>
            <a:custGeom>
              <a:avLst/>
              <a:gdLst>
                <a:gd name="connsiteX0" fmla="*/ 306 w 27122"/>
                <a:gd name="connsiteY0" fmla="*/ 0 h 144926"/>
                <a:gd name="connsiteX1" fmla="*/ 16732 w 27122"/>
                <a:gd name="connsiteY1" fmla="*/ 0 h 144926"/>
                <a:gd name="connsiteX2" fmla="*/ 16885 w 27122"/>
                <a:gd name="connsiteY2" fmla="*/ 106157 h 144926"/>
                <a:gd name="connsiteX3" fmla="*/ 18896 w 27122"/>
                <a:gd name="connsiteY3" fmla="*/ 130729 h 144926"/>
                <a:gd name="connsiteX4" fmla="*/ 25518 w 27122"/>
                <a:gd name="connsiteY4" fmla="*/ 130907 h 144926"/>
                <a:gd name="connsiteX5" fmla="*/ 27122 w 27122"/>
                <a:gd name="connsiteY5" fmla="*/ 144505 h 144926"/>
                <a:gd name="connsiteX6" fmla="*/ 6239 w 27122"/>
                <a:gd name="connsiteY6" fmla="*/ 141347 h 144926"/>
                <a:gd name="connsiteX7" fmla="*/ 0 w 27122"/>
                <a:gd name="connsiteY7" fmla="*/ 118990 h 144926"/>
                <a:gd name="connsiteX8" fmla="*/ 306 w 27122"/>
                <a:gd name="connsiteY8" fmla="*/ 0 h 1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22" h="144926">
                  <a:moveTo>
                    <a:pt x="306" y="0"/>
                  </a:moveTo>
                  <a:cubicBezTo>
                    <a:pt x="5756" y="51"/>
                    <a:pt x="11205" y="51"/>
                    <a:pt x="16732" y="0"/>
                  </a:cubicBezTo>
                  <a:cubicBezTo>
                    <a:pt x="17088" y="35394"/>
                    <a:pt x="16808" y="70763"/>
                    <a:pt x="16885" y="106157"/>
                  </a:cubicBezTo>
                  <a:cubicBezTo>
                    <a:pt x="17012" y="114356"/>
                    <a:pt x="15713" y="122912"/>
                    <a:pt x="18896" y="130729"/>
                  </a:cubicBezTo>
                  <a:cubicBezTo>
                    <a:pt x="20552" y="130780"/>
                    <a:pt x="23862" y="130856"/>
                    <a:pt x="25518" y="130907"/>
                  </a:cubicBezTo>
                  <a:cubicBezTo>
                    <a:pt x="26027" y="135414"/>
                    <a:pt x="26587" y="139947"/>
                    <a:pt x="27122" y="144505"/>
                  </a:cubicBezTo>
                  <a:cubicBezTo>
                    <a:pt x="20119" y="144632"/>
                    <a:pt x="11995" y="146465"/>
                    <a:pt x="6239" y="141347"/>
                  </a:cubicBezTo>
                  <a:cubicBezTo>
                    <a:pt x="76" y="135720"/>
                    <a:pt x="102" y="126680"/>
                    <a:pt x="0" y="118990"/>
                  </a:cubicBezTo>
                  <a:cubicBezTo>
                    <a:pt x="280" y="79318"/>
                    <a:pt x="-306" y="39647"/>
                    <a:pt x="306"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3" name="Forme libre : forme 32">
              <a:extLst>
                <a:ext uri="{FF2B5EF4-FFF2-40B4-BE49-F238E27FC236}">
                  <a16:creationId xmlns:a16="http://schemas.microsoft.com/office/drawing/2014/main" id="{C4E80405-E178-412F-84E5-6FC64B6226DE}"/>
                </a:ext>
              </a:extLst>
            </p:cNvPr>
            <p:cNvSpPr/>
            <p:nvPr userDrawn="1"/>
          </p:nvSpPr>
          <p:spPr>
            <a:xfrm>
              <a:off x="8766265" y="2877596"/>
              <a:ext cx="38192" cy="35397"/>
            </a:xfrm>
            <a:custGeom>
              <a:avLst/>
              <a:gdLst>
                <a:gd name="connsiteX0" fmla="*/ 6344 w 23549"/>
                <a:gd name="connsiteY0" fmla="*/ 1188 h 21829"/>
                <a:gd name="connsiteX1" fmla="*/ 23534 w 23549"/>
                <a:gd name="connsiteY1" fmla="*/ 10610 h 21829"/>
                <a:gd name="connsiteX2" fmla="*/ 2906 w 23549"/>
                <a:gd name="connsiteY2" fmla="*/ 18147 h 21829"/>
                <a:gd name="connsiteX3" fmla="*/ 6344 w 23549"/>
                <a:gd name="connsiteY3" fmla="*/ 1188 h 21829"/>
              </a:gdLst>
              <a:ahLst/>
              <a:cxnLst>
                <a:cxn ang="0">
                  <a:pos x="connsiteX0" y="connsiteY0"/>
                </a:cxn>
                <a:cxn ang="0">
                  <a:pos x="connsiteX1" y="connsiteY1"/>
                </a:cxn>
                <a:cxn ang="0">
                  <a:pos x="connsiteX2" y="connsiteY2"/>
                </a:cxn>
                <a:cxn ang="0">
                  <a:pos x="connsiteX3" y="connsiteY3"/>
                </a:cxn>
              </a:cxnLst>
              <a:rect l="l" t="t" r="r" b="b"/>
              <a:pathLst>
                <a:path w="23549" h="21829">
                  <a:moveTo>
                    <a:pt x="6344" y="1188"/>
                  </a:moveTo>
                  <a:cubicBezTo>
                    <a:pt x="13373" y="-2300"/>
                    <a:pt x="23356" y="2207"/>
                    <a:pt x="23534" y="10610"/>
                  </a:cubicBezTo>
                  <a:cubicBezTo>
                    <a:pt x="24094" y="20897"/>
                    <a:pt x="9145" y="25684"/>
                    <a:pt x="2906" y="18147"/>
                  </a:cubicBezTo>
                  <a:cubicBezTo>
                    <a:pt x="-2137" y="13207"/>
                    <a:pt x="-380" y="3684"/>
                    <a:pt x="6344" y="1188"/>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4" name="Forme libre : forme 33">
              <a:extLst>
                <a:ext uri="{FF2B5EF4-FFF2-40B4-BE49-F238E27FC236}">
                  <a16:creationId xmlns:a16="http://schemas.microsoft.com/office/drawing/2014/main" id="{1FB469D3-6813-461C-9F12-6790604B50B8}"/>
                </a:ext>
              </a:extLst>
            </p:cNvPr>
            <p:cNvSpPr/>
            <p:nvPr userDrawn="1"/>
          </p:nvSpPr>
          <p:spPr>
            <a:xfrm>
              <a:off x="7006983" y="2900993"/>
              <a:ext cx="98273" cy="205003"/>
            </a:xfrm>
            <a:custGeom>
              <a:avLst/>
              <a:gdLst>
                <a:gd name="connsiteX0" fmla="*/ 15265 w 60595"/>
                <a:gd name="connsiteY0" fmla="*/ 26533 h 126425"/>
                <a:gd name="connsiteX1" fmla="*/ 17480 w 60595"/>
                <a:gd name="connsiteY1" fmla="*/ 0 h 126425"/>
                <a:gd name="connsiteX2" fmla="*/ 31614 w 60595"/>
                <a:gd name="connsiteY2" fmla="*/ 102 h 126425"/>
                <a:gd name="connsiteX3" fmla="*/ 31589 w 60595"/>
                <a:gd name="connsiteY3" fmla="*/ 26558 h 126425"/>
                <a:gd name="connsiteX4" fmla="*/ 57616 w 60595"/>
                <a:gd name="connsiteY4" fmla="*/ 26609 h 126425"/>
                <a:gd name="connsiteX5" fmla="*/ 57642 w 60595"/>
                <a:gd name="connsiteY5" fmla="*/ 40385 h 126425"/>
                <a:gd name="connsiteX6" fmla="*/ 31640 w 60595"/>
                <a:gd name="connsiteY6" fmla="*/ 40359 h 126425"/>
                <a:gd name="connsiteX7" fmla="*/ 31538 w 60595"/>
                <a:gd name="connsiteY7" fmla="*/ 92687 h 126425"/>
                <a:gd name="connsiteX8" fmla="*/ 37039 w 60595"/>
                <a:gd name="connsiteY8" fmla="*/ 110027 h 126425"/>
                <a:gd name="connsiteX9" fmla="*/ 57311 w 60595"/>
                <a:gd name="connsiteY9" fmla="*/ 110180 h 126425"/>
                <a:gd name="connsiteX10" fmla="*/ 60596 w 60595"/>
                <a:gd name="connsiteY10" fmla="*/ 123116 h 126425"/>
                <a:gd name="connsiteX11" fmla="*/ 28151 w 60595"/>
                <a:gd name="connsiteY11" fmla="*/ 123599 h 126425"/>
                <a:gd name="connsiteX12" fmla="*/ 14832 w 60595"/>
                <a:gd name="connsiteY12" fmla="*/ 97881 h 126425"/>
                <a:gd name="connsiteX13" fmla="*/ 14730 w 60595"/>
                <a:gd name="connsiteY13" fmla="*/ 40410 h 126425"/>
                <a:gd name="connsiteX14" fmla="*/ 61 w 60595"/>
                <a:gd name="connsiteY14" fmla="*/ 40334 h 126425"/>
                <a:gd name="connsiteX15" fmla="*/ 10 w 60595"/>
                <a:gd name="connsiteY15" fmla="*/ 28112 h 126425"/>
                <a:gd name="connsiteX16" fmla="*/ 15265 w 60595"/>
                <a:gd name="connsiteY16" fmla="*/ 26533 h 12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595" h="126425">
                  <a:moveTo>
                    <a:pt x="15265" y="26533"/>
                  </a:moveTo>
                  <a:cubicBezTo>
                    <a:pt x="15927" y="17672"/>
                    <a:pt x="16691" y="8836"/>
                    <a:pt x="17480" y="0"/>
                  </a:cubicBezTo>
                  <a:cubicBezTo>
                    <a:pt x="22141" y="25"/>
                    <a:pt x="26852" y="51"/>
                    <a:pt x="31614" y="102"/>
                  </a:cubicBezTo>
                  <a:cubicBezTo>
                    <a:pt x="31589" y="8912"/>
                    <a:pt x="31589" y="17722"/>
                    <a:pt x="31589" y="26558"/>
                  </a:cubicBezTo>
                  <a:cubicBezTo>
                    <a:pt x="40248" y="26584"/>
                    <a:pt x="48932" y="26584"/>
                    <a:pt x="57616" y="26609"/>
                  </a:cubicBezTo>
                  <a:cubicBezTo>
                    <a:pt x="57591" y="31193"/>
                    <a:pt x="57565" y="35776"/>
                    <a:pt x="57642" y="40385"/>
                  </a:cubicBezTo>
                  <a:cubicBezTo>
                    <a:pt x="48932" y="40359"/>
                    <a:pt x="40273" y="40359"/>
                    <a:pt x="31640" y="40359"/>
                  </a:cubicBezTo>
                  <a:cubicBezTo>
                    <a:pt x="31564" y="57802"/>
                    <a:pt x="31640" y="75244"/>
                    <a:pt x="31538" y="92687"/>
                  </a:cubicBezTo>
                  <a:cubicBezTo>
                    <a:pt x="31462" y="98747"/>
                    <a:pt x="31742" y="105979"/>
                    <a:pt x="37039" y="110027"/>
                  </a:cubicBezTo>
                  <a:cubicBezTo>
                    <a:pt x="42896" y="114865"/>
                    <a:pt x="50842" y="111886"/>
                    <a:pt x="57311" y="110180"/>
                  </a:cubicBezTo>
                  <a:cubicBezTo>
                    <a:pt x="58380" y="114458"/>
                    <a:pt x="59475" y="118787"/>
                    <a:pt x="60596" y="123116"/>
                  </a:cubicBezTo>
                  <a:cubicBezTo>
                    <a:pt x="50078" y="125917"/>
                    <a:pt x="38414" y="128667"/>
                    <a:pt x="28151" y="123599"/>
                  </a:cubicBezTo>
                  <a:cubicBezTo>
                    <a:pt x="18703" y="118914"/>
                    <a:pt x="14653" y="107888"/>
                    <a:pt x="14832" y="97881"/>
                  </a:cubicBezTo>
                  <a:cubicBezTo>
                    <a:pt x="14602" y="78733"/>
                    <a:pt x="14883" y="59559"/>
                    <a:pt x="14730" y="40410"/>
                  </a:cubicBezTo>
                  <a:cubicBezTo>
                    <a:pt x="9815" y="40385"/>
                    <a:pt x="4899" y="40359"/>
                    <a:pt x="61" y="40334"/>
                  </a:cubicBezTo>
                  <a:cubicBezTo>
                    <a:pt x="10" y="36260"/>
                    <a:pt x="-15" y="32186"/>
                    <a:pt x="10" y="28112"/>
                  </a:cubicBezTo>
                  <a:cubicBezTo>
                    <a:pt x="5078" y="27577"/>
                    <a:pt x="10146" y="27093"/>
                    <a:pt x="15265" y="2653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Forme libre : forme 34">
              <a:extLst>
                <a:ext uri="{FF2B5EF4-FFF2-40B4-BE49-F238E27FC236}">
                  <a16:creationId xmlns:a16="http://schemas.microsoft.com/office/drawing/2014/main" id="{79DEBE41-23A7-4FC5-979E-7B7015FFB27B}"/>
                </a:ext>
              </a:extLst>
            </p:cNvPr>
            <p:cNvSpPr/>
            <p:nvPr userDrawn="1"/>
          </p:nvSpPr>
          <p:spPr>
            <a:xfrm>
              <a:off x="8841481" y="2901086"/>
              <a:ext cx="98753" cy="204895"/>
            </a:xfrm>
            <a:custGeom>
              <a:avLst/>
              <a:gdLst>
                <a:gd name="connsiteX0" fmla="*/ 15229 w 60891"/>
                <a:gd name="connsiteY0" fmla="*/ 26679 h 126358"/>
                <a:gd name="connsiteX1" fmla="*/ 17369 w 60891"/>
                <a:gd name="connsiteY1" fmla="*/ 19 h 126358"/>
                <a:gd name="connsiteX2" fmla="*/ 31197 w 60891"/>
                <a:gd name="connsiteY2" fmla="*/ 19 h 126358"/>
                <a:gd name="connsiteX3" fmla="*/ 31171 w 60891"/>
                <a:gd name="connsiteY3" fmla="*/ 26501 h 126358"/>
                <a:gd name="connsiteX4" fmla="*/ 57199 w 60891"/>
                <a:gd name="connsiteY4" fmla="*/ 26527 h 126358"/>
                <a:gd name="connsiteX5" fmla="*/ 57224 w 60891"/>
                <a:gd name="connsiteY5" fmla="*/ 40328 h 126358"/>
                <a:gd name="connsiteX6" fmla="*/ 31222 w 60891"/>
                <a:gd name="connsiteY6" fmla="*/ 40302 h 126358"/>
                <a:gd name="connsiteX7" fmla="*/ 31248 w 60891"/>
                <a:gd name="connsiteY7" fmla="*/ 92757 h 126358"/>
                <a:gd name="connsiteX8" fmla="*/ 38684 w 60891"/>
                <a:gd name="connsiteY8" fmla="*/ 110989 h 126358"/>
                <a:gd name="connsiteX9" fmla="*/ 56893 w 60891"/>
                <a:gd name="connsiteY9" fmla="*/ 110046 h 126358"/>
                <a:gd name="connsiteX10" fmla="*/ 60891 w 60891"/>
                <a:gd name="connsiteY10" fmla="*/ 122880 h 126358"/>
                <a:gd name="connsiteX11" fmla="*/ 26511 w 60891"/>
                <a:gd name="connsiteY11" fmla="*/ 122651 h 126358"/>
                <a:gd name="connsiteX12" fmla="*/ 14491 w 60891"/>
                <a:gd name="connsiteY12" fmla="*/ 95074 h 126358"/>
                <a:gd name="connsiteX13" fmla="*/ 14312 w 60891"/>
                <a:gd name="connsiteY13" fmla="*/ 40353 h 126358"/>
                <a:gd name="connsiteX14" fmla="*/ 0 w 60891"/>
                <a:gd name="connsiteY14" fmla="*/ 40302 h 126358"/>
                <a:gd name="connsiteX15" fmla="*/ 484 w 60891"/>
                <a:gd name="connsiteY15" fmla="*/ 27647 h 126358"/>
                <a:gd name="connsiteX16" fmla="*/ 15229 w 60891"/>
                <a:gd name="connsiteY16" fmla="*/ 26679 h 12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91" h="126358">
                  <a:moveTo>
                    <a:pt x="15229" y="26679"/>
                  </a:moveTo>
                  <a:cubicBezTo>
                    <a:pt x="15968" y="17793"/>
                    <a:pt x="16757" y="8906"/>
                    <a:pt x="17369" y="19"/>
                  </a:cubicBezTo>
                  <a:cubicBezTo>
                    <a:pt x="21927" y="-6"/>
                    <a:pt x="26511" y="-6"/>
                    <a:pt x="31197" y="19"/>
                  </a:cubicBezTo>
                  <a:cubicBezTo>
                    <a:pt x="31146" y="8829"/>
                    <a:pt x="31171" y="17665"/>
                    <a:pt x="31171" y="26501"/>
                  </a:cubicBezTo>
                  <a:cubicBezTo>
                    <a:pt x="39830" y="26527"/>
                    <a:pt x="48489" y="26527"/>
                    <a:pt x="57199" y="26527"/>
                  </a:cubicBezTo>
                  <a:cubicBezTo>
                    <a:pt x="57173" y="31110"/>
                    <a:pt x="57122" y="35719"/>
                    <a:pt x="57224" y="40328"/>
                  </a:cubicBezTo>
                  <a:cubicBezTo>
                    <a:pt x="48515" y="40302"/>
                    <a:pt x="39856" y="40302"/>
                    <a:pt x="31222" y="40302"/>
                  </a:cubicBezTo>
                  <a:cubicBezTo>
                    <a:pt x="31222" y="57796"/>
                    <a:pt x="31019" y="75263"/>
                    <a:pt x="31248" y="92757"/>
                  </a:cubicBezTo>
                  <a:cubicBezTo>
                    <a:pt x="31426" y="99301"/>
                    <a:pt x="32038" y="107602"/>
                    <a:pt x="38684" y="110989"/>
                  </a:cubicBezTo>
                  <a:cubicBezTo>
                    <a:pt x="44440" y="114248"/>
                    <a:pt x="51036" y="111803"/>
                    <a:pt x="56893" y="110046"/>
                  </a:cubicBezTo>
                  <a:cubicBezTo>
                    <a:pt x="58268" y="114273"/>
                    <a:pt x="59593" y="118577"/>
                    <a:pt x="60891" y="122880"/>
                  </a:cubicBezTo>
                  <a:cubicBezTo>
                    <a:pt x="49788" y="126114"/>
                    <a:pt x="37080" y="128838"/>
                    <a:pt x="26511" y="122651"/>
                  </a:cubicBezTo>
                  <a:cubicBezTo>
                    <a:pt x="16885" y="117253"/>
                    <a:pt x="14771" y="105132"/>
                    <a:pt x="14491" y="95074"/>
                  </a:cubicBezTo>
                  <a:cubicBezTo>
                    <a:pt x="14083" y="76842"/>
                    <a:pt x="14516" y="58585"/>
                    <a:pt x="14312" y="40353"/>
                  </a:cubicBezTo>
                  <a:cubicBezTo>
                    <a:pt x="9499" y="40328"/>
                    <a:pt x="4712" y="40302"/>
                    <a:pt x="0" y="40302"/>
                  </a:cubicBezTo>
                  <a:cubicBezTo>
                    <a:pt x="51" y="36050"/>
                    <a:pt x="255" y="31848"/>
                    <a:pt x="484" y="27647"/>
                  </a:cubicBezTo>
                  <a:cubicBezTo>
                    <a:pt x="5348" y="27341"/>
                    <a:pt x="10263" y="27036"/>
                    <a:pt x="15229" y="2667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6" name="Forme libre : forme 35">
              <a:extLst>
                <a:ext uri="{FF2B5EF4-FFF2-40B4-BE49-F238E27FC236}">
                  <a16:creationId xmlns:a16="http://schemas.microsoft.com/office/drawing/2014/main" id="{4D847F22-2A74-4FB9-9355-2405308D5603}"/>
                </a:ext>
              </a:extLst>
            </p:cNvPr>
            <p:cNvSpPr/>
            <p:nvPr userDrawn="1"/>
          </p:nvSpPr>
          <p:spPr>
            <a:xfrm>
              <a:off x="6493336" y="2940325"/>
              <a:ext cx="125628" cy="165519"/>
            </a:xfrm>
            <a:custGeom>
              <a:avLst/>
              <a:gdLst>
                <a:gd name="connsiteX0" fmla="*/ 3074 w 77462"/>
                <a:gd name="connsiteY0" fmla="*/ 31407 h 102075"/>
                <a:gd name="connsiteX1" fmla="*/ 39441 w 77462"/>
                <a:gd name="connsiteY1" fmla="*/ 698 h 102075"/>
                <a:gd name="connsiteX2" fmla="*/ 75578 w 77462"/>
                <a:gd name="connsiteY2" fmla="*/ 11265 h 102075"/>
                <a:gd name="connsiteX3" fmla="*/ 67072 w 77462"/>
                <a:gd name="connsiteY3" fmla="*/ 22673 h 102075"/>
                <a:gd name="connsiteX4" fmla="*/ 47233 w 77462"/>
                <a:gd name="connsiteY4" fmla="*/ 14117 h 102075"/>
                <a:gd name="connsiteX5" fmla="*/ 20391 w 77462"/>
                <a:gd name="connsiteY5" fmla="*/ 33877 h 102075"/>
                <a:gd name="connsiteX6" fmla="*/ 21410 w 77462"/>
                <a:gd name="connsiteY6" fmla="*/ 71282 h 102075"/>
                <a:gd name="connsiteX7" fmla="*/ 44636 w 77462"/>
                <a:gd name="connsiteY7" fmla="*/ 88165 h 102075"/>
                <a:gd name="connsiteX8" fmla="*/ 69873 w 77462"/>
                <a:gd name="connsiteY8" fmla="*/ 78361 h 102075"/>
                <a:gd name="connsiteX9" fmla="*/ 77462 w 77462"/>
                <a:gd name="connsiteY9" fmla="*/ 89922 h 102075"/>
                <a:gd name="connsiteX10" fmla="*/ 12420 w 77462"/>
                <a:gd name="connsiteY10" fmla="*/ 88292 h 102075"/>
                <a:gd name="connsiteX11" fmla="*/ 3074 w 77462"/>
                <a:gd name="connsiteY11" fmla="*/ 31407 h 10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62" h="102075">
                  <a:moveTo>
                    <a:pt x="3074" y="31407"/>
                  </a:moveTo>
                  <a:cubicBezTo>
                    <a:pt x="8065" y="15288"/>
                    <a:pt x="22632" y="2786"/>
                    <a:pt x="39441" y="698"/>
                  </a:cubicBezTo>
                  <a:cubicBezTo>
                    <a:pt x="52429" y="-1874"/>
                    <a:pt x="65646" y="2888"/>
                    <a:pt x="75578" y="11265"/>
                  </a:cubicBezTo>
                  <a:cubicBezTo>
                    <a:pt x="72726" y="15059"/>
                    <a:pt x="69873" y="18853"/>
                    <a:pt x="67072" y="22673"/>
                  </a:cubicBezTo>
                  <a:cubicBezTo>
                    <a:pt x="61164" y="18522"/>
                    <a:pt x="54848" y="13837"/>
                    <a:pt x="47233" y="14117"/>
                  </a:cubicBezTo>
                  <a:cubicBezTo>
                    <a:pt x="35035" y="13735"/>
                    <a:pt x="24593" y="22978"/>
                    <a:pt x="20391" y="33877"/>
                  </a:cubicBezTo>
                  <a:cubicBezTo>
                    <a:pt x="15782" y="45819"/>
                    <a:pt x="16189" y="59620"/>
                    <a:pt x="21410" y="71282"/>
                  </a:cubicBezTo>
                  <a:cubicBezTo>
                    <a:pt x="25535" y="80424"/>
                    <a:pt x="34500" y="87375"/>
                    <a:pt x="44636" y="88165"/>
                  </a:cubicBezTo>
                  <a:cubicBezTo>
                    <a:pt x="54109" y="89260"/>
                    <a:pt x="62692" y="83938"/>
                    <a:pt x="69873" y="78361"/>
                  </a:cubicBezTo>
                  <a:cubicBezTo>
                    <a:pt x="72395" y="82206"/>
                    <a:pt x="74890" y="86051"/>
                    <a:pt x="77462" y="89922"/>
                  </a:cubicBezTo>
                  <a:cubicBezTo>
                    <a:pt x="59457" y="105964"/>
                    <a:pt x="28974" y="106829"/>
                    <a:pt x="12420" y="88292"/>
                  </a:cubicBezTo>
                  <a:cubicBezTo>
                    <a:pt x="-924" y="72938"/>
                    <a:pt x="-2605" y="50275"/>
                    <a:pt x="3074" y="3140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7" name="Forme libre : forme 36">
              <a:extLst>
                <a:ext uri="{FF2B5EF4-FFF2-40B4-BE49-F238E27FC236}">
                  <a16:creationId xmlns:a16="http://schemas.microsoft.com/office/drawing/2014/main" id="{4C142258-B675-4635-A4F6-B417A32EB7AE}"/>
                </a:ext>
              </a:extLst>
            </p:cNvPr>
            <p:cNvSpPr/>
            <p:nvPr userDrawn="1"/>
          </p:nvSpPr>
          <p:spPr>
            <a:xfrm>
              <a:off x="6643184" y="2940423"/>
              <a:ext cx="146288" cy="165550"/>
            </a:xfrm>
            <a:custGeom>
              <a:avLst/>
              <a:gdLst>
                <a:gd name="connsiteX0" fmla="*/ 34854 w 90201"/>
                <a:gd name="connsiteY0" fmla="*/ 1249 h 102094"/>
                <a:gd name="connsiteX1" fmla="*/ 79931 w 90201"/>
                <a:gd name="connsiteY1" fmla="*/ 17419 h 102094"/>
                <a:gd name="connsiteX2" fmla="*/ 80338 w 90201"/>
                <a:gd name="connsiteY2" fmla="*/ 84285 h 102094"/>
                <a:gd name="connsiteX3" fmla="*/ 20440 w 90201"/>
                <a:gd name="connsiteY3" fmla="*/ 94649 h 102094"/>
                <a:gd name="connsiteX4" fmla="*/ 2231 w 90201"/>
                <a:gd name="connsiteY4" fmla="*/ 33792 h 102094"/>
                <a:gd name="connsiteX5" fmla="*/ 34854 w 90201"/>
                <a:gd name="connsiteY5" fmla="*/ 1249 h 102094"/>
                <a:gd name="connsiteX6" fmla="*/ 34931 w 90201"/>
                <a:gd name="connsiteY6" fmla="*/ 16196 h 102094"/>
                <a:gd name="connsiteX7" fmla="*/ 17104 w 90201"/>
                <a:gd name="connsiteY7" fmla="*/ 50597 h 102094"/>
                <a:gd name="connsiteX8" fmla="*/ 34498 w 90201"/>
                <a:gd name="connsiteY8" fmla="*/ 85788 h 102094"/>
                <a:gd name="connsiteX9" fmla="*/ 67503 w 90201"/>
                <a:gd name="connsiteY9" fmla="*/ 74126 h 102094"/>
                <a:gd name="connsiteX10" fmla="*/ 65109 w 90201"/>
                <a:gd name="connsiteY10" fmla="*/ 24548 h 102094"/>
                <a:gd name="connsiteX11" fmla="*/ 34931 w 90201"/>
                <a:gd name="connsiteY11" fmla="*/ 16196 h 1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01" h="102094">
                  <a:moveTo>
                    <a:pt x="34854" y="1249"/>
                  </a:moveTo>
                  <a:cubicBezTo>
                    <a:pt x="51357" y="-2952"/>
                    <a:pt x="69820" y="3694"/>
                    <a:pt x="79931" y="17419"/>
                  </a:cubicBezTo>
                  <a:cubicBezTo>
                    <a:pt x="93454" y="36694"/>
                    <a:pt x="93657" y="64831"/>
                    <a:pt x="80338" y="84285"/>
                  </a:cubicBezTo>
                  <a:cubicBezTo>
                    <a:pt x="67401" y="103128"/>
                    <a:pt x="38980" y="107737"/>
                    <a:pt x="20440" y="94649"/>
                  </a:cubicBezTo>
                  <a:cubicBezTo>
                    <a:pt x="1034" y="81688"/>
                    <a:pt x="-3321" y="55079"/>
                    <a:pt x="2231" y="33792"/>
                  </a:cubicBezTo>
                  <a:cubicBezTo>
                    <a:pt x="6179" y="18106"/>
                    <a:pt x="18861" y="4738"/>
                    <a:pt x="34854" y="1249"/>
                  </a:cubicBezTo>
                  <a:moveTo>
                    <a:pt x="34931" y="16196"/>
                  </a:moveTo>
                  <a:cubicBezTo>
                    <a:pt x="22172" y="22282"/>
                    <a:pt x="17460" y="37433"/>
                    <a:pt x="17104" y="50597"/>
                  </a:cubicBezTo>
                  <a:cubicBezTo>
                    <a:pt x="17155" y="63915"/>
                    <a:pt x="21688" y="79397"/>
                    <a:pt x="34498" y="85788"/>
                  </a:cubicBezTo>
                  <a:cubicBezTo>
                    <a:pt x="46340" y="92026"/>
                    <a:pt x="61696" y="85762"/>
                    <a:pt x="67503" y="74126"/>
                  </a:cubicBezTo>
                  <a:cubicBezTo>
                    <a:pt x="75168" y="58797"/>
                    <a:pt x="74786" y="38935"/>
                    <a:pt x="65109" y="24548"/>
                  </a:cubicBezTo>
                  <a:cubicBezTo>
                    <a:pt x="58793" y="14923"/>
                    <a:pt x="45270" y="11384"/>
                    <a:pt x="34931" y="1619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8" name="Forme libre : forme 37">
              <a:extLst>
                <a:ext uri="{FF2B5EF4-FFF2-40B4-BE49-F238E27FC236}">
                  <a16:creationId xmlns:a16="http://schemas.microsoft.com/office/drawing/2014/main" id="{D5F074D1-6362-45B6-A5BC-C2E5FE03FDB8}"/>
                </a:ext>
              </a:extLst>
            </p:cNvPr>
            <p:cNvSpPr/>
            <p:nvPr userDrawn="1"/>
          </p:nvSpPr>
          <p:spPr>
            <a:xfrm>
              <a:off x="6839801" y="2940475"/>
              <a:ext cx="126784" cy="161642"/>
            </a:xfrm>
            <a:custGeom>
              <a:avLst/>
              <a:gdLst>
                <a:gd name="connsiteX0" fmla="*/ 15132 w 78175"/>
                <a:gd name="connsiteY0" fmla="*/ 16496 h 99684"/>
                <a:gd name="connsiteX1" fmla="*/ 40013 w 78175"/>
                <a:gd name="connsiteY1" fmla="*/ 963 h 99684"/>
                <a:gd name="connsiteX2" fmla="*/ 70751 w 78175"/>
                <a:gd name="connsiteY2" fmla="*/ 9748 h 99684"/>
                <a:gd name="connsiteX3" fmla="*/ 78111 w 78175"/>
                <a:gd name="connsiteY3" fmla="*/ 40482 h 99684"/>
                <a:gd name="connsiteX4" fmla="*/ 78162 w 78175"/>
                <a:gd name="connsiteY4" fmla="*/ 99506 h 99684"/>
                <a:gd name="connsiteX5" fmla="*/ 61150 w 78175"/>
                <a:gd name="connsiteY5" fmla="*/ 99481 h 99684"/>
                <a:gd name="connsiteX6" fmla="*/ 60921 w 78175"/>
                <a:gd name="connsiteY6" fmla="*/ 35593 h 99684"/>
                <a:gd name="connsiteX7" fmla="*/ 45386 w 78175"/>
                <a:gd name="connsiteY7" fmla="*/ 14917 h 99684"/>
                <a:gd name="connsiteX8" fmla="*/ 17144 w 78175"/>
                <a:gd name="connsiteY8" fmla="*/ 28591 h 99684"/>
                <a:gd name="connsiteX9" fmla="*/ 17042 w 78175"/>
                <a:gd name="connsiteY9" fmla="*/ 99430 h 99684"/>
                <a:gd name="connsiteX10" fmla="*/ 284 w 78175"/>
                <a:gd name="connsiteY10" fmla="*/ 99685 h 99684"/>
                <a:gd name="connsiteX11" fmla="*/ 30 w 78175"/>
                <a:gd name="connsiteY11" fmla="*/ 2211 h 99684"/>
                <a:gd name="connsiteX12" fmla="*/ 14087 w 78175"/>
                <a:gd name="connsiteY12" fmla="*/ 2440 h 99684"/>
                <a:gd name="connsiteX13" fmla="*/ 15132 w 78175"/>
                <a:gd name="connsiteY13" fmla="*/ 16496 h 9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75" h="99684">
                  <a:moveTo>
                    <a:pt x="15132" y="16496"/>
                  </a:moveTo>
                  <a:cubicBezTo>
                    <a:pt x="22288" y="9799"/>
                    <a:pt x="30106" y="2975"/>
                    <a:pt x="40013" y="963"/>
                  </a:cubicBezTo>
                  <a:cubicBezTo>
                    <a:pt x="50632" y="-1456"/>
                    <a:pt x="63901" y="403"/>
                    <a:pt x="70751" y="9748"/>
                  </a:cubicBezTo>
                  <a:cubicBezTo>
                    <a:pt x="77245" y="18533"/>
                    <a:pt x="77525" y="30017"/>
                    <a:pt x="78111" y="40482"/>
                  </a:cubicBezTo>
                  <a:cubicBezTo>
                    <a:pt x="78264" y="60165"/>
                    <a:pt x="78086" y="79823"/>
                    <a:pt x="78162" y="99506"/>
                  </a:cubicBezTo>
                  <a:cubicBezTo>
                    <a:pt x="72458" y="99481"/>
                    <a:pt x="66779" y="99481"/>
                    <a:pt x="61150" y="99481"/>
                  </a:cubicBezTo>
                  <a:cubicBezTo>
                    <a:pt x="60947" y="78193"/>
                    <a:pt x="61558" y="56881"/>
                    <a:pt x="60921" y="35593"/>
                  </a:cubicBezTo>
                  <a:cubicBezTo>
                    <a:pt x="60947" y="26477"/>
                    <a:pt x="56082" y="14713"/>
                    <a:pt x="45386" y="14917"/>
                  </a:cubicBezTo>
                  <a:cubicBezTo>
                    <a:pt x="33799" y="13084"/>
                    <a:pt x="25038" y="21614"/>
                    <a:pt x="17144" y="28591"/>
                  </a:cubicBezTo>
                  <a:cubicBezTo>
                    <a:pt x="16914" y="52195"/>
                    <a:pt x="17093" y="75825"/>
                    <a:pt x="17042" y="99430"/>
                  </a:cubicBezTo>
                  <a:cubicBezTo>
                    <a:pt x="11439" y="99481"/>
                    <a:pt x="5836" y="99557"/>
                    <a:pt x="284" y="99685"/>
                  </a:cubicBezTo>
                  <a:cubicBezTo>
                    <a:pt x="-302" y="67193"/>
                    <a:pt x="234" y="34702"/>
                    <a:pt x="30" y="2211"/>
                  </a:cubicBezTo>
                  <a:cubicBezTo>
                    <a:pt x="4690" y="2262"/>
                    <a:pt x="9351" y="2338"/>
                    <a:pt x="14087" y="2440"/>
                  </a:cubicBezTo>
                  <a:cubicBezTo>
                    <a:pt x="14418" y="7125"/>
                    <a:pt x="14750" y="11785"/>
                    <a:pt x="15132" y="1649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Forme libre : forme 38">
              <a:extLst>
                <a:ext uri="{FF2B5EF4-FFF2-40B4-BE49-F238E27FC236}">
                  <a16:creationId xmlns:a16="http://schemas.microsoft.com/office/drawing/2014/main" id="{7AABD300-1902-4E9C-A0D4-F366C6908B05}"/>
                </a:ext>
              </a:extLst>
            </p:cNvPr>
            <p:cNvSpPr/>
            <p:nvPr userDrawn="1"/>
          </p:nvSpPr>
          <p:spPr>
            <a:xfrm>
              <a:off x="7144163" y="2940496"/>
              <a:ext cx="88015" cy="161330"/>
            </a:xfrm>
            <a:custGeom>
              <a:avLst/>
              <a:gdLst>
                <a:gd name="connsiteX0" fmla="*/ 36596 w 54270"/>
                <a:gd name="connsiteY0" fmla="*/ 1077 h 99492"/>
                <a:gd name="connsiteX1" fmla="*/ 54270 w 54270"/>
                <a:gd name="connsiteY1" fmla="*/ 1586 h 99492"/>
                <a:gd name="connsiteX2" fmla="*/ 50934 w 54270"/>
                <a:gd name="connsiteY2" fmla="*/ 16355 h 99492"/>
                <a:gd name="connsiteX3" fmla="*/ 31528 w 54270"/>
                <a:gd name="connsiteY3" fmla="*/ 18137 h 99492"/>
                <a:gd name="connsiteX4" fmla="*/ 16910 w 54270"/>
                <a:gd name="connsiteY4" fmla="*/ 45510 h 99492"/>
                <a:gd name="connsiteX5" fmla="*/ 17012 w 54270"/>
                <a:gd name="connsiteY5" fmla="*/ 99442 h 99492"/>
                <a:gd name="connsiteX6" fmla="*/ 0 w 54270"/>
                <a:gd name="connsiteY6" fmla="*/ 99493 h 99492"/>
                <a:gd name="connsiteX7" fmla="*/ 0 w 54270"/>
                <a:gd name="connsiteY7" fmla="*/ 2223 h 99492"/>
                <a:gd name="connsiteX8" fmla="*/ 14312 w 54270"/>
                <a:gd name="connsiteY8" fmla="*/ 2223 h 99492"/>
                <a:gd name="connsiteX9" fmla="*/ 15408 w 54270"/>
                <a:gd name="connsiteY9" fmla="*/ 19436 h 99492"/>
                <a:gd name="connsiteX10" fmla="*/ 36596 w 54270"/>
                <a:gd name="connsiteY10" fmla="*/ 1077 h 9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70" h="99492">
                  <a:moveTo>
                    <a:pt x="36596" y="1077"/>
                  </a:moveTo>
                  <a:cubicBezTo>
                    <a:pt x="42351" y="-1139"/>
                    <a:pt x="48438" y="593"/>
                    <a:pt x="54270" y="1586"/>
                  </a:cubicBezTo>
                  <a:cubicBezTo>
                    <a:pt x="53149" y="6500"/>
                    <a:pt x="52029" y="11415"/>
                    <a:pt x="50934" y="16355"/>
                  </a:cubicBezTo>
                  <a:cubicBezTo>
                    <a:pt x="44465" y="15693"/>
                    <a:pt x="37207" y="13961"/>
                    <a:pt x="31528" y="18137"/>
                  </a:cubicBezTo>
                  <a:cubicBezTo>
                    <a:pt x="22767" y="24198"/>
                    <a:pt x="15891" y="34510"/>
                    <a:pt x="16910" y="45510"/>
                  </a:cubicBezTo>
                  <a:cubicBezTo>
                    <a:pt x="17037" y="63488"/>
                    <a:pt x="16961" y="81465"/>
                    <a:pt x="17012" y="99442"/>
                  </a:cubicBezTo>
                  <a:cubicBezTo>
                    <a:pt x="11307" y="99467"/>
                    <a:pt x="5628" y="99467"/>
                    <a:pt x="0" y="99493"/>
                  </a:cubicBezTo>
                  <a:cubicBezTo>
                    <a:pt x="0" y="67078"/>
                    <a:pt x="0" y="34638"/>
                    <a:pt x="0" y="2223"/>
                  </a:cubicBezTo>
                  <a:cubicBezTo>
                    <a:pt x="4737" y="2223"/>
                    <a:pt x="9499" y="2197"/>
                    <a:pt x="14312" y="2223"/>
                  </a:cubicBezTo>
                  <a:cubicBezTo>
                    <a:pt x="14694" y="7952"/>
                    <a:pt x="15077" y="13681"/>
                    <a:pt x="15408" y="19436"/>
                  </a:cubicBezTo>
                  <a:cubicBezTo>
                    <a:pt x="20883" y="11822"/>
                    <a:pt x="27097" y="3674"/>
                    <a:pt x="36596" y="107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0" name="Forme libre : forme 39">
              <a:extLst>
                <a:ext uri="{FF2B5EF4-FFF2-40B4-BE49-F238E27FC236}">
                  <a16:creationId xmlns:a16="http://schemas.microsoft.com/office/drawing/2014/main" id="{DBEF7F8D-18EA-45F0-A8D6-FE4F53E70B14}"/>
                </a:ext>
              </a:extLst>
            </p:cNvPr>
            <p:cNvSpPr/>
            <p:nvPr userDrawn="1"/>
          </p:nvSpPr>
          <p:spPr>
            <a:xfrm>
              <a:off x="7251230" y="2940552"/>
              <a:ext cx="134201" cy="165386"/>
            </a:xfrm>
            <a:custGeom>
              <a:avLst/>
              <a:gdLst>
                <a:gd name="connsiteX0" fmla="*/ 11505 w 82748"/>
                <a:gd name="connsiteY0" fmla="*/ 16065 h 101993"/>
                <a:gd name="connsiteX1" fmla="*/ 69697 w 82748"/>
                <a:gd name="connsiteY1" fmla="*/ 9088 h 101993"/>
                <a:gd name="connsiteX2" fmla="*/ 82277 w 82748"/>
                <a:gd name="connsiteY2" fmla="*/ 53929 h 101993"/>
                <a:gd name="connsiteX3" fmla="*/ 16267 w 82748"/>
                <a:gd name="connsiteY3" fmla="*/ 54897 h 101993"/>
                <a:gd name="connsiteX4" fmla="*/ 32719 w 82748"/>
                <a:gd name="connsiteY4" fmla="*/ 84231 h 101993"/>
                <a:gd name="connsiteX5" fmla="*/ 73415 w 82748"/>
                <a:gd name="connsiteY5" fmla="*/ 80921 h 101993"/>
                <a:gd name="connsiteX6" fmla="*/ 79017 w 82748"/>
                <a:gd name="connsiteY6" fmla="*/ 92506 h 101993"/>
                <a:gd name="connsiteX7" fmla="*/ 21895 w 82748"/>
                <a:gd name="connsiteY7" fmla="*/ 95180 h 101993"/>
                <a:gd name="connsiteX8" fmla="*/ 11505 w 82748"/>
                <a:gd name="connsiteY8" fmla="*/ 16065 h 101993"/>
                <a:gd name="connsiteX9" fmla="*/ 26581 w 82748"/>
                <a:gd name="connsiteY9" fmla="*/ 20929 h 101993"/>
                <a:gd name="connsiteX10" fmla="*/ 16038 w 82748"/>
                <a:gd name="connsiteY10" fmla="*/ 42878 h 101993"/>
                <a:gd name="connsiteX11" fmla="*/ 68347 w 82748"/>
                <a:gd name="connsiteY11" fmla="*/ 42853 h 101993"/>
                <a:gd name="connsiteX12" fmla="*/ 59816 w 82748"/>
                <a:gd name="connsiteY12" fmla="*/ 19172 h 101993"/>
                <a:gd name="connsiteX13" fmla="*/ 26581 w 82748"/>
                <a:gd name="connsiteY13" fmla="*/ 20929 h 10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48" h="101993">
                  <a:moveTo>
                    <a:pt x="11505" y="16065"/>
                  </a:moveTo>
                  <a:cubicBezTo>
                    <a:pt x="24595" y="-1632"/>
                    <a:pt x="52965" y="-5808"/>
                    <a:pt x="69697" y="9088"/>
                  </a:cubicBezTo>
                  <a:cubicBezTo>
                    <a:pt x="81335" y="20572"/>
                    <a:pt x="83984" y="38295"/>
                    <a:pt x="82277" y="53929"/>
                  </a:cubicBezTo>
                  <a:cubicBezTo>
                    <a:pt x="60554" y="56170"/>
                    <a:pt x="38220" y="54082"/>
                    <a:pt x="16267" y="54897"/>
                  </a:cubicBezTo>
                  <a:cubicBezTo>
                    <a:pt x="17948" y="66126"/>
                    <a:pt x="21997" y="78502"/>
                    <a:pt x="32719" y="84231"/>
                  </a:cubicBezTo>
                  <a:cubicBezTo>
                    <a:pt x="45427" y="91870"/>
                    <a:pt x="61369" y="88076"/>
                    <a:pt x="73415" y="80921"/>
                  </a:cubicBezTo>
                  <a:cubicBezTo>
                    <a:pt x="75223" y="84766"/>
                    <a:pt x="77133" y="88636"/>
                    <a:pt x="79017" y="92506"/>
                  </a:cubicBezTo>
                  <a:cubicBezTo>
                    <a:pt x="61980" y="102717"/>
                    <a:pt x="39366" y="106257"/>
                    <a:pt x="21895" y="95180"/>
                  </a:cubicBezTo>
                  <a:cubicBezTo>
                    <a:pt x="-3826" y="78756"/>
                    <a:pt x="-6347" y="39161"/>
                    <a:pt x="11505" y="16065"/>
                  </a:cubicBezTo>
                  <a:moveTo>
                    <a:pt x="26581" y="20929"/>
                  </a:moveTo>
                  <a:cubicBezTo>
                    <a:pt x="20214" y="26582"/>
                    <a:pt x="18202" y="35061"/>
                    <a:pt x="16038" y="42878"/>
                  </a:cubicBezTo>
                  <a:cubicBezTo>
                    <a:pt x="33457" y="42929"/>
                    <a:pt x="50902" y="42980"/>
                    <a:pt x="68347" y="42853"/>
                  </a:cubicBezTo>
                  <a:cubicBezTo>
                    <a:pt x="67252" y="34552"/>
                    <a:pt x="66564" y="25054"/>
                    <a:pt x="59816" y="19172"/>
                  </a:cubicBezTo>
                  <a:cubicBezTo>
                    <a:pt x="50698" y="10412"/>
                    <a:pt x="34934" y="11889"/>
                    <a:pt x="26581" y="2092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1" name="Forme libre : forme 40">
              <a:extLst>
                <a:ext uri="{FF2B5EF4-FFF2-40B4-BE49-F238E27FC236}">
                  <a16:creationId xmlns:a16="http://schemas.microsoft.com/office/drawing/2014/main" id="{C656FC3C-35EB-40F4-918F-C6D5CDAB8A83}"/>
                </a:ext>
              </a:extLst>
            </p:cNvPr>
            <p:cNvSpPr/>
            <p:nvPr userDrawn="1"/>
          </p:nvSpPr>
          <p:spPr>
            <a:xfrm>
              <a:off x="7589296" y="2940440"/>
              <a:ext cx="123580" cy="165736"/>
            </a:xfrm>
            <a:custGeom>
              <a:avLst/>
              <a:gdLst>
                <a:gd name="connsiteX0" fmla="*/ 4115 w 76199"/>
                <a:gd name="connsiteY0" fmla="*/ 12569 h 102209"/>
                <a:gd name="connsiteX1" fmla="*/ 53037 w 76199"/>
                <a:gd name="connsiteY1" fmla="*/ 1238 h 102209"/>
                <a:gd name="connsiteX2" fmla="*/ 72927 w 76199"/>
                <a:gd name="connsiteY2" fmla="*/ 18884 h 102209"/>
                <a:gd name="connsiteX3" fmla="*/ 76186 w 76199"/>
                <a:gd name="connsiteY3" fmla="*/ 47964 h 102209"/>
                <a:gd name="connsiteX4" fmla="*/ 75957 w 76199"/>
                <a:gd name="connsiteY4" fmla="*/ 99680 h 102209"/>
                <a:gd name="connsiteX5" fmla="*/ 62460 w 76199"/>
                <a:gd name="connsiteY5" fmla="*/ 99451 h 102209"/>
                <a:gd name="connsiteX6" fmla="*/ 61059 w 76199"/>
                <a:gd name="connsiteY6" fmla="*/ 88349 h 102209"/>
                <a:gd name="connsiteX7" fmla="*/ 16951 w 76199"/>
                <a:gd name="connsiteY7" fmla="*/ 100189 h 102209"/>
                <a:gd name="connsiteX8" fmla="*/ 8877 w 76199"/>
                <a:gd name="connsiteY8" fmla="*/ 53693 h 102209"/>
                <a:gd name="connsiteX9" fmla="*/ 59531 w 76199"/>
                <a:gd name="connsiteY9" fmla="*/ 37727 h 102209"/>
                <a:gd name="connsiteX10" fmla="*/ 48606 w 76199"/>
                <a:gd name="connsiteY10" fmla="*/ 15702 h 102209"/>
                <a:gd name="connsiteX11" fmla="*/ 10609 w 76199"/>
                <a:gd name="connsiteY11" fmla="*/ 24359 h 102209"/>
                <a:gd name="connsiteX12" fmla="*/ 4115 w 76199"/>
                <a:gd name="connsiteY12" fmla="*/ 12569 h 102209"/>
                <a:gd name="connsiteX13" fmla="*/ 21662 w 76199"/>
                <a:gd name="connsiteY13" fmla="*/ 61434 h 102209"/>
                <a:gd name="connsiteX14" fmla="*/ 25303 w 76199"/>
                <a:gd name="connsiteY14" fmla="*/ 87075 h 102209"/>
                <a:gd name="connsiteX15" fmla="*/ 59200 w 76199"/>
                <a:gd name="connsiteY15" fmla="*/ 75948 h 102209"/>
                <a:gd name="connsiteX16" fmla="*/ 59149 w 76199"/>
                <a:gd name="connsiteY16" fmla="*/ 48931 h 102209"/>
                <a:gd name="connsiteX17" fmla="*/ 21662 w 76199"/>
                <a:gd name="connsiteY17" fmla="*/ 61434 h 10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99" h="102209">
                  <a:moveTo>
                    <a:pt x="4115" y="12569"/>
                  </a:moveTo>
                  <a:cubicBezTo>
                    <a:pt x="18580" y="3810"/>
                    <a:pt x="35949" y="-2861"/>
                    <a:pt x="53037" y="1238"/>
                  </a:cubicBezTo>
                  <a:cubicBezTo>
                    <a:pt x="62180" y="3072"/>
                    <a:pt x="69769" y="10176"/>
                    <a:pt x="72927" y="18884"/>
                  </a:cubicBezTo>
                  <a:cubicBezTo>
                    <a:pt x="76696" y="28102"/>
                    <a:pt x="76161" y="38211"/>
                    <a:pt x="76186" y="47964"/>
                  </a:cubicBezTo>
                  <a:cubicBezTo>
                    <a:pt x="75983" y="65202"/>
                    <a:pt x="76390" y="82441"/>
                    <a:pt x="75957" y="99680"/>
                  </a:cubicBezTo>
                  <a:cubicBezTo>
                    <a:pt x="71373" y="99578"/>
                    <a:pt x="66917" y="99502"/>
                    <a:pt x="62460" y="99451"/>
                  </a:cubicBezTo>
                  <a:cubicBezTo>
                    <a:pt x="61950" y="95733"/>
                    <a:pt x="61467" y="92041"/>
                    <a:pt x="61059" y="88349"/>
                  </a:cubicBezTo>
                  <a:cubicBezTo>
                    <a:pt x="48860" y="97948"/>
                    <a:pt x="32612" y="106147"/>
                    <a:pt x="16951" y="100189"/>
                  </a:cubicBezTo>
                  <a:cubicBezTo>
                    <a:pt x="-1793" y="93900"/>
                    <a:pt x="-5741" y="66144"/>
                    <a:pt x="8877" y="53693"/>
                  </a:cubicBezTo>
                  <a:cubicBezTo>
                    <a:pt x="23088" y="42133"/>
                    <a:pt x="42137" y="40579"/>
                    <a:pt x="59531" y="37727"/>
                  </a:cubicBezTo>
                  <a:cubicBezTo>
                    <a:pt x="59124" y="29452"/>
                    <a:pt x="57367" y="19088"/>
                    <a:pt x="48606" y="15702"/>
                  </a:cubicBezTo>
                  <a:cubicBezTo>
                    <a:pt x="35389" y="10863"/>
                    <a:pt x="21738" y="17586"/>
                    <a:pt x="10609" y="24359"/>
                  </a:cubicBezTo>
                  <a:cubicBezTo>
                    <a:pt x="8419" y="20412"/>
                    <a:pt x="6254" y="16491"/>
                    <a:pt x="4115" y="12569"/>
                  </a:cubicBezTo>
                  <a:moveTo>
                    <a:pt x="21662" y="61434"/>
                  </a:moveTo>
                  <a:cubicBezTo>
                    <a:pt x="13360" y="68131"/>
                    <a:pt x="14939" y="83307"/>
                    <a:pt x="25303" y="87075"/>
                  </a:cubicBezTo>
                  <a:cubicBezTo>
                    <a:pt x="37782" y="91888"/>
                    <a:pt x="50185" y="84071"/>
                    <a:pt x="59200" y="75948"/>
                  </a:cubicBezTo>
                  <a:cubicBezTo>
                    <a:pt x="59098" y="66934"/>
                    <a:pt x="59124" y="57945"/>
                    <a:pt x="59149" y="48931"/>
                  </a:cubicBezTo>
                  <a:cubicBezTo>
                    <a:pt x="46314" y="51478"/>
                    <a:pt x="31976" y="52522"/>
                    <a:pt x="21662" y="6143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2" name="Forme libre : forme 41">
              <a:extLst>
                <a:ext uri="{FF2B5EF4-FFF2-40B4-BE49-F238E27FC236}">
                  <a16:creationId xmlns:a16="http://schemas.microsoft.com/office/drawing/2014/main" id="{8AB01B86-8F49-4F85-96DA-0685FFB58666}"/>
                </a:ext>
              </a:extLst>
            </p:cNvPr>
            <p:cNvSpPr/>
            <p:nvPr userDrawn="1"/>
          </p:nvSpPr>
          <p:spPr>
            <a:xfrm>
              <a:off x="7845487" y="2940419"/>
              <a:ext cx="138223" cy="227472"/>
            </a:xfrm>
            <a:custGeom>
              <a:avLst/>
              <a:gdLst>
                <a:gd name="connsiteX0" fmla="*/ 15350 w 85228"/>
                <a:gd name="connsiteY0" fmla="*/ 13346 h 140281"/>
                <a:gd name="connsiteX1" fmla="*/ 51640 w 85228"/>
                <a:gd name="connsiteY1" fmla="*/ 334 h 140281"/>
                <a:gd name="connsiteX2" fmla="*/ 77617 w 85228"/>
                <a:gd name="connsiteY2" fmla="*/ 16784 h 140281"/>
                <a:gd name="connsiteX3" fmla="*/ 83168 w 85228"/>
                <a:gd name="connsiteY3" fmla="*/ 67379 h 140281"/>
                <a:gd name="connsiteX4" fmla="*/ 46216 w 85228"/>
                <a:gd name="connsiteY4" fmla="*/ 102061 h 140281"/>
                <a:gd name="connsiteX5" fmla="*/ 16216 w 85228"/>
                <a:gd name="connsiteY5" fmla="*/ 91341 h 140281"/>
                <a:gd name="connsiteX6" fmla="*/ 16827 w 85228"/>
                <a:gd name="connsiteY6" fmla="*/ 140281 h 140281"/>
                <a:gd name="connsiteX7" fmla="*/ 19 w 85228"/>
                <a:gd name="connsiteY7" fmla="*/ 140256 h 140281"/>
                <a:gd name="connsiteX8" fmla="*/ 19 w 85228"/>
                <a:gd name="connsiteY8" fmla="*/ 2270 h 140281"/>
                <a:gd name="connsiteX9" fmla="*/ 14026 w 85228"/>
                <a:gd name="connsiteY9" fmla="*/ 2244 h 140281"/>
                <a:gd name="connsiteX10" fmla="*/ 15350 w 85228"/>
                <a:gd name="connsiteY10" fmla="*/ 13346 h 140281"/>
                <a:gd name="connsiteX11" fmla="*/ 16853 w 85228"/>
                <a:gd name="connsiteY11" fmla="*/ 27122 h 140281"/>
                <a:gd name="connsiteX12" fmla="*/ 16776 w 85228"/>
                <a:gd name="connsiteY12" fmla="*/ 77998 h 140281"/>
                <a:gd name="connsiteX13" fmla="*/ 41173 w 85228"/>
                <a:gd name="connsiteY13" fmla="*/ 87877 h 140281"/>
                <a:gd name="connsiteX14" fmla="*/ 63228 w 85228"/>
                <a:gd name="connsiteY14" fmla="*/ 72421 h 140281"/>
                <a:gd name="connsiteX15" fmla="*/ 65341 w 85228"/>
                <a:gd name="connsiteY15" fmla="*/ 31018 h 140281"/>
                <a:gd name="connsiteX16" fmla="*/ 46216 w 85228"/>
                <a:gd name="connsiteY16" fmla="*/ 14365 h 140281"/>
                <a:gd name="connsiteX17" fmla="*/ 16853 w 85228"/>
                <a:gd name="connsiteY17" fmla="*/ 27122 h 14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28" h="140281">
                  <a:moveTo>
                    <a:pt x="15350" y="13346"/>
                  </a:moveTo>
                  <a:cubicBezTo>
                    <a:pt x="25817" y="5733"/>
                    <a:pt x="38143" y="-1677"/>
                    <a:pt x="51640" y="334"/>
                  </a:cubicBezTo>
                  <a:cubicBezTo>
                    <a:pt x="62235" y="1327"/>
                    <a:pt x="72396" y="7337"/>
                    <a:pt x="77617" y="16784"/>
                  </a:cubicBezTo>
                  <a:cubicBezTo>
                    <a:pt x="86148" y="32011"/>
                    <a:pt x="86734" y="50625"/>
                    <a:pt x="83168" y="67379"/>
                  </a:cubicBezTo>
                  <a:cubicBezTo>
                    <a:pt x="79247" y="84847"/>
                    <a:pt x="64679" y="100660"/>
                    <a:pt x="46216" y="102061"/>
                  </a:cubicBezTo>
                  <a:cubicBezTo>
                    <a:pt x="35061" y="103283"/>
                    <a:pt x="25078" y="97273"/>
                    <a:pt x="16216" y="91341"/>
                  </a:cubicBezTo>
                  <a:cubicBezTo>
                    <a:pt x="17387" y="107637"/>
                    <a:pt x="16598" y="123959"/>
                    <a:pt x="16827" y="140281"/>
                  </a:cubicBezTo>
                  <a:cubicBezTo>
                    <a:pt x="11173" y="140256"/>
                    <a:pt x="5571" y="140256"/>
                    <a:pt x="19" y="140256"/>
                  </a:cubicBezTo>
                  <a:cubicBezTo>
                    <a:pt x="-6" y="94269"/>
                    <a:pt x="-6" y="48282"/>
                    <a:pt x="19" y="2270"/>
                  </a:cubicBezTo>
                  <a:cubicBezTo>
                    <a:pt x="4628" y="2270"/>
                    <a:pt x="9289" y="2244"/>
                    <a:pt x="14026" y="2244"/>
                  </a:cubicBezTo>
                  <a:cubicBezTo>
                    <a:pt x="14433" y="5936"/>
                    <a:pt x="14815" y="9629"/>
                    <a:pt x="15350" y="13346"/>
                  </a:cubicBezTo>
                  <a:moveTo>
                    <a:pt x="16853" y="27122"/>
                  </a:moveTo>
                  <a:cubicBezTo>
                    <a:pt x="16802" y="44080"/>
                    <a:pt x="16878" y="61039"/>
                    <a:pt x="16776" y="77998"/>
                  </a:cubicBezTo>
                  <a:cubicBezTo>
                    <a:pt x="24009" y="82989"/>
                    <a:pt x="31954" y="88336"/>
                    <a:pt x="41173" y="87877"/>
                  </a:cubicBezTo>
                  <a:cubicBezTo>
                    <a:pt x="50825" y="87801"/>
                    <a:pt x="59306" y="80977"/>
                    <a:pt x="63228" y="72421"/>
                  </a:cubicBezTo>
                  <a:cubicBezTo>
                    <a:pt x="69085" y="59537"/>
                    <a:pt x="69314" y="44488"/>
                    <a:pt x="65341" y="31018"/>
                  </a:cubicBezTo>
                  <a:cubicBezTo>
                    <a:pt x="62719" y="22462"/>
                    <a:pt x="55460" y="15078"/>
                    <a:pt x="46216" y="14365"/>
                  </a:cubicBezTo>
                  <a:cubicBezTo>
                    <a:pt x="34781" y="12760"/>
                    <a:pt x="25257" y="20552"/>
                    <a:pt x="16853" y="2712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3" name="Forme libre : forme 42">
              <a:extLst>
                <a:ext uri="{FF2B5EF4-FFF2-40B4-BE49-F238E27FC236}">
                  <a16:creationId xmlns:a16="http://schemas.microsoft.com/office/drawing/2014/main" id="{631D7718-762B-42D2-9ED2-3BCB8F9DCF1E}"/>
                </a:ext>
              </a:extLst>
            </p:cNvPr>
            <p:cNvSpPr/>
            <p:nvPr userDrawn="1"/>
          </p:nvSpPr>
          <p:spPr>
            <a:xfrm>
              <a:off x="8034568" y="2940554"/>
              <a:ext cx="87509" cy="161274"/>
            </a:xfrm>
            <a:custGeom>
              <a:avLst/>
              <a:gdLst>
                <a:gd name="connsiteX0" fmla="*/ 35927 w 53958"/>
                <a:gd name="connsiteY0" fmla="*/ 1194 h 99457"/>
                <a:gd name="connsiteX1" fmla="*/ 53958 w 53958"/>
                <a:gd name="connsiteY1" fmla="*/ 1424 h 99457"/>
                <a:gd name="connsiteX2" fmla="*/ 50851 w 53958"/>
                <a:gd name="connsiteY2" fmla="*/ 16218 h 99457"/>
                <a:gd name="connsiteX3" fmla="*/ 16904 w 53958"/>
                <a:gd name="connsiteY3" fmla="*/ 40153 h 99457"/>
                <a:gd name="connsiteX4" fmla="*/ 16827 w 53958"/>
                <a:gd name="connsiteY4" fmla="*/ 99432 h 99457"/>
                <a:gd name="connsiteX5" fmla="*/ 19 w 53958"/>
                <a:gd name="connsiteY5" fmla="*/ 99458 h 99457"/>
                <a:gd name="connsiteX6" fmla="*/ 19 w 53958"/>
                <a:gd name="connsiteY6" fmla="*/ 2187 h 99457"/>
                <a:gd name="connsiteX7" fmla="*/ 14102 w 53958"/>
                <a:gd name="connsiteY7" fmla="*/ 2187 h 99457"/>
                <a:gd name="connsiteX8" fmla="*/ 15223 w 53958"/>
                <a:gd name="connsiteY8" fmla="*/ 19095 h 99457"/>
                <a:gd name="connsiteX9" fmla="*/ 35927 w 53958"/>
                <a:gd name="connsiteY9" fmla="*/ 1194 h 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58" h="99457">
                  <a:moveTo>
                    <a:pt x="35927" y="1194"/>
                  </a:moveTo>
                  <a:cubicBezTo>
                    <a:pt x="41734" y="-1123"/>
                    <a:pt x="47973" y="481"/>
                    <a:pt x="53958" y="1424"/>
                  </a:cubicBezTo>
                  <a:cubicBezTo>
                    <a:pt x="52888" y="6338"/>
                    <a:pt x="51870" y="11278"/>
                    <a:pt x="50851" y="16218"/>
                  </a:cubicBezTo>
                  <a:cubicBezTo>
                    <a:pt x="34629" y="10616"/>
                    <a:pt x="18865" y="24595"/>
                    <a:pt x="16904" y="40153"/>
                  </a:cubicBezTo>
                  <a:cubicBezTo>
                    <a:pt x="16649" y="59913"/>
                    <a:pt x="16955" y="79673"/>
                    <a:pt x="16827" y="99432"/>
                  </a:cubicBezTo>
                  <a:cubicBezTo>
                    <a:pt x="11199" y="99432"/>
                    <a:pt x="5571" y="99432"/>
                    <a:pt x="19" y="99458"/>
                  </a:cubicBezTo>
                  <a:cubicBezTo>
                    <a:pt x="-6" y="67043"/>
                    <a:pt x="-6" y="34602"/>
                    <a:pt x="19" y="2187"/>
                  </a:cubicBezTo>
                  <a:cubicBezTo>
                    <a:pt x="4654" y="2187"/>
                    <a:pt x="9366" y="2187"/>
                    <a:pt x="14102" y="2187"/>
                  </a:cubicBezTo>
                  <a:cubicBezTo>
                    <a:pt x="14433" y="7815"/>
                    <a:pt x="14790" y="13442"/>
                    <a:pt x="15223" y="19095"/>
                  </a:cubicBezTo>
                  <a:cubicBezTo>
                    <a:pt x="20775" y="11838"/>
                    <a:pt x="26632" y="3817"/>
                    <a:pt x="35927" y="119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4" name="Forme libre : forme 43">
              <a:extLst>
                <a:ext uri="{FF2B5EF4-FFF2-40B4-BE49-F238E27FC236}">
                  <a16:creationId xmlns:a16="http://schemas.microsoft.com/office/drawing/2014/main" id="{299893B9-8E66-4FFF-9ADA-2D189542FE35}"/>
                </a:ext>
              </a:extLst>
            </p:cNvPr>
            <p:cNvSpPr/>
            <p:nvPr userDrawn="1"/>
          </p:nvSpPr>
          <p:spPr>
            <a:xfrm>
              <a:off x="8141675" y="2940531"/>
              <a:ext cx="133880" cy="165668"/>
            </a:xfrm>
            <a:custGeom>
              <a:avLst/>
              <a:gdLst>
                <a:gd name="connsiteX0" fmla="*/ 15446 w 82550"/>
                <a:gd name="connsiteY0" fmla="*/ 11444 h 102167"/>
                <a:gd name="connsiteX1" fmla="*/ 70073 w 82550"/>
                <a:gd name="connsiteY1" fmla="*/ 9738 h 102167"/>
                <a:gd name="connsiteX2" fmla="*/ 82042 w 82550"/>
                <a:gd name="connsiteY2" fmla="*/ 54884 h 102167"/>
                <a:gd name="connsiteX3" fmla="*/ 16185 w 82550"/>
                <a:gd name="connsiteY3" fmla="*/ 54859 h 102167"/>
                <a:gd name="connsiteX4" fmla="*/ 33324 w 82550"/>
                <a:gd name="connsiteY4" fmla="*/ 84702 h 102167"/>
                <a:gd name="connsiteX5" fmla="*/ 72797 w 82550"/>
                <a:gd name="connsiteY5" fmla="*/ 81010 h 102167"/>
                <a:gd name="connsiteX6" fmla="*/ 79063 w 82550"/>
                <a:gd name="connsiteY6" fmla="*/ 92163 h 102167"/>
                <a:gd name="connsiteX7" fmla="*/ 36787 w 82550"/>
                <a:gd name="connsiteY7" fmla="*/ 101100 h 102167"/>
                <a:gd name="connsiteX8" fmla="*/ 2483 w 82550"/>
                <a:gd name="connsiteY8" fmla="*/ 69551 h 102167"/>
                <a:gd name="connsiteX9" fmla="*/ 15446 w 82550"/>
                <a:gd name="connsiteY9" fmla="*/ 11444 h 102167"/>
                <a:gd name="connsiteX10" fmla="*/ 26983 w 82550"/>
                <a:gd name="connsiteY10" fmla="*/ 20356 h 102167"/>
                <a:gd name="connsiteX11" fmla="*/ 16032 w 82550"/>
                <a:gd name="connsiteY11" fmla="*/ 42916 h 102167"/>
                <a:gd name="connsiteX12" fmla="*/ 67806 w 82550"/>
                <a:gd name="connsiteY12" fmla="*/ 42916 h 102167"/>
                <a:gd name="connsiteX13" fmla="*/ 60191 w 82550"/>
                <a:gd name="connsiteY13" fmla="*/ 19719 h 102167"/>
                <a:gd name="connsiteX14" fmla="*/ 26983 w 82550"/>
                <a:gd name="connsiteY14" fmla="*/ 20356 h 10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550" h="102167">
                  <a:moveTo>
                    <a:pt x="15446" y="11444"/>
                  </a:moveTo>
                  <a:cubicBezTo>
                    <a:pt x="29784" y="-2612"/>
                    <a:pt x="55200" y="-4344"/>
                    <a:pt x="70073" y="9738"/>
                  </a:cubicBezTo>
                  <a:cubicBezTo>
                    <a:pt x="81609" y="21451"/>
                    <a:pt x="83723" y="39224"/>
                    <a:pt x="82042" y="54884"/>
                  </a:cubicBezTo>
                  <a:cubicBezTo>
                    <a:pt x="60089" y="54808"/>
                    <a:pt x="38137" y="54833"/>
                    <a:pt x="16185" y="54859"/>
                  </a:cubicBezTo>
                  <a:cubicBezTo>
                    <a:pt x="17458" y="66521"/>
                    <a:pt x="22271" y="79049"/>
                    <a:pt x="33324" y="84702"/>
                  </a:cubicBezTo>
                  <a:cubicBezTo>
                    <a:pt x="45803" y="91653"/>
                    <a:pt x="61185" y="88089"/>
                    <a:pt x="72797" y="81010"/>
                  </a:cubicBezTo>
                  <a:cubicBezTo>
                    <a:pt x="74860" y="84727"/>
                    <a:pt x="76923" y="88445"/>
                    <a:pt x="79063" y="92163"/>
                  </a:cubicBezTo>
                  <a:cubicBezTo>
                    <a:pt x="66431" y="99623"/>
                    <a:pt x="51456" y="104411"/>
                    <a:pt x="36787" y="101100"/>
                  </a:cubicBezTo>
                  <a:cubicBezTo>
                    <a:pt x="20463" y="98274"/>
                    <a:pt x="6966" y="85338"/>
                    <a:pt x="2483" y="69551"/>
                  </a:cubicBezTo>
                  <a:cubicBezTo>
                    <a:pt x="-2916" y="49792"/>
                    <a:pt x="90" y="26111"/>
                    <a:pt x="15446" y="11444"/>
                  </a:cubicBezTo>
                  <a:moveTo>
                    <a:pt x="26983" y="20356"/>
                  </a:moveTo>
                  <a:cubicBezTo>
                    <a:pt x="20285" y="26009"/>
                    <a:pt x="17916" y="34717"/>
                    <a:pt x="16032" y="42916"/>
                  </a:cubicBezTo>
                  <a:cubicBezTo>
                    <a:pt x="33273" y="42967"/>
                    <a:pt x="50514" y="42942"/>
                    <a:pt x="67806" y="42916"/>
                  </a:cubicBezTo>
                  <a:cubicBezTo>
                    <a:pt x="67144" y="34794"/>
                    <a:pt x="66354" y="25754"/>
                    <a:pt x="60191" y="19719"/>
                  </a:cubicBezTo>
                  <a:cubicBezTo>
                    <a:pt x="51405" y="10654"/>
                    <a:pt x="35616" y="11571"/>
                    <a:pt x="26983" y="2035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5" name="Forme libre : forme 44">
              <a:extLst>
                <a:ext uri="{FF2B5EF4-FFF2-40B4-BE49-F238E27FC236}">
                  <a16:creationId xmlns:a16="http://schemas.microsoft.com/office/drawing/2014/main" id="{DEC4A7AF-983F-4AFC-91A9-28130CE84EAE}"/>
                </a:ext>
              </a:extLst>
            </p:cNvPr>
            <p:cNvSpPr/>
            <p:nvPr userDrawn="1"/>
          </p:nvSpPr>
          <p:spPr>
            <a:xfrm>
              <a:off x="8311403" y="2940625"/>
              <a:ext cx="125892" cy="165550"/>
            </a:xfrm>
            <a:custGeom>
              <a:avLst/>
              <a:gdLst>
                <a:gd name="connsiteX0" fmla="*/ 11871 w 77625"/>
                <a:gd name="connsiteY0" fmla="*/ 15613 h 102094"/>
                <a:gd name="connsiteX1" fmla="*/ 75792 w 77625"/>
                <a:gd name="connsiteY1" fmla="*/ 11437 h 102094"/>
                <a:gd name="connsiteX2" fmla="*/ 67032 w 77625"/>
                <a:gd name="connsiteY2" fmla="*/ 22437 h 102094"/>
                <a:gd name="connsiteX3" fmla="*/ 37134 w 77625"/>
                <a:gd name="connsiteY3" fmla="*/ 15893 h 102094"/>
                <a:gd name="connsiteX4" fmla="*/ 18899 w 77625"/>
                <a:gd name="connsiteY4" fmla="*/ 63255 h 102094"/>
                <a:gd name="connsiteX5" fmla="*/ 42660 w 77625"/>
                <a:gd name="connsiteY5" fmla="*/ 87700 h 102094"/>
                <a:gd name="connsiteX6" fmla="*/ 70011 w 77625"/>
                <a:gd name="connsiteY6" fmla="*/ 78278 h 102094"/>
                <a:gd name="connsiteX7" fmla="*/ 77626 w 77625"/>
                <a:gd name="connsiteY7" fmla="*/ 89915 h 102094"/>
                <a:gd name="connsiteX8" fmla="*/ 54604 w 77625"/>
                <a:gd name="connsiteY8" fmla="*/ 101119 h 102094"/>
                <a:gd name="connsiteX9" fmla="*/ 6141 w 77625"/>
                <a:gd name="connsiteY9" fmla="*/ 78584 h 102094"/>
                <a:gd name="connsiteX10" fmla="*/ 11871 w 77625"/>
                <a:gd name="connsiteY10" fmla="*/ 15613 h 1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625" h="102094">
                  <a:moveTo>
                    <a:pt x="11871" y="15613"/>
                  </a:moveTo>
                  <a:cubicBezTo>
                    <a:pt x="27227" y="-2924"/>
                    <a:pt x="58297" y="-5751"/>
                    <a:pt x="75792" y="11437"/>
                  </a:cubicBezTo>
                  <a:cubicBezTo>
                    <a:pt x="72813" y="15104"/>
                    <a:pt x="69910" y="18771"/>
                    <a:pt x="67032" y="22437"/>
                  </a:cubicBezTo>
                  <a:cubicBezTo>
                    <a:pt x="58882" y="15460"/>
                    <a:pt x="47499" y="11157"/>
                    <a:pt x="37134" y="15893"/>
                  </a:cubicBezTo>
                  <a:cubicBezTo>
                    <a:pt x="19689" y="23685"/>
                    <a:pt x="14188" y="46016"/>
                    <a:pt x="18899" y="63255"/>
                  </a:cubicBezTo>
                  <a:cubicBezTo>
                    <a:pt x="21268" y="75019"/>
                    <a:pt x="30360" y="85841"/>
                    <a:pt x="42660" y="87700"/>
                  </a:cubicBezTo>
                  <a:cubicBezTo>
                    <a:pt x="52796" y="89788"/>
                    <a:pt x="62270" y="84186"/>
                    <a:pt x="70011" y="78278"/>
                  </a:cubicBezTo>
                  <a:cubicBezTo>
                    <a:pt x="72533" y="82149"/>
                    <a:pt x="75079" y="86019"/>
                    <a:pt x="77626" y="89915"/>
                  </a:cubicBezTo>
                  <a:cubicBezTo>
                    <a:pt x="70572" y="94753"/>
                    <a:pt x="63161" y="99540"/>
                    <a:pt x="54604" y="101119"/>
                  </a:cubicBezTo>
                  <a:cubicBezTo>
                    <a:pt x="35860" y="105193"/>
                    <a:pt x="14494" y="96281"/>
                    <a:pt x="6141" y="78584"/>
                  </a:cubicBezTo>
                  <a:cubicBezTo>
                    <a:pt x="-3333" y="58799"/>
                    <a:pt x="-2162" y="33030"/>
                    <a:pt x="11871" y="1561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6" name="Forme libre : forme 45">
              <a:extLst>
                <a:ext uri="{FF2B5EF4-FFF2-40B4-BE49-F238E27FC236}">
                  <a16:creationId xmlns:a16="http://schemas.microsoft.com/office/drawing/2014/main" id="{84508B9E-1987-498E-BDE5-01D58EB698E1}"/>
                </a:ext>
              </a:extLst>
            </p:cNvPr>
            <p:cNvSpPr/>
            <p:nvPr userDrawn="1"/>
          </p:nvSpPr>
          <p:spPr>
            <a:xfrm>
              <a:off x="8467207" y="2940450"/>
              <a:ext cx="123361" cy="165691"/>
            </a:xfrm>
            <a:custGeom>
              <a:avLst/>
              <a:gdLst>
                <a:gd name="connsiteX0" fmla="*/ 4070 w 76064"/>
                <a:gd name="connsiteY0" fmla="*/ 12513 h 102181"/>
                <a:gd name="connsiteX1" fmla="*/ 57372 w 76064"/>
                <a:gd name="connsiteY1" fmla="*/ 2633 h 102181"/>
                <a:gd name="connsiteX2" fmla="*/ 76040 w 76064"/>
                <a:gd name="connsiteY2" fmla="*/ 35252 h 102181"/>
                <a:gd name="connsiteX3" fmla="*/ 76040 w 76064"/>
                <a:gd name="connsiteY3" fmla="*/ 99496 h 102181"/>
                <a:gd name="connsiteX4" fmla="*/ 62542 w 76064"/>
                <a:gd name="connsiteY4" fmla="*/ 99521 h 102181"/>
                <a:gd name="connsiteX5" fmla="*/ 61141 w 76064"/>
                <a:gd name="connsiteY5" fmla="*/ 88521 h 102181"/>
                <a:gd name="connsiteX6" fmla="*/ 34860 w 76064"/>
                <a:gd name="connsiteY6" fmla="*/ 101533 h 102181"/>
                <a:gd name="connsiteX7" fmla="*/ 3790 w 76064"/>
                <a:gd name="connsiteY7" fmla="*/ 89463 h 102181"/>
                <a:gd name="connsiteX8" fmla="*/ 10743 w 76064"/>
                <a:gd name="connsiteY8" fmla="*/ 52185 h 102181"/>
                <a:gd name="connsiteX9" fmla="*/ 59639 w 76064"/>
                <a:gd name="connsiteY9" fmla="*/ 37696 h 102181"/>
                <a:gd name="connsiteX10" fmla="*/ 47389 w 76064"/>
                <a:gd name="connsiteY10" fmla="*/ 15237 h 102181"/>
                <a:gd name="connsiteX11" fmla="*/ 10233 w 76064"/>
                <a:gd name="connsiteY11" fmla="*/ 24226 h 102181"/>
                <a:gd name="connsiteX12" fmla="*/ 4070 w 76064"/>
                <a:gd name="connsiteY12" fmla="*/ 12513 h 102181"/>
                <a:gd name="connsiteX13" fmla="*/ 22101 w 76064"/>
                <a:gd name="connsiteY13" fmla="*/ 60842 h 102181"/>
                <a:gd name="connsiteX14" fmla="*/ 25768 w 76064"/>
                <a:gd name="connsiteY14" fmla="*/ 87401 h 102181"/>
                <a:gd name="connsiteX15" fmla="*/ 59333 w 76064"/>
                <a:gd name="connsiteY15" fmla="*/ 75688 h 102181"/>
                <a:gd name="connsiteX16" fmla="*/ 59180 w 76064"/>
                <a:gd name="connsiteY16" fmla="*/ 49002 h 102181"/>
                <a:gd name="connsiteX17" fmla="*/ 22101 w 76064"/>
                <a:gd name="connsiteY17" fmla="*/ 60842 h 10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64" h="102181">
                  <a:moveTo>
                    <a:pt x="4070" y="12513"/>
                  </a:moveTo>
                  <a:cubicBezTo>
                    <a:pt x="19682" y="2964"/>
                    <a:pt x="39291" y="-4038"/>
                    <a:pt x="57372" y="2633"/>
                  </a:cubicBezTo>
                  <a:cubicBezTo>
                    <a:pt x="70233" y="7700"/>
                    <a:pt x="76040" y="22214"/>
                    <a:pt x="76040" y="35252"/>
                  </a:cubicBezTo>
                  <a:cubicBezTo>
                    <a:pt x="76116" y="56666"/>
                    <a:pt x="75989" y="78081"/>
                    <a:pt x="76040" y="99496"/>
                  </a:cubicBezTo>
                  <a:cubicBezTo>
                    <a:pt x="71481" y="99496"/>
                    <a:pt x="66999" y="99496"/>
                    <a:pt x="62542" y="99521"/>
                  </a:cubicBezTo>
                  <a:cubicBezTo>
                    <a:pt x="62033" y="95829"/>
                    <a:pt x="61549" y="92162"/>
                    <a:pt x="61141" y="88521"/>
                  </a:cubicBezTo>
                  <a:cubicBezTo>
                    <a:pt x="52992" y="93945"/>
                    <a:pt x="44715" y="99903"/>
                    <a:pt x="34860" y="101533"/>
                  </a:cubicBezTo>
                  <a:cubicBezTo>
                    <a:pt x="23400" y="103876"/>
                    <a:pt x="9928" y="99878"/>
                    <a:pt x="3790" y="89463"/>
                  </a:cubicBezTo>
                  <a:cubicBezTo>
                    <a:pt x="-2857" y="77546"/>
                    <a:pt x="-896" y="60333"/>
                    <a:pt x="10743" y="52185"/>
                  </a:cubicBezTo>
                  <a:cubicBezTo>
                    <a:pt x="24928" y="42050"/>
                    <a:pt x="42907" y="40370"/>
                    <a:pt x="59639" y="37696"/>
                  </a:cubicBezTo>
                  <a:cubicBezTo>
                    <a:pt x="59104" y="29013"/>
                    <a:pt x="56787" y="18268"/>
                    <a:pt x="47389" y="15237"/>
                  </a:cubicBezTo>
                  <a:cubicBezTo>
                    <a:pt x="34300" y="11265"/>
                    <a:pt x="21388" y="18064"/>
                    <a:pt x="10233" y="24226"/>
                  </a:cubicBezTo>
                  <a:cubicBezTo>
                    <a:pt x="8120" y="20279"/>
                    <a:pt x="6133" y="16409"/>
                    <a:pt x="4070" y="12513"/>
                  </a:cubicBezTo>
                  <a:moveTo>
                    <a:pt x="22101" y="60842"/>
                  </a:moveTo>
                  <a:cubicBezTo>
                    <a:pt x="13340" y="67717"/>
                    <a:pt x="14690" y="83709"/>
                    <a:pt x="25768" y="87401"/>
                  </a:cubicBezTo>
                  <a:cubicBezTo>
                    <a:pt x="38349" y="91526"/>
                    <a:pt x="50395" y="83861"/>
                    <a:pt x="59333" y="75688"/>
                  </a:cubicBezTo>
                  <a:cubicBezTo>
                    <a:pt x="59180" y="66775"/>
                    <a:pt x="59206" y="57889"/>
                    <a:pt x="59180" y="49002"/>
                  </a:cubicBezTo>
                  <a:cubicBezTo>
                    <a:pt x="46447" y="51217"/>
                    <a:pt x="32593" y="52618"/>
                    <a:pt x="22101" y="6084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7" name="Forme libre : forme 46">
              <a:extLst>
                <a:ext uri="{FF2B5EF4-FFF2-40B4-BE49-F238E27FC236}">
                  <a16:creationId xmlns:a16="http://schemas.microsoft.com/office/drawing/2014/main" id="{51DCE355-A489-4AA0-B0BD-D670E39E58CA}"/>
                </a:ext>
              </a:extLst>
            </p:cNvPr>
            <p:cNvSpPr/>
            <p:nvPr userDrawn="1"/>
          </p:nvSpPr>
          <p:spPr>
            <a:xfrm>
              <a:off x="8649973" y="2940468"/>
              <a:ext cx="86930" cy="161358"/>
            </a:xfrm>
            <a:custGeom>
              <a:avLst/>
              <a:gdLst>
                <a:gd name="connsiteX0" fmla="*/ 14968 w 53601"/>
                <a:gd name="connsiteY0" fmla="*/ 19784 h 99509"/>
                <a:gd name="connsiteX1" fmla="*/ 37048 w 53601"/>
                <a:gd name="connsiteY1" fmla="*/ 763 h 99509"/>
                <a:gd name="connsiteX2" fmla="*/ 53602 w 53601"/>
                <a:gd name="connsiteY2" fmla="*/ 1577 h 99509"/>
                <a:gd name="connsiteX3" fmla="*/ 50520 w 53601"/>
                <a:gd name="connsiteY3" fmla="*/ 16219 h 99509"/>
                <a:gd name="connsiteX4" fmla="*/ 16445 w 53601"/>
                <a:gd name="connsiteY4" fmla="*/ 40155 h 99509"/>
                <a:gd name="connsiteX5" fmla="*/ 16343 w 53601"/>
                <a:gd name="connsiteY5" fmla="*/ 99484 h 99509"/>
                <a:gd name="connsiteX6" fmla="*/ 19 w 53601"/>
                <a:gd name="connsiteY6" fmla="*/ 99510 h 99509"/>
                <a:gd name="connsiteX7" fmla="*/ 19 w 53601"/>
                <a:gd name="connsiteY7" fmla="*/ 2239 h 99509"/>
                <a:gd name="connsiteX8" fmla="*/ 13720 w 53601"/>
                <a:gd name="connsiteY8" fmla="*/ 2239 h 99509"/>
                <a:gd name="connsiteX9" fmla="*/ 14968 w 53601"/>
                <a:gd name="connsiteY9" fmla="*/ 19784 h 9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1" h="99509">
                  <a:moveTo>
                    <a:pt x="14968" y="19784"/>
                  </a:moveTo>
                  <a:cubicBezTo>
                    <a:pt x="20418" y="11712"/>
                    <a:pt x="26989" y="3080"/>
                    <a:pt x="37048" y="763"/>
                  </a:cubicBezTo>
                  <a:cubicBezTo>
                    <a:pt x="42473" y="-943"/>
                    <a:pt x="48101" y="610"/>
                    <a:pt x="53602" y="1577"/>
                  </a:cubicBezTo>
                  <a:cubicBezTo>
                    <a:pt x="52506" y="6441"/>
                    <a:pt x="51513" y="11330"/>
                    <a:pt x="50520" y="16219"/>
                  </a:cubicBezTo>
                  <a:cubicBezTo>
                    <a:pt x="34196" y="10744"/>
                    <a:pt x="18737" y="24622"/>
                    <a:pt x="16445" y="40155"/>
                  </a:cubicBezTo>
                  <a:cubicBezTo>
                    <a:pt x="16089" y="59914"/>
                    <a:pt x="16471" y="79699"/>
                    <a:pt x="16343" y="99484"/>
                  </a:cubicBezTo>
                  <a:cubicBezTo>
                    <a:pt x="10868" y="99484"/>
                    <a:pt x="5393" y="99484"/>
                    <a:pt x="19" y="99510"/>
                  </a:cubicBezTo>
                  <a:cubicBezTo>
                    <a:pt x="-6" y="67095"/>
                    <a:pt x="-6" y="34680"/>
                    <a:pt x="19" y="2239"/>
                  </a:cubicBezTo>
                  <a:cubicBezTo>
                    <a:pt x="4501" y="2239"/>
                    <a:pt x="9111" y="2239"/>
                    <a:pt x="13720" y="2239"/>
                  </a:cubicBezTo>
                  <a:cubicBezTo>
                    <a:pt x="14128" y="8071"/>
                    <a:pt x="14535" y="13927"/>
                    <a:pt x="14968" y="1978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8" name="Forme libre : forme 47">
              <a:extLst>
                <a:ext uri="{FF2B5EF4-FFF2-40B4-BE49-F238E27FC236}">
                  <a16:creationId xmlns:a16="http://schemas.microsoft.com/office/drawing/2014/main" id="{0288ACF4-165E-4F2C-A367-206502BCE1D8}"/>
                </a:ext>
              </a:extLst>
            </p:cNvPr>
            <p:cNvSpPr/>
            <p:nvPr userDrawn="1"/>
          </p:nvSpPr>
          <p:spPr>
            <a:xfrm>
              <a:off x="8962888" y="2940509"/>
              <a:ext cx="133685" cy="165600"/>
            </a:xfrm>
            <a:custGeom>
              <a:avLst/>
              <a:gdLst>
                <a:gd name="connsiteX0" fmla="*/ 15905 w 82430"/>
                <a:gd name="connsiteY0" fmla="*/ 11305 h 102125"/>
                <a:gd name="connsiteX1" fmla="*/ 72747 w 82430"/>
                <a:gd name="connsiteY1" fmla="*/ 12782 h 102125"/>
                <a:gd name="connsiteX2" fmla="*/ 82246 w 82430"/>
                <a:gd name="connsiteY2" fmla="*/ 54746 h 102125"/>
                <a:gd name="connsiteX3" fmla="*/ 16466 w 82430"/>
                <a:gd name="connsiteY3" fmla="*/ 54898 h 102125"/>
                <a:gd name="connsiteX4" fmla="*/ 33732 w 82430"/>
                <a:gd name="connsiteY4" fmla="*/ 84945 h 102125"/>
                <a:gd name="connsiteX5" fmla="*/ 72875 w 82430"/>
                <a:gd name="connsiteY5" fmla="*/ 80922 h 102125"/>
                <a:gd name="connsiteX6" fmla="*/ 79089 w 82430"/>
                <a:gd name="connsiteY6" fmla="*/ 91999 h 102125"/>
                <a:gd name="connsiteX7" fmla="*/ 31949 w 82430"/>
                <a:gd name="connsiteY7" fmla="*/ 99867 h 102125"/>
                <a:gd name="connsiteX8" fmla="*/ 1644 w 82430"/>
                <a:gd name="connsiteY8" fmla="*/ 65975 h 102125"/>
                <a:gd name="connsiteX9" fmla="*/ 15905 w 82430"/>
                <a:gd name="connsiteY9" fmla="*/ 11305 h 102125"/>
                <a:gd name="connsiteX10" fmla="*/ 29912 w 82430"/>
                <a:gd name="connsiteY10" fmla="*/ 17926 h 102125"/>
                <a:gd name="connsiteX11" fmla="*/ 16211 w 82430"/>
                <a:gd name="connsiteY11" fmla="*/ 42880 h 102125"/>
                <a:gd name="connsiteX12" fmla="*/ 68112 w 82430"/>
                <a:gd name="connsiteY12" fmla="*/ 42956 h 102125"/>
                <a:gd name="connsiteX13" fmla="*/ 60472 w 82430"/>
                <a:gd name="connsiteY13" fmla="*/ 19886 h 102125"/>
                <a:gd name="connsiteX14" fmla="*/ 29912 w 82430"/>
                <a:gd name="connsiteY14" fmla="*/ 17926 h 10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30" h="102125">
                  <a:moveTo>
                    <a:pt x="15905" y="11305"/>
                  </a:moveTo>
                  <a:cubicBezTo>
                    <a:pt x="30854" y="-3744"/>
                    <a:pt x="59097" y="-4278"/>
                    <a:pt x="72747" y="12782"/>
                  </a:cubicBezTo>
                  <a:cubicBezTo>
                    <a:pt x="82348" y="24419"/>
                    <a:pt x="82883" y="40359"/>
                    <a:pt x="82246" y="54746"/>
                  </a:cubicBezTo>
                  <a:cubicBezTo>
                    <a:pt x="60320" y="55000"/>
                    <a:pt x="38393" y="54746"/>
                    <a:pt x="16466" y="54898"/>
                  </a:cubicBezTo>
                  <a:cubicBezTo>
                    <a:pt x="17408" y="66739"/>
                    <a:pt x="22526" y="79369"/>
                    <a:pt x="33732" y="84945"/>
                  </a:cubicBezTo>
                  <a:cubicBezTo>
                    <a:pt x="46236" y="91617"/>
                    <a:pt x="61363" y="87975"/>
                    <a:pt x="72875" y="80922"/>
                  </a:cubicBezTo>
                  <a:cubicBezTo>
                    <a:pt x="74912" y="84614"/>
                    <a:pt x="76949" y="88281"/>
                    <a:pt x="79089" y="91999"/>
                  </a:cubicBezTo>
                  <a:cubicBezTo>
                    <a:pt x="65260" y="100758"/>
                    <a:pt x="47866" y="105087"/>
                    <a:pt x="31949" y="99867"/>
                  </a:cubicBezTo>
                  <a:cubicBezTo>
                    <a:pt x="16440" y="95411"/>
                    <a:pt x="4827" y="81559"/>
                    <a:pt x="1644" y="65975"/>
                  </a:cubicBezTo>
                  <a:cubicBezTo>
                    <a:pt x="-2584" y="47005"/>
                    <a:pt x="1058" y="24877"/>
                    <a:pt x="15905" y="11305"/>
                  </a:cubicBezTo>
                  <a:moveTo>
                    <a:pt x="29912" y="17926"/>
                  </a:moveTo>
                  <a:cubicBezTo>
                    <a:pt x="21584" y="23528"/>
                    <a:pt x="17866" y="33407"/>
                    <a:pt x="16211" y="42880"/>
                  </a:cubicBezTo>
                  <a:cubicBezTo>
                    <a:pt x="33503" y="43007"/>
                    <a:pt x="50795" y="42931"/>
                    <a:pt x="68112" y="42956"/>
                  </a:cubicBezTo>
                  <a:cubicBezTo>
                    <a:pt x="67246" y="34859"/>
                    <a:pt x="66126" y="26176"/>
                    <a:pt x="60472" y="19886"/>
                  </a:cubicBezTo>
                  <a:cubicBezTo>
                    <a:pt x="52628" y="11763"/>
                    <a:pt x="38800" y="11254"/>
                    <a:pt x="29912" y="1792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Forme libre : forme 48">
              <a:extLst>
                <a:ext uri="{FF2B5EF4-FFF2-40B4-BE49-F238E27FC236}">
                  <a16:creationId xmlns:a16="http://schemas.microsoft.com/office/drawing/2014/main" id="{B727B75C-68D5-4C82-9FEA-B367254266DE}"/>
                </a:ext>
              </a:extLst>
            </p:cNvPr>
            <p:cNvSpPr/>
            <p:nvPr userDrawn="1"/>
          </p:nvSpPr>
          <p:spPr>
            <a:xfrm>
              <a:off x="8771455" y="2944100"/>
              <a:ext cx="26492" cy="157727"/>
            </a:xfrm>
            <a:custGeom>
              <a:avLst/>
              <a:gdLst>
                <a:gd name="connsiteX0" fmla="*/ 11 w 16335"/>
                <a:gd name="connsiteY0" fmla="*/ 0 h 97270"/>
                <a:gd name="connsiteX1" fmla="*/ 16336 w 16335"/>
                <a:gd name="connsiteY1" fmla="*/ 0 h 97270"/>
                <a:gd name="connsiteX2" fmla="*/ 16336 w 16335"/>
                <a:gd name="connsiteY2" fmla="*/ 97270 h 97270"/>
                <a:gd name="connsiteX3" fmla="*/ 11 w 16335"/>
                <a:gd name="connsiteY3" fmla="*/ 97245 h 97270"/>
                <a:gd name="connsiteX4" fmla="*/ 11 w 16335"/>
                <a:gd name="connsiteY4" fmla="*/ 0 h 9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97270">
                  <a:moveTo>
                    <a:pt x="11" y="0"/>
                  </a:moveTo>
                  <a:cubicBezTo>
                    <a:pt x="5410" y="0"/>
                    <a:pt x="10835" y="0"/>
                    <a:pt x="16336" y="0"/>
                  </a:cubicBezTo>
                  <a:cubicBezTo>
                    <a:pt x="16336" y="32440"/>
                    <a:pt x="16336" y="64855"/>
                    <a:pt x="16336" y="97270"/>
                  </a:cubicBezTo>
                  <a:cubicBezTo>
                    <a:pt x="10835" y="97245"/>
                    <a:pt x="5410" y="97245"/>
                    <a:pt x="11" y="97245"/>
                  </a:cubicBezTo>
                  <a:cubicBezTo>
                    <a:pt x="-14" y="64830"/>
                    <a:pt x="11" y="32415"/>
                    <a:pt x="11"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0" name="Forme libre : forme 49">
              <a:extLst>
                <a:ext uri="{FF2B5EF4-FFF2-40B4-BE49-F238E27FC236}">
                  <a16:creationId xmlns:a16="http://schemas.microsoft.com/office/drawing/2014/main" id="{FD7A1901-D584-43FD-A83C-979740920E28}"/>
                </a:ext>
              </a:extLst>
            </p:cNvPr>
            <p:cNvSpPr/>
            <p:nvPr userDrawn="1"/>
          </p:nvSpPr>
          <p:spPr>
            <a:xfrm>
              <a:off x="6545115" y="3279416"/>
              <a:ext cx="65711" cy="68333"/>
            </a:xfrm>
            <a:custGeom>
              <a:avLst/>
              <a:gdLst>
                <a:gd name="connsiteX0" fmla="*/ 0 w 40517"/>
                <a:gd name="connsiteY0" fmla="*/ 33841 h 42141"/>
                <a:gd name="connsiteX1" fmla="*/ 28727 w 40517"/>
                <a:gd name="connsiteY1" fmla="*/ 0 h 42141"/>
                <a:gd name="connsiteX2" fmla="*/ 40518 w 40517"/>
                <a:gd name="connsiteY2" fmla="*/ 11382 h 42141"/>
                <a:gd name="connsiteX3" fmla="*/ 9117 w 40517"/>
                <a:gd name="connsiteY3" fmla="*/ 42142 h 42141"/>
                <a:gd name="connsiteX4" fmla="*/ 0 w 40517"/>
                <a:gd name="connsiteY4" fmla="*/ 33841 h 4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 h="42141">
                  <a:moveTo>
                    <a:pt x="0" y="33841"/>
                  </a:moveTo>
                  <a:cubicBezTo>
                    <a:pt x="9576" y="22561"/>
                    <a:pt x="18948" y="11127"/>
                    <a:pt x="28727" y="0"/>
                  </a:cubicBezTo>
                  <a:cubicBezTo>
                    <a:pt x="32598" y="3820"/>
                    <a:pt x="36545" y="7614"/>
                    <a:pt x="40518" y="11382"/>
                  </a:cubicBezTo>
                  <a:cubicBezTo>
                    <a:pt x="30357" y="21924"/>
                    <a:pt x="19253" y="31524"/>
                    <a:pt x="9117" y="42142"/>
                  </a:cubicBezTo>
                  <a:cubicBezTo>
                    <a:pt x="6061" y="39341"/>
                    <a:pt x="3005" y="36565"/>
                    <a:pt x="0" y="3384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1" name="Forme libre : forme 50">
              <a:extLst>
                <a:ext uri="{FF2B5EF4-FFF2-40B4-BE49-F238E27FC236}">
                  <a16:creationId xmlns:a16="http://schemas.microsoft.com/office/drawing/2014/main" id="{F5C03349-EFA3-4C82-884F-AE46DBA162F7}"/>
                </a:ext>
              </a:extLst>
            </p:cNvPr>
            <p:cNvSpPr/>
            <p:nvPr userDrawn="1"/>
          </p:nvSpPr>
          <p:spPr>
            <a:xfrm>
              <a:off x="7357450" y="3279375"/>
              <a:ext cx="65876" cy="68624"/>
            </a:xfrm>
            <a:custGeom>
              <a:avLst/>
              <a:gdLst>
                <a:gd name="connsiteX0" fmla="*/ 0 w 40619"/>
                <a:gd name="connsiteY0" fmla="*/ 33815 h 42320"/>
                <a:gd name="connsiteX1" fmla="*/ 28574 w 40619"/>
                <a:gd name="connsiteY1" fmla="*/ 0 h 42320"/>
                <a:gd name="connsiteX2" fmla="*/ 40620 w 40619"/>
                <a:gd name="connsiteY2" fmla="*/ 11662 h 42320"/>
                <a:gd name="connsiteX3" fmla="*/ 8710 w 40619"/>
                <a:gd name="connsiteY3" fmla="*/ 42320 h 42320"/>
                <a:gd name="connsiteX4" fmla="*/ 0 w 40619"/>
                <a:gd name="connsiteY4" fmla="*/ 33815 h 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9" h="42320">
                  <a:moveTo>
                    <a:pt x="0" y="33815"/>
                  </a:moveTo>
                  <a:cubicBezTo>
                    <a:pt x="9474" y="22484"/>
                    <a:pt x="18973" y="11204"/>
                    <a:pt x="28574" y="0"/>
                  </a:cubicBezTo>
                  <a:cubicBezTo>
                    <a:pt x="32597" y="3820"/>
                    <a:pt x="36621" y="7715"/>
                    <a:pt x="40620" y="11662"/>
                  </a:cubicBezTo>
                  <a:cubicBezTo>
                    <a:pt x="29465" y="21338"/>
                    <a:pt x="19584" y="32364"/>
                    <a:pt x="8710" y="42320"/>
                  </a:cubicBezTo>
                  <a:cubicBezTo>
                    <a:pt x="5756" y="39468"/>
                    <a:pt x="2878" y="36642"/>
                    <a:pt x="0" y="3381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2" name="Forme libre : forme 51">
              <a:extLst>
                <a:ext uri="{FF2B5EF4-FFF2-40B4-BE49-F238E27FC236}">
                  <a16:creationId xmlns:a16="http://schemas.microsoft.com/office/drawing/2014/main" id="{C0B2754F-8657-4DF4-A1C3-ABBA106BDC39}"/>
                </a:ext>
              </a:extLst>
            </p:cNvPr>
            <p:cNvSpPr/>
            <p:nvPr userDrawn="1"/>
          </p:nvSpPr>
          <p:spPr>
            <a:xfrm>
              <a:off x="7597444" y="3308443"/>
              <a:ext cx="38041" cy="35126"/>
            </a:xfrm>
            <a:custGeom>
              <a:avLst/>
              <a:gdLst>
                <a:gd name="connsiteX0" fmla="*/ 6757 w 23456"/>
                <a:gd name="connsiteY0" fmla="*/ 892 h 21662"/>
                <a:gd name="connsiteX1" fmla="*/ 23361 w 23456"/>
                <a:gd name="connsiteY1" fmla="*/ 9625 h 21662"/>
                <a:gd name="connsiteX2" fmla="*/ 5432 w 23456"/>
                <a:gd name="connsiteY2" fmla="*/ 20040 h 21662"/>
                <a:gd name="connsiteX3" fmla="*/ 6757 w 23456"/>
                <a:gd name="connsiteY3" fmla="*/ 892 h 21662"/>
              </a:gdLst>
              <a:ahLst/>
              <a:cxnLst>
                <a:cxn ang="0">
                  <a:pos x="connsiteX0" y="connsiteY0"/>
                </a:cxn>
                <a:cxn ang="0">
                  <a:pos x="connsiteX1" y="connsiteY1"/>
                </a:cxn>
                <a:cxn ang="0">
                  <a:pos x="connsiteX2" y="connsiteY2"/>
                </a:cxn>
                <a:cxn ang="0">
                  <a:pos x="connsiteX3" y="connsiteY3"/>
                </a:cxn>
              </a:cxnLst>
              <a:rect l="l" t="t" r="r" b="b"/>
              <a:pathLst>
                <a:path w="23456" h="21662">
                  <a:moveTo>
                    <a:pt x="6757" y="892"/>
                  </a:moveTo>
                  <a:cubicBezTo>
                    <a:pt x="13454" y="-1782"/>
                    <a:pt x="22699" y="1681"/>
                    <a:pt x="23361" y="9625"/>
                  </a:cubicBezTo>
                  <a:cubicBezTo>
                    <a:pt x="24634" y="18818"/>
                    <a:pt x="12818" y="24674"/>
                    <a:pt x="5432" y="20040"/>
                  </a:cubicBezTo>
                  <a:cubicBezTo>
                    <a:pt x="-2284" y="16424"/>
                    <a:pt x="-1724" y="3209"/>
                    <a:pt x="6757" y="89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3" name="Forme libre : forme 52">
              <a:extLst>
                <a:ext uri="{FF2B5EF4-FFF2-40B4-BE49-F238E27FC236}">
                  <a16:creationId xmlns:a16="http://schemas.microsoft.com/office/drawing/2014/main" id="{DB4DDE6B-36CA-487D-9087-B1E84876DCC1}"/>
                </a:ext>
              </a:extLst>
            </p:cNvPr>
            <p:cNvSpPr/>
            <p:nvPr userDrawn="1"/>
          </p:nvSpPr>
          <p:spPr>
            <a:xfrm>
              <a:off x="7465439" y="3331401"/>
              <a:ext cx="97900" cy="204971"/>
            </a:xfrm>
            <a:custGeom>
              <a:avLst/>
              <a:gdLst>
                <a:gd name="connsiteX0" fmla="*/ 16843 w 60365"/>
                <a:gd name="connsiteY0" fmla="*/ 76 h 126405"/>
                <a:gd name="connsiteX1" fmla="*/ 31104 w 60365"/>
                <a:gd name="connsiteY1" fmla="*/ 0 h 126405"/>
                <a:gd name="connsiteX2" fmla="*/ 31130 w 60365"/>
                <a:gd name="connsiteY2" fmla="*/ 26788 h 126405"/>
                <a:gd name="connsiteX3" fmla="*/ 57004 w 60365"/>
                <a:gd name="connsiteY3" fmla="*/ 26788 h 126405"/>
                <a:gd name="connsiteX4" fmla="*/ 57259 w 60365"/>
                <a:gd name="connsiteY4" fmla="*/ 40181 h 126405"/>
                <a:gd name="connsiteX5" fmla="*/ 31130 w 60365"/>
                <a:gd name="connsiteY5" fmla="*/ 40410 h 126405"/>
                <a:gd name="connsiteX6" fmla="*/ 31155 w 60365"/>
                <a:gd name="connsiteY6" fmla="*/ 95029 h 126405"/>
                <a:gd name="connsiteX7" fmla="*/ 37547 w 60365"/>
                <a:gd name="connsiteY7" fmla="*/ 110766 h 126405"/>
                <a:gd name="connsiteX8" fmla="*/ 56979 w 60365"/>
                <a:gd name="connsiteY8" fmla="*/ 110282 h 126405"/>
                <a:gd name="connsiteX9" fmla="*/ 60366 w 60365"/>
                <a:gd name="connsiteY9" fmla="*/ 123039 h 126405"/>
                <a:gd name="connsiteX10" fmla="*/ 24534 w 60365"/>
                <a:gd name="connsiteY10" fmla="*/ 121791 h 126405"/>
                <a:gd name="connsiteX11" fmla="*/ 14143 w 60365"/>
                <a:gd name="connsiteY11" fmla="*/ 94826 h 126405"/>
                <a:gd name="connsiteX12" fmla="*/ 14092 w 60365"/>
                <a:gd name="connsiteY12" fmla="*/ 40461 h 126405"/>
                <a:gd name="connsiteX13" fmla="*/ 111 w 60365"/>
                <a:gd name="connsiteY13" fmla="*/ 40410 h 126405"/>
                <a:gd name="connsiteX14" fmla="*/ 9 w 60365"/>
                <a:gd name="connsiteY14" fmla="*/ 28035 h 126405"/>
                <a:gd name="connsiteX15" fmla="*/ 14805 w 60365"/>
                <a:gd name="connsiteY15" fmla="*/ 27144 h 126405"/>
                <a:gd name="connsiteX16" fmla="*/ 16843 w 60365"/>
                <a:gd name="connsiteY16" fmla="*/ 76 h 1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65" h="126405">
                  <a:moveTo>
                    <a:pt x="16843" y="76"/>
                  </a:moveTo>
                  <a:cubicBezTo>
                    <a:pt x="21554" y="25"/>
                    <a:pt x="26291" y="0"/>
                    <a:pt x="31104" y="0"/>
                  </a:cubicBezTo>
                  <a:cubicBezTo>
                    <a:pt x="31079" y="8912"/>
                    <a:pt x="31079" y="17850"/>
                    <a:pt x="31130" y="26788"/>
                  </a:cubicBezTo>
                  <a:cubicBezTo>
                    <a:pt x="39738" y="26788"/>
                    <a:pt x="48371" y="26813"/>
                    <a:pt x="57004" y="26788"/>
                  </a:cubicBezTo>
                  <a:cubicBezTo>
                    <a:pt x="57055" y="31244"/>
                    <a:pt x="57106" y="35700"/>
                    <a:pt x="57259" y="40181"/>
                  </a:cubicBezTo>
                  <a:cubicBezTo>
                    <a:pt x="48523" y="40487"/>
                    <a:pt x="39814" y="40487"/>
                    <a:pt x="31130" y="40410"/>
                  </a:cubicBezTo>
                  <a:cubicBezTo>
                    <a:pt x="31155" y="58617"/>
                    <a:pt x="30977" y="76823"/>
                    <a:pt x="31155" y="95029"/>
                  </a:cubicBezTo>
                  <a:cubicBezTo>
                    <a:pt x="31232" y="100657"/>
                    <a:pt x="32174" y="107634"/>
                    <a:pt x="37547" y="110766"/>
                  </a:cubicBezTo>
                  <a:cubicBezTo>
                    <a:pt x="43609" y="114280"/>
                    <a:pt x="50663" y="111810"/>
                    <a:pt x="56979" y="110282"/>
                  </a:cubicBezTo>
                  <a:cubicBezTo>
                    <a:pt x="58099" y="114534"/>
                    <a:pt x="59169" y="118761"/>
                    <a:pt x="60366" y="123039"/>
                  </a:cubicBezTo>
                  <a:cubicBezTo>
                    <a:pt x="48829" y="126375"/>
                    <a:pt x="35128" y="129049"/>
                    <a:pt x="24534" y="121791"/>
                  </a:cubicBezTo>
                  <a:cubicBezTo>
                    <a:pt x="16079" y="115655"/>
                    <a:pt x="14245" y="104553"/>
                    <a:pt x="14143" y="94826"/>
                  </a:cubicBezTo>
                  <a:cubicBezTo>
                    <a:pt x="13965" y="76696"/>
                    <a:pt x="14194" y="58566"/>
                    <a:pt x="14092" y="40461"/>
                  </a:cubicBezTo>
                  <a:cubicBezTo>
                    <a:pt x="9381" y="40410"/>
                    <a:pt x="4721" y="40410"/>
                    <a:pt x="111" y="40410"/>
                  </a:cubicBezTo>
                  <a:cubicBezTo>
                    <a:pt x="9" y="36285"/>
                    <a:pt x="-16" y="32135"/>
                    <a:pt x="9" y="28035"/>
                  </a:cubicBezTo>
                  <a:cubicBezTo>
                    <a:pt x="4873" y="27679"/>
                    <a:pt x="9839" y="27399"/>
                    <a:pt x="14805" y="27144"/>
                  </a:cubicBezTo>
                  <a:cubicBezTo>
                    <a:pt x="15569" y="18130"/>
                    <a:pt x="16206" y="9090"/>
                    <a:pt x="16843" y="7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4" name="Forme libre : forme 53">
              <a:extLst>
                <a:ext uri="{FF2B5EF4-FFF2-40B4-BE49-F238E27FC236}">
                  <a16:creationId xmlns:a16="http://schemas.microsoft.com/office/drawing/2014/main" id="{2AB269C2-BEBF-44DD-8B1B-C9FD1D2EA1C3}"/>
                </a:ext>
              </a:extLst>
            </p:cNvPr>
            <p:cNvSpPr/>
            <p:nvPr userDrawn="1"/>
          </p:nvSpPr>
          <p:spPr>
            <a:xfrm>
              <a:off x="6493263" y="3371281"/>
              <a:ext cx="133525" cy="165235"/>
            </a:xfrm>
            <a:custGeom>
              <a:avLst/>
              <a:gdLst>
                <a:gd name="connsiteX0" fmla="*/ 25045 w 82331"/>
                <a:gd name="connsiteY0" fmla="*/ 4510 h 101900"/>
                <a:gd name="connsiteX1" fmla="*/ 73509 w 82331"/>
                <a:gd name="connsiteY1" fmla="*/ 13575 h 101900"/>
                <a:gd name="connsiteX2" fmla="*/ 82193 w 82331"/>
                <a:gd name="connsiteY2" fmla="*/ 55259 h 101900"/>
                <a:gd name="connsiteX3" fmla="*/ 16386 w 82331"/>
                <a:gd name="connsiteY3" fmla="*/ 55386 h 101900"/>
                <a:gd name="connsiteX4" fmla="*/ 31463 w 82331"/>
                <a:gd name="connsiteY4" fmla="*/ 83498 h 101900"/>
                <a:gd name="connsiteX5" fmla="*/ 73025 w 82331"/>
                <a:gd name="connsiteY5" fmla="*/ 80926 h 101900"/>
                <a:gd name="connsiteX6" fmla="*/ 78959 w 82331"/>
                <a:gd name="connsiteY6" fmla="*/ 92283 h 101900"/>
                <a:gd name="connsiteX7" fmla="*/ 44858 w 82331"/>
                <a:gd name="connsiteY7" fmla="*/ 101806 h 101900"/>
                <a:gd name="connsiteX8" fmla="*/ 4620 w 82331"/>
                <a:gd name="connsiteY8" fmla="*/ 75019 h 101900"/>
                <a:gd name="connsiteX9" fmla="*/ 25045 w 82331"/>
                <a:gd name="connsiteY9" fmla="*/ 4510 h 101900"/>
                <a:gd name="connsiteX10" fmla="*/ 30444 w 82331"/>
                <a:gd name="connsiteY10" fmla="*/ 17420 h 101900"/>
                <a:gd name="connsiteX11" fmla="*/ 16208 w 82331"/>
                <a:gd name="connsiteY11" fmla="*/ 42909 h 101900"/>
                <a:gd name="connsiteX12" fmla="*/ 68084 w 82331"/>
                <a:gd name="connsiteY12" fmla="*/ 42935 h 101900"/>
                <a:gd name="connsiteX13" fmla="*/ 61208 w 82331"/>
                <a:gd name="connsiteY13" fmla="*/ 20629 h 101900"/>
                <a:gd name="connsiteX14" fmla="*/ 30444 w 82331"/>
                <a:gd name="connsiteY14" fmla="*/ 17420 h 1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31" h="101900">
                  <a:moveTo>
                    <a:pt x="25045" y="4510"/>
                  </a:moveTo>
                  <a:cubicBezTo>
                    <a:pt x="40605" y="-3358"/>
                    <a:pt x="62762" y="-1295"/>
                    <a:pt x="73509" y="13575"/>
                  </a:cubicBezTo>
                  <a:cubicBezTo>
                    <a:pt x="82600" y="25416"/>
                    <a:pt x="82626" y="41025"/>
                    <a:pt x="82193" y="55259"/>
                  </a:cubicBezTo>
                  <a:cubicBezTo>
                    <a:pt x="60240" y="55488"/>
                    <a:pt x="38313" y="55259"/>
                    <a:pt x="16386" y="55386"/>
                  </a:cubicBezTo>
                  <a:cubicBezTo>
                    <a:pt x="17583" y="66157"/>
                    <a:pt x="21684" y="77667"/>
                    <a:pt x="31463" y="83498"/>
                  </a:cubicBezTo>
                  <a:cubicBezTo>
                    <a:pt x="44196" y="91697"/>
                    <a:pt x="60648" y="88030"/>
                    <a:pt x="73025" y="80926"/>
                  </a:cubicBezTo>
                  <a:cubicBezTo>
                    <a:pt x="74986" y="84695"/>
                    <a:pt x="76947" y="88489"/>
                    <a:pt x="78959" y="92283"/>
                  </a:cubicBezTo>
                  <a:cubicBezTo>
                    <a:pt x="68517" y="98037"/>
                    <a:pt x="56981" y="102621"/>
                    <a:pt x="44858" y="101806"/>
                  </a:cubicBezTo>
                  <a:cubicBezTo>
                    <a:pt x="27694" y="101806"/>
                    <a:pt x="10987" y="91086"/>
                    <a:pt x="4620" y="75019"/>
                  </a:cubicBezTo>
                  <a:cubicBezTo>
                    <a:pt x="-5312" y="50905"/>
                    <a:pt x="444" y="17497"/>
                    <a:pt x="25045" y="4510"/>
                  </a:cubicBezTo>
                  <a:moveTo>
                    <a:pt x="30444" y="17420"/>
                  </a:moveTo>
                  <a:cubicBezTo>
                    <a:pt x="21709" y="22895"/>
                    <a:pt x="17838" y="33157"/>
                    <a:pt x="16208" y="42909"/>
                  </a:cubicBezTo>
                  <a:cubicBezTo>
                    <a:pt x="33500" y="42986"/>
                    <a:pt x="50792" y="42960"/>
                    <a:pt x="68084" y="42935"/>
                  </a:cubicBezTo>
                  <a:cubicBezTo>
                    <a:pt x="67193" y="35194"/>
                    <a:pt x="66531" y="26791"/>
                    <a:pt x="61208" y="20629"/>
                  </a:cubicBezTo>
                  <a:cubicBezTo>
                    <a:pt x="53746" y="11869"/>
                    <a:pt x="39688" y="11054"/>
                    <a:pt x="30444" y="1742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5" name="Forme libre : forme 54">
              <a:extLst>
                <a:ext uri="{FF2B5EF4-FFF2-40B4-BE49-F238E27FC236}">
                  <a16:creationId xmlns:a16="http://schemas.microsoft.com/office/drawing/2014/main" id="{60A83CFD-80CC-4412-A0DA-2ADD093A09C9}"/>
                </a:ext>
              </a:extLst>
            </p:cNvPr>
            <p:cNvSpPr/>
            <p:nvPr userDrawn="1"/>
          </p:nvSpPr>
          <p:spPr>
            <a:xfrm>
              <a:off x="6674640" y="3371531"/>
              <a:ext cx="126739" cy="160662"/>
            </a:xfrm>
            <a:custGeom>
              <a:avLst/>
              <a:gdLst>
                <a:gd name="connsiteX0" fmla="*/ 0 w 78147"/>
                <a:gd name="connsiteY0" fmla="*/ 2065 h 99080"/>
                <a:gd name="connsiteX1" fmla="*/ 14262 w 78147"/>
                <a:gd name="connsiteY1" fmla="*/ 2014 h 99080"/>
                <a:gd name="connsiteX2" fmla="*/ 15280 w 78147"/>
                <a:gd name="connsiteY2" fmla="*/ 15586 h 99080"/>
                <a:gd name="connsiteX3" fmla="*/ 42453 w 78147"/>
                <a:gd name="connsiteY3" fmla="*/ 359 h 99080"/>
                <a:gd name="connsiteX4" fmla="*/ 68073 w 78147"/>
                <a:gd name="connsiteY4" fmla="*/ 6266 h 99080"/>
                <a:gd name="connsiteX5" fmla="*/ 78133 w 78147"/>
                <a:gd name="connsiteY5" fmla="*/ 36848 h 99080"/>
                <a:gd name="connsiteX6" fmla="*/ 78133 w 78147"/>
                <a:gd name="connsiteY6" fmla="*/ 99030 h 99080"/>
                <a:gd name="connsiteX7" fmla="*/ 61172 w 78147"/>
                <a:gd name="connsiteY7" fmla="*/ 99080 h 99080"/>
                <a:gd name="connsiteX8" fmla="*/ 61121 w 78147"/>
                <a:gd name="connsiteY8" fmla="*/ 36924 h 99080"/>
                <a:gd name="connsiteX9" fmla="*/ 49279 w 78147"/>
                <a:gd name="connsiteY9" fmla="*/ 15051 h 99080"/>
                <a:gd name="connsiteX10" fmla="*/ 16961 w 78147"/>
                <a:gd name="connsiteY10" fmla="*/ 29234 h 99080"/>
                <a:gd name="connsiteX11" fmla="*/ 16987 w 78147"/>
                <a:gd name="connsiteY11" fmla="*/ 99030 h 99080"/>
                <a:gd name="connsiteX12" fmla="*/ 51 w 78147"/>
                <a:gd name="connsiteY12" fmla="*/ 99080 h 99080"/>
                <a:gd name="connsiteX13" fmla="*/ 0 w 78147"/>
                <a:gd name="connsiteY13" fmla="*/ 2065 h 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47" h="99080">
                  <a:moveTo>
                    <a:pt x="0" y="2065"/>
                  </a:moveTo>
                  <a:cubicBezTo>
                    <a:pt x="4712" y="2040"/>
                    <a:pt x="9474" y="2014"/>
                    <a:pt x="14262" y="2014"/>
                  </a:cubicBezTo>
                  <a:cubicBezTo>
                    <a:pt x="14593" y="6521"/>
                    <a:pt x="14898" y="11028"/>
                    <a:pt x="15280" y="15586"/>
                  </a:cubicBezTo>
                  <a:cubicBezTo>
                    <a:pt x="23455" y="9220"/>
                    <a:pt x="31681" y="1556"/>
                    <a:pt x="42453" y="359"/>
                  </a:cubicBezTo>
                  <a:cubicBezTo>
                    <a:pt x="51214" y="-507"/>
                    <a:pt x="61325" y="-252"/>
                    <a:pt x="68073" y="6266"/>
                  </a:cubicBezTo>
                  <a:cubicBezTo>
                    <a:pt x="76376" y="14033"/>
                    <a:pt x="77827" y="26077"/>
                    <a:pt x="78133" y="36848"/>
                  </a:cubicBezTo>
                  <a:cubicBezTo>
                    <a:pt x="78184" y="57550"/>
                    <a:pt x="78082" y="78302"/>
                    <a:pt x="78133" y="99030"/>
                  </a:cubicBezTo>
                  <a:cubicBezTo>
                    <a:pt x="72454" y="99030"/>
                    <a:pt x="66774" y="99055"/>
                    <a:pt x="61172" y="99080"/>
                  </a:cubicBezTo>
                  <a:cubicBezTo>
                    <a:pt x="61019" y="78353"/>
                    <a:pt x="61248" y="57652"/>
                    <a:pt x="61121" y="36924"/>
                  </a:cubicBezTo>
                  <a:cubicBezTo>
                    <a:pt x="61019" y="28471"/>
                    <a:pt x="58650" y="17623"/>
                    <a:pt x="49279" y="15051"/>
                  </a:cubicBezTo>
                  <a:cubicBezTo>
                    <a:pt x="36418" y="11385"/>
                    <a:pt x="25111" y="20424"/>
                    <a:pt x="16961" y="29234"/>
                  </a:cubicBezTo>
                  <a:cubicBezTo>
                    <a:pt x="17038" y="52508"/>
                    <a:pt x="16987" y="75756"/>
                    <a:pt x="16987" y="99030"/>
                  </a:cubicBezTo>
                  <a:cubicBezTo>
                    <a:pt x="11333" y="99030"/>
                    <a:pt x="5654" y="99055"/>
                    <a:pt x="51" y="99080"/>
                  </a:cubicBezTo>
                  <a:cubicBezTo>
                    <a:pt x="-51" y="66742"/>
                    <a:pt x="51" y="34403"/>
                    <a:pt x="0" y="206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6" name="Forme libre : forme 55">
              <a:extLst>
                <a:ext uri="{FF2B5EF4-FFF2-40B4-BE49-F238E27FC236}">
                  <a16:creationId xmlns:a16="http://schemas.microsoft.com/office/drawing/2014/main" id="{DC884AB9-BB26-47E5-9C32-724D827E7398}"/>
                </a:ext>
              </a:extLst>
            </p:cNvPr>
            <p:cNvSpPr/>
            <p:nvPr userDrawn="1"/>
          </p:nvSpPr>
          <p:spPr>
            <a:xfrm>
              <a:off x="6849184" y="3371213"/>
              <a:ext cx="134045" cy="165306"/>
            </a:xfrm>
            <a:custGeom>
              <a:avLst/>
              <a:gdLst>
                <a:gd name="connsiteX0" fmla="*/ 16044 w 82652"/>
                <a:gd name="connsiteY0" fmla="*/ 11071 h 101944"/>
                <a:gd name="connsiteX1" fmla="*/ 73268 w 82652"/>
                <a:gd name="connsiteY1" fmla="*/ 13260 h 101944"/>
                <a:gd name="connsiteX2" fmla="*/ 82436 w 82652"/>
                <a:gd name="connsiteY2" fmla="*/ 55326 h 101944"/>
                <a:gd name="connsiteX3" fmla="*/ 16197 w 82652"/>
                <a:gd name="connsiteY3" fmla="*/ 55606 h 101944"/>
                <a:gd name="connsiteX4" fmla="*/ 32827 w 82652"/>
                <a:gd name="connsiteY4" fmla="*/ 84354 h 101944"/>
                <a:gd name="connsiteX5" fmla="*/ 73167 w 82652"/>
                <a:gd name="connsiteY5" fmla="*/ 81019 h 101944"/>
                <a:gd name="connsiteX6" fmla="*/ 78973 w 82652"/>
                <a:gd name="connsiteY6" fmla="*/ 92401 h 101944"/>
                <a:gd name="connsiteX7" fmla="*/ 44338 w 82652"/>
                <a:gd name="connsiteY7" fmla="*/ 101822 h 101944"/>
                <a:gd name="connsiteX8" fmla="*/ 3667 w 82652"/>
                <a:gd name="connsiteY8" fmla="*/ 72463 h 101944"/>
                <a:gd name="connsiteX9" fmla="*/ 16044 w 82652"/>
                <a:gd name="connsiteY9" fmla="*/ 11071 h 101944"/>
                <a:gd name="connsiteX10" fmla="*/ 30153 w 82652"/>
                <a:gd name="connsiteY10" fmla="*/ 17742 h 101944"/>
                <a:gd name="connsiteX11" fmla="*/ 16121 w 82652"/>
                <a:gd name="connsiteY11" fmla="*/ 42976 h 101944"/>
                <a:gd name="connsiteX12" fmla="*/ 68251 w 82652"/>
                <a:gd name="connsiteY12" fmla="*/ 42951 h 101944"/>
                <a:gd name="connsiteX13" fmla="*/ 60942 w 82652"/>
                <a:gd name="connsiteY13" fmla="*/ 20263 h 101944"/>
                <a:gd name="connsiteX14" fmla="*/ 30153 w 82652"/>
                <a:gd name="connsiteY14" fmla="*/ 17742 h 1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52" h="101944">
                  <a:moveTo>
                    <a:pt x="16044" y="11071"/>
                  </a:moveTo>
                  <a:cubicBezTo>
                    <a:pt x="31146" y="-3876"/>
                    <a:pt x="59949" y="-4207"/>
                    <a:pt x="73268" y="13260"/>
                  </a:cubicBezTo>
                  <a:cubicBezTo>
                    <a:pt x="82462" y="25152"/>
                    <a:pt x="83175" y="40939"/>
                    <a:pt x="82436" y="55326"/>
                  </a:cubicBezTo>
                  <a:cubicBezTo>
                    <a:pt x="60331" y="55581"/>
                    <a:pt x="38251" y="55122"/>
                    <a:pt x="16197" y="55606"/>
                  </a:cubicBezTo>
                  <a:cubicBezTo>
                    <a:pt x="18132" y="66606"/>
                    <a:pt x="22207" y="78829"/>
                    <a:pt x="32827" y="84354"/>
                  </a:cubicBezTo>
                  <a:cubicBezTo>
                    <a:pt x="45535" y="91433"/>
                    <a:pt x="61120" y="87843"/>
                    <a:pt x="73167" y="81019"/>
                  </a:cubicBezTo>
                  <a:cubicBezTo>
                    <a:pt x="75077" y="84787"/>
                    <a:pt x="77012" y="88581"/>
                    <a:pt x="78973" y="92401"/>
                  </a:cubicBezTo>
                  <a:cubicBezTo>
                    <a:pt x="68353" y="98155"/>
                    <a:pt x="56613" y="102764"/>
                    <a:pt x="44338" y="101822"/>
                  </a:cubicBezTo>
                  <a:cubicBezTo>
                    <a:pt x="26333" y="101720"/>
                    <a:pt x="9397" y="89472"/>
                    <a:pt x="3667" y="72463"/>
                  </a:cubicBezTo>
                  <a:cubicBezTo>
                    <a:pt x="-3591" y="51990"/>
                    <a:pt x="-382" y="26323"/>
                    <a:pt x="16044" y="11071"/>
                  </a:cubicBezTo>
                  <a:moveTo>
                    <a:pt x="30153" y="17742"/>
                  </a:moveTo>
                  <a:cubicBezTo>
                    <a:pt x="21621" y="23293"/>
                    <a:pt x="17903" y="33402"/>
                    <a:pt x="16121" y="42976"/>
                  </a:cubicBezTo>
                  <a:cubicBezTo>
                    <a:pt x="33489" y="43002"/>
                    <a:pt x="50857" y="43027"/>
                    <a:pt x="68251" y="42951"/>
                  </a:cubicBezTo>
                  <a:cubicBezTo>
                    <a:pt x="67029" y="35134"/>
                    <a:pt x="66469" y="26450"/>
                    <a:pt x="60942" y="20263"/>
                  </a:cubicBezTo>
                  <a:cubicBezTo>
                    <a:pt x="53251" y="11682"/>
                    <a:pt x="39270" y="11198"/>
                    <a:pt x="30153" y="1774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7" name="Forme libre : forme 56">
              <a:extLst>
                <a:ext uri="{FF2B5EF4-FFF2-40B4-BE49-F238E27FC236}">
                  <a16:creationId xmlns:a16="http://schemas.microsoft.com/office/drawing/2014/main" id="{E80A2EEA-88CD-45C5-919B-2D99A8EC0D79}"/>
                </a:ext>
              </a:extLst>
            </p:cNvPr>
            <p:cNvSpPr/>
            <p:nvPr userDrawn="1"/>
          </p:nvSpPr>
          <p:spPr>
            <a:xfrm>
              <a:off x="7030872" y="3371644"/>
              <a:ext cx="87602" cy="160507"/>
            </a:xfrm>
            <a:custGeom>
              <a:avLst/>
              <a:gdLst>
                <a:gd name="connsiteX0" fmla="*/ 0 w 54015"/>
                <a:gd name="connsiteY0" fmla="*/ 2020 h 98984"/>
                <a:gd name="connsiteX1" fmla="*/ 14058 w 54015"/>
                <a:gd name="connsiteY1" fmla="*/ 1969 h 98984"/>
                <a:gd name="connsiteX2" fmla="*/ 15102 w 54015"/>
                <a:gd name="connsiteY2" fmla="*/ 19361 h 98984"/>
                <a:gd name="connsiteX3" fmla="*/ 32598 w 54015"/>
                <a:gd name="connsiteY3" fmla="*/ 2096 h 98984"/>
                <a:gd name="connsiteX4" fmla="*/ 54016 w 54015"/>
                <a:gd name="connsiteY4" fmla="*/ 951 h 98984"/>
                <a:gd name="connsiteX5" fmla="*/ 50781 w 54015"/>
                <a:gd name="connsiteY5" fmla="*/ 15949 h 98984"/>
                <a:gd name="connsiteX6" fmla="*/ 16808 w 54015"/>
                <a:gd name="connsiteY6" fmla="*/ 44468 h 98984"/>
                <a:gd name="connsiteX7" fmla="*/ 16885 w 54015"/>
                <a:gd name="connsiteY7" fmla="*/ 98959 h 98984"/>
                <a:gd name="connsiteX8" fmla="*/ 25 w 54015"/>
                <a:gd name="connsiteY8" fmla="*/ 98985 h 98984"/>
                <a:gd name="connsiteX9" fmla="*/ 0 w 54015"/>
                <a:gd name="connsiteY9" fmla="*/ 2020 h 9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15" h="98984">
                  <a:moveTo>
                    <a:pt x="0" y="2020"/>
                  </a:moveTo>
                  <a:cubicBezTo>
                    <a:pt x="4661" y="1995"/>
                    <a:pt x="9321" y="1969"/>
                    <a:pt x="14058" y="1969"/>
                  </a:cubicBezTo>
                  <a:cubicBezTo>
                    <a:pt x="14389" y="7749"/>
                    <a:pt x="14745" y="13555"/>
                    <a:pt x="15102" y="19361"/>
                  </a:cubicBezTo>
                  <a:cubicBezTo>
                    <a:pt x="19864" y="12689"/>
                    <a:pt x="24805" y="5509"/>
                    <a:pt x="32598" y="2096"/>
                  </a:cubicBezTo>
                  <a:cubicBezTo>
                    <a:pt x="39245" y="-1316"/>
                    <a:pt x="46910" y="314"/>
                    <a:pt x="54016" y="951"/>
                  </a:cubicBezTo>
                  <a:cubicBezTo>
                    <a:pt x="52920" y="5941"/>
                    <a:pt x="51800" y="10932"/>
                    <a:pt x="50781" y="15949"/>
                  </a:cubicBezTo>
                  <a:cubicBezTo>
                    <a:pt x="33132" y="9685"/>
                    <a:pt x="15586" y="27178"/>
                    <a:pt x="16808" y="44468"/>
                  </a:cubicBezTo>
                  <a:cubicBezTo>
                    <a:pt x="16910" y="62623"/>
                    <a:pt x="16859" y="80804"/>
                    <a:pt x="16885" y="98959"/>
                  </a:cubicBezTo>
                  <a:cubicBezTo>
                    <a:pt x="11231" y="98959"/>
                    <a:pt x="5603" y="98959"/>
                    <a:pt x="25" y="98985"/>
                  </a:cubicBezTo>
                  <a:cubicBezTo>
                    <a:pt x="25" y="66646"/>
                    <a:pt x="102" y="34333"/>
                    <a:pt x="0" y="202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8" name="Forme libre : forme 57">
              <a:extLst>
                <a:ext uri="{FF2B5EF4-FFF2-40B4-BE49-F238E27FC236}">
                  <a16:creationId xmlns:a16="http://schemas.microsoft.com/office/drawing/2014/main" id="{3C909B41-7F74-4365-9F37-222E24783E82}"/>
                </a:ext>
              </a:extLst>
            </p:cNvPr>
            <p:cNvSpPr/>
            <p:nvPr userDrawn="1"/>
          </p:nvSpPr>
          <p:spPr>
            <a:xfrm>
              <a:off x="7137387" y="3371394"/>
              <a:ext cx="145130" cy="233530"/>
            </a:xfrm>
            <a:custGeom>
              <a:avLst/>
              <a:gdLst>
                <a:gd name="connsiteX0" fmla="*/ 7744 w 89487"/>
                <a:gd name="connsiteY0" fmla="*/ 17605 h 144017"/>
                <a:gd name="connsiteX1" fmla="*/ 44773 w 89487"/>
                <a:gd name="connsiteY1" fmla="*/ 443 h 144017"/>
                <a:gd name="connsiteX2" fmla="*/ 88194 w 89487"/>
                <a:gd name="connsiteY2" fmla="*/ 2123 h 144017"/>
                <a:gd name="connsiteX3" fmla="*/ 88220 w 89487"/>
                <a:gd name="connsiteY3" fmla="*/ 15084 h 144017"/>
                <a:gd name="connsiteX4" fmla="*/ 69247 w 89487"/>
                <a:gd name="connsiteY4" fmla="*/ 15008 h 144017"/>
                <a:gd name="connsiteX5" fmla="*/ 66675 w 89487"/>
                <a:gd name="connsiteY5" fmla="*/ 58728 h 144017"/>
                <a:gd name="connsiteX6" fmla="*/ 24934 w 89487"/>
                <a:gd name="connsiteY6" fmla="*/ 65705 h 144017"/>
                <a:gd name="connsiteX7" fmla="*/ 23305 w 89487"/>
                <a:gd name="connsiteY7" fmla="*/ 84039 h 144017"/>
                <a:gd name="connsiteX8" fmla="*/ 79434 w 89487"/>
                <a:gd name="connsiteY8" fmla="*/ 91602 h 144017"/>
                <a:gd name="connsiteX9" fmla="*/ 82719 w 89487"/>
                <a:gd name="connsiteY9" fmla="*/ 128243 h 144017"/>
                <a:gd name="connsiteX10" fmla="*/ 28474 w 89487"/>
                <a:gd name="connsiteY10" fmla="*/ 143216 h 144017"/>
                <a:gd name="connsiteX11" fmla="*/ 282 w 89487"/>
                <a:gd name="connsiteY11" fmla="*/ 120859 h 144017"/>
                <a:gd name="connsiteX12" fmla="*/ 13831 w 89487"/>
                <a:gd name="connsiteY12" fmla="*/ 95523 h 144017"/>
                <a:gd name="connsiteX13" fmla="*/ 15664 w 89487"/>
                <a:gd name="connsiteY13" fmla="*/ 61020 h 144017"/>
                <a:gd name="connsiteX14" fmla="*/ 7744 w 89487"/>
                <a:gd name="connsiteY14" fmla="*/ 17605 h 144017"/>
                <a:gd name="connsiteX15" fmla="*/ 35579 w 89487"/>
                <a:gd name="connsiteY15" fmla="*/ 12640 h 144017"/>
                <a:gd name="connsiteX16" fmla="*/ 33262 w 89487"/>
                <a:gd name="connsiteY16" fmla="*/ 56055 h 144017"/>
                <a:gd name="connsiteX17" fmla="*/ 60334 w 89487"/>
                <a:gd name="connsiteY17" fmla="*/ 34462 h 144017"/>
                <a:gd name="connsiteX18" fmla="*/ 35579 w 89487"/>
                <a:gd name="connsiteY18" fmla="*/ 12640 h 144017"/>
                <a:gd name="connsiteX19" fmla="*/ 15002 w 89487"/>
                <a:gd name="connsiteY19" fmla="*/ 118109 h 144017"/>
                <a:gd name="connsiteX20" fmla="*/ 32116 w 89487"/>
                <a:gd name="connsiteY20" fmla="*/ 131248 h 144017"/>
                <a:gd name="connsiteX21" fmla="*/ 69298 w 89487"/>
                <a:gd name="connsiteY21" fmla="*/ 122209 h 144017"/>
                <a:gd name="connsiteX22" fmla="*/ 66038 w 89487"/>
                <a:gd name="connsiteY22" fmla="*/ 102678 h 144017"/>
                <a:gd name="connsiteX23" fmla="*/ 24221 w 89487"/>
                <a:gd name="connsiteY23" fmla="*/ 99648 h 144017"/>
                <a:gd name="connsiteX24" fmla="*/ 15002 w 89487"/>
                <a:gd name="connsiteY24" fmla="*/ 118109 h 14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487" h="144017">
                  <a:moveTo>
                    <a:pt x="7744" y="17605"/>
                  </a:moveTo>
                  <a:cubicBezTo>
                    <a:pt x="14875" y="4720"/>
                    <a:pt x="30410" y="-1824"/>
                    <a:pt x="44773" y="443"/>
                  </a:cubicBezTo>
                  <a:cubicBezTo>
                    <a:pt x="59111" y="2913"/>
                    <a:pt x="73704" y="2047"/>
                    <a:pt x="88194" y="2123"/>
                  </a:cubicBezTo>
                  <a:cubicBezTo>
                    <a:pt x="88169" y="6427"/>
                    <a:pt x="88143" y="10755"/>
                    <a:pt x="88220" y="15084"/>
                  </a:cubicBezTo>
                  <a:cubicBezTo>
                    <a:pt x="81853" y="15084"/>
                    <a:pt x="75563" y="15084"/>
                    <a:pt x="69247" y="15008"/>
                  </a:cubicBezTo>
                  <a:cubicBezTo>
                    <a:pt x="78772" y="27867"/>
                    <a:pt x="78364" y="47372"/>
                    <a:pt x="66675" y="58728"/>
                  </a:cubicBezTo>
                  <a:cubicBezTo>
                    <a:pt x="55953" y="69728"/>
                    <a:pt x="38737" y="70696"/>
                    <a:pt x="24934" y="65705"/>
                  </a:cubicBezTo>
                  <a:cubicBezTo>
                    <a:pt x="20707" y="70569"/>
                    <a:pt x="16759" y="79303"/>
                    <a:pt x="23305" y="84039"/>
                  </a:cubicBezTo>
                  <a:cubicBezTo>
                    <a:pt x="40902" y="92213"/>
                    <a:pt x="62014" y="82231"/>
                    <a:pt x="79434" y="91602"/>
                  </a:cubicBezTo>
                  <a:cubicBezTo>
                    <a:pt x="92651" y="98477"/>
                    <a:pt x="91862" y="118287"/>
                    <a:pt x="82719" y="128243"/>
                  </a:cubicBezTo>
                  <a:cubicBezTo>
                    <a:pt x="69272" y="143012"/>
                    <a:pt x="47294" y="145660"/>
                    <a:pt x="28474" y="143216"/>
                  </a:cubicBezTo>
                  <a:cubicBezTo>
                    <a:pt x="16174" y="141612"/>
                    <a:pt x="1632" y="134737"/>
                    <a:pt x="282" y="120859"/>
                  </a:cubicBezTo>
                  <a:cubicBezTo>
                    <a:pt x="-1577" y="110266"/>
                    <a:pt x="6063" y="101507"/>
                    <a:pt x="13831" y="95523"/>
                  </a:cubicBezTo>
                  <a:cubicBezTo>
                    <a:pt x="1632" y="86967"/>
                    <a:pt x="4332" y="68990"/>
                    <a:pt x="15664" y="61020"/>
                  </a:cubicBezTo>
                  <a:cubicBezTo>
                    <a:pt x="4077" y="50071"/>
                    <a:pt x="-380" y="31839"/>
                    <a:pt x="7744" y="17605"/>
                  </a:cubicBezTo>
                  <a:moveTo>
                    <a:pt x="35579" y="12640"/>
                  </a:moveTo>
                  <a:cubicBezTo>
                    <a:pt x="15690" y="17197"/>
                    <a:pt x="14722" y="49027"/>
                    <a:pt x="33262" y="56055"/>
                  </a:cubicBezTo>
                  <a:cubicBezTo>
                    <a:pt x="46912" y="62064"/>
                    <a:pt x="62142" y="48619"/>
                    <a:pt x="60334" y="34462"/>
                  </a:cubicBezTo>
                  <a:cubicBezTo>
                    <a:pt x="62091" y="21068"/>
                    <a:pt x="48618" y="8998"/>
                    <a:pt x="35579" y="12640"/>
                  </a:cubicBezTo>
                  <a:moveTo>
                    <a:pt x="15002" y="118109"/>
                  </a:moveTo>
                  <a:cubicBezTo>
                    <a:pt x="16963" y="125773"/>
                    <a:pt x="24731" y="130102"/>
                    <a:pt x="32116" y="131248"/>
                  </a:cubicBezTo>
                  <a:cubicBezTo>
                    <a:pt x="44849" y="133642"/>
                    <a:pt x="60002" y="132216"/>
                    <a:pt x="69298" y="122209"/>
                  </a:cubicBezTo>
                  <a:cubicBezTo>
                    <a:pt x="74926" y="116836"/>
                    <a:pt x="74595" y="104868"/>
                    <a:pt x="66038" y="102678"/>
                  </a:cubicBezTo>
                  <a:cubicBezTo>
                    <a:pt x="52413" y="99088"/>
                    <a:pt x="37973" y="102882"/>
                    <a:pt x="24221" y="99648"/>
                  </a:cubicBezTo>
                  <a:cubicBezTo>
                    <a:pt x="18899" y="104206"/>
                    <a:pt x="13423" y="110521"/>
                    <a:pt x="15002" y="11810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9" name="Forme libre : forme 58">
              <a:extLst>
                <a:ext uri="{FF2B5EF4-FFF2-40B4-BE49-F238E27FC236}">
                  <a16:creationId xmlns:a16="http://schemas.microsoft.com/office/drawing/2014/main" id="{1818FFD6-18F8-4F4C-AA84-CE3A9D0F8CD5}"/>
                </a:ext>
              </a:extLst>
            </p:cNvPr>
            <p:cNvSpPr/>
            <p:nvPr userDrawn="1"/>
          </p:nvSpPr>
          <p:spPr>
            <a:xfrm>
              <a:off x="7305100" y="3371258"/>
              <a:ext cx="134065" cy="165141"/>
            </a:xfrm>
            <a:custGeom>
              <a:avLst/>
              <a:gdLst>
                <a:gd name="connsiteX0" fmla="*/ 24129 w 82664"/>
                <a:gd name="connsiteY0" fmla="*/ 5161 h 101842"/>
                <a:gd name="connsiteX1" fmla="*/ 72898 w 82664"/>
                <a:gd name="connsiteY1" fmla="*/ 12520 h 101842"/>
                <a:gd name="connsiteX2" fmla="*/ 82296 w 82664"/>
                <a:gd name="connsiteY2" fmla="*/ 55375 h 101842"/>
                <a:gd name="connsiteX3" fmla="*/ 16693 w 82664"/>
                <a:gd name="connsiteY3" fmla="*/ 55400 h 101842"/>
                <a:gd name="connsiteX4" fmla="*/ 32024 w 82664"/>
                <a:gd name="connsiteY4" fmla="*/ 83767 h 101842"/>
                <a:gd name="connsiteX5" fmla="*/ 73382 w 82664"/>
                <a:gd name="connsiteY5" fmla="*/ 80915 h 101842"/>
                <a:gd name="connsiteX6" fmla="*/ 79138 w 82664"/>
                <a:gd name="connsiteY6" fmla="*/ 92322 h 101842"/>
                <a:gd name="connsiteX7" fmla="*/ 19927 w 82664"/>
                <a:gd name="connsiteY7" fmla="*/ 93774 h 101842"/>
                <a:gd name="connsiteX8" fmla="*/ 24129 w 82664"/>
                <a:gd name="connsiteY8" fmla="*/ 5161 h 101842"/>
                <a:gd name="connsiteX9" fmla="*/ 28204 w 82664"/>
                <a:gd name="connsiteY9" fmla="*/ 19293 h 101842"/>
                <a:gd name="connsiteX10" fmla="*/ 16183 w 82664"/>
                <a:gd name="connsiteY10" fmla="*/ 42923 h 101842"/>
                <a:gd name="connsiteX11" fmla="*/ 67881 w 82664"/>
                <a:gd name="connsiteY11" fmla="*/ 43025 h 101842"/>
                <a:gd name="connsiteX12" fmla="*/ 60623 w 82664"/>
                <a:gd name="connsiteY12" fmla="*/ 19905 h 101842"/>
                <a:gd name="connsiteX13" fmla="*/ 28204 w 82664"/>
                <a:gd name="connsiteY13" fmla="*/ 19293 h 10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4" h="101842">
                  <a:moveTo>
                    <a:pt x="24129" y="5161"/>
                  </a:moveTo>
                  <a:cubicBezTo>
                    <a:pt x="39358" y="-3242"/>
                    <a:pt x="61565" y="-1790"/>
                    <a:pt x="72898" y="12520"/>
                  </a:cubicBezTo>
                  <a:cubicBezTo>
                    <a:pt x="82728" y="24361"/>
                    <a:pt x="83339" y="40708"/>
                    <a:pt x="82296" y="55375"/>
                  </a:cubicBezTo>
                  <a:cubicBezTo>
                    <a:pt x="60419" y="55375"/>
                    <a:pt x="38543" y="55324"/>
                    <a:pt x="16693" y="55400"/>
                  </a:cubicBezTo>
                  <a:cubicBezTo>
                    <a:pt x="17941" y="66273"/>
                    <a:pt x="22015" y="77961"/>
                    <a:pt x="32024" y="83767"/>
                  </a:cubicBezTo>
                  <a:cubicBezTo>
                    <a:pt x="44833" y="91559"/>
                    <a:pt x="61081" y="88070"/>
                    <a:pt x="73382" y="80915"/>
                  </a:cubicBezTo>
                  <a:cubicBezTo>
                    <a:pt x="75267" y="84709"/>
                    <a:pt x="77202" y="88528"/>
                    <a:pt x="79138" y="92322"/>
                  </a:cubicBezTo>
                  <a:cubicBezTo>
                    <a:pt x="61514" y="103068"/>
                    <a:pt x="37499" y="106251"/>
                    <a:pt x="19927" y="93774"/>
                  </a:cubicBezTo>
                  <a:cubicBezTo>
                    <a:pt x="-8290" y="73072"/>
                    <a:pt x="-6227" y="23011"/>
                    <a:pt x="24129" y="5161"/>
                  </a:cubicBezTo>
                  <a:moveTo>
                    <a:pt x="28204" y="19293"/>
                  </a:moveTo>
                  <a:cubicBezTo>
                    <a:pt x="20818" y="24972"/>
                    <a:pt x="18399" y="34368"/>
                    <a:pt x="16183" y="42923"/>
                  </a:cubicBezTo>
                  <a:cubicBezTo>
                    <a:pt x="33424" y="43051"/>
                    <a:pt x="50640" y="42873"/>
                    <a:pt x="67881" y="43025"/>
                  </a:cubicBezTo>
                  <a:cubicBezTo>
                    <a:pt x="67805" y="34877"/>
                    <a:pt x="66582" y="25990"/>
                    <a:pt x="60623" y="19905"/>
                  </a:cubicBezTo>
                  <a:cubicBezTo>
                    <a:pt x="52397" y="10738"/>
                    <a:pt x="37041" y="11502"/>
                    <a:pt x="28204" y="1929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0" name="Forme libre : forme 59">
              <a:extLst>
                <a:ext uri="{FF2B5EF4-FFF2-40B4-BE49-F238E27FC236}">
                  <a16:creationId xmlns:a16="http://schemas.microsoft.com/office/drawing/2014/main" id="{C1F5A2AF-3B2B-4B03-8DEF-A32B7042759B}"/>
                </a:ext>
              </a:extLst>
            </p:cNvPr>
            <p:cNvSpPr/>
            <p:nvPr userDrawn="1"/>
          </p:nvSpPr>
          <p:spPr>
            <a:xfrm>
              <a:off x="7602610" y="3374796"/>
              <a:ext cx="26567" cy="157356"/>
            </a:xfrm>
            <a:custGeom>
              <a:avLst/>
              <a:gdLst>
                <a:gd name="connsiteX0" fmla="*/ 32 w 16381"/>
                <a:gd name="connsiteY0" fmla="*/ 0 h 97041"/>
                <a:gd name="connsiteX1" fmla="*/ 16382 w 16381"/>
                <a:gd name="connsiteY1" fmla="*/ 76 h 97041"/>
                <a:gd name="connsiteX2" fmla="*/ 16356 w 16381"/>
                <a:gd name="connsiteY2" fmla="*/ 97041 h 97041"/>
                <a:gd name="connsiteX3" fmla="*/ 6 w 16381"/>
                <a:gd name="connsiteY3" fmla="*/ 97016 h 97041"/>
                <a:gd name="connsiteX4" fmla="*/ 32 w 16381"/>
                <a:gd name="connsiteY4" fmla="*/ 0 h 97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 h="97041">
                  <a:moveTo>
                    <a:pt x="32" y="0"/>
                  </a:moveTo>
                  <a:cubicBezTo>
                    <a:pt x="5431" y="25"/>
                    <a:pt x="10906" y="51"/>
                    <a:pt x="16382" y="76"/>
                  </a:cubicBezTo>
                  <a:cubicBezTo>
                    <a:pt x="16280" y="32389"/>
                    <a:pt x="16331" y="64702"/>
                    <a:pt x="16356" y="97041"/>
                  </a:cubicBezTo>
                  <a:cubicBezTo>
                    <a:pt x="10855" y="97016"/>
                    <a:pt x="5431" y="97016"/>
                    <a:pt x="6" y="97016"/>
                  </a:cubicBezTo>
                  <a:cubicBezTo>
                    <a:pt x="6" y="64677"/>
                    <a:pt x="-19" y="32339"/>
                    <a:pt x="32"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1" name="Forme libre : forme 60">
              <a:extLst>
                <a:ext uri="{FF2B5EF4-FFF2-40B4-BE49-F238E27FC236}">
                  <a16:creationId xmlns:a16="http://schemas.microsoft.com/office/drawing/2014/main" id="{204406AF-BEE8-4CF8-8C4F-9E59E7A2F25C}"/>
                </a:ext>
              </a:extLst>
            </p:cNvPr>
            <p:cNvSpPr/>
            <p:nvPr userDrawn="1"/>
          </p:nvSpPr>
          <p:spPr>
            <a:xfrm>
              <a:off x="7679989" y="3371390"/>
              <a:ext cx="138599" cy="226825"/>
            </a:xfrm>
            <a:custGeom>
              <a:avLst/>
              <a:gdLst>
                <a:gd name="connsiteX0" fmla="*/ 7583 w 85460"/>
                <a:gd name="connsiteY0" fmla="*/ 21020 h 139882"/>
                <a:gd name="connsiteX1" fmla="*/ 44026 w 85460"/>
                <a:gd name="connsiteY1" fmla="*/ 114 h 139882"/>
                <a:gd name="connsiteX2" fmla="*/ 70614 w 85460"/>
                <a:gd name="connsiteY2" fmla="*/ 11242 h 139882"/>
                <a:gd name="connsiteX3" fmla="*/ 71861 w 85460"/>
                <a:gd name="connsiteY3" fmla="*/ 2024 h 139882"/>
                <a:gd name="connsiteX4" fmla="*/ 85461 w 85460"/>
                <a:gd name="connsiteY4" fmla="*/ 2457 h 139882"/>
                <a:gd name="connsiteX5" fmla="*/ 85232 w 85460"/>
                <a:gd name="connsiteY5" fmla="*/ 139857 h 139882"/>
                <a:gd name="connsiteX6" fmla="*/ 68398 w 85460"/>
                <a:gd name="connsiteY6" fmla="*/ 139883 h 139882"/>
                <a:gd name="connsiteX7" fmla="*/ 69009 w 85460"/>
                <a:gd name="connsiteY7" fmla="*/ 89618 h 139882"/>
                <a:gd name="connsiteX8" fmla="*/ 41429 w 85460"/>
                <a:gd name="connsiteY8" fmla="*/ 101739 h 139882"/>
                <a:gd name="connsiteX9" fmla="*/ 5928 w 85460"/>
                <a:gd name="connsiteY9" fmla="*/ 80298 h 139882"/>
                <a:gd name="connsiteX10" fmla="*/ 7583 w 85460"/>
                <a:gd name="connsiteY10" fmla="*/ 21020 h 139882"/>
                <a:gd name="connsiteX11" fmla="*/ 32362 w 85460"/>
                <a:gd name="connsiteY11" fmla="*/ 17964 h 139882"/>
                <a:gd name="connsiteX12" fmla="*/ 24136 w 85460"/>
                <a:gd name="connsiteY12" fmla="*/ 77268 h 139882"/>
                <a:gd name="connsiteX13" fmla="*/ 68067 w 85460"/>
                <a:gd name="connsiteY13" fmla="*/ 74238 h 139882"/>
                <a:gd name="connsiteX14" fmla="*/ 68398 w 85460"/>
                <a:gd name="connsiteY14" fmla="*/ 23489 h 139882"/>
                <a:gd name="connsiteX15" fmla="*/ 32362 w 85460"/>
                <a:gd name="connsiteY15" fmla="*/ 17964 h 1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460" h="139882">
                  <a:moveTo>
                    <a:pt x="7583" y="21020"/>
                  </a:moveTo>
                  <a:cubicBezTo>
                    <a:pt x="14586" y="7982"/>
                    <a:pt x="29001" y="-1134"/>
                    <a:pt x="44026" y="114"/>
                  </a:cubicBezTo>
                  <a:cubicBezTo>
                    <a:pt x="54188" y="-472"/>
                    <a:pt x="62897" y="5360"/>
                    <a:pt x="70614" y="11242"/>
                  </a:cubicBezTo>
                  <a:cubicBezTo>
                    <a:pt x="70970" y="8161"/>
                    <a:pt x="71403" y="5079"/>
                    <a:pt x="71861" y="2024"/>
                  </a:cubicBezTo>
                  <a:cubicBezTo>
                    <a:pt x="76344" y="2151"/>
                    <a:pt x="80877" y="2279"/>
                    <a:pt x="85461" y="2457"/>
                  </a:cubicBezTo>
                  <a:cubicBezTo>
                    <a:pt x="84926" y="48265"/>
                    <a:pt x="85359" y="94049"/>
                    <a:pt x="85232" y="139857"/>
                  </a:cubicBezTo>
                  <a:cubicBezTo>
                    <a:pt x="79578" y="139857"/>
                    <a:pt x="73950" y="139857"/>
                    <a:pt x="68398" y="139883"/>
                  </a:cubicBezTo>
                  <a:cubicBezTo>
                    <a:pt x="68245" y="123128"/>
                    <a:pt x="68449" y="106373"/>
                    <a:pt x="69009" y="89618"/>
                  </a:cubicBezTo>
                  <a:cubicBezTo>
                    <a:pt x="60809" y="95500"/>
                    <a:pt x="51972" y="101840"/>
                    <a:pt x="41429" y="101739"/>
                  </a:cubicBezTo>
                  <a:cubicBezTo>
                    <a:pt x="26531" y="102935"/>
                    <a:pt x="11785" y="93972"/>
                    <a:pt x="5928" y="80298"/>
                  </a:cubicBezTo>
                  <a:cubicBezTo>
                    <a:pt x="-2196" y="61685"/>
                    <a:pt x="-2273" y="38997"/>
                    <a:pt x="7583" y="21020"/>
                  </a:cubicBezTo>
                  <a:moveTo>
                    <a:pt x="32362" y="17964"/>
                  </a:moveTo>
                  <a:cubicBezTo>
                    <a:pt x="14408" y="31230"/>
                    <a:pt x="13746" y="59113"/>
                    <a:pt x="24136" y="77268"/>
                  </a:cubicBezTo>
                  <a:cubicBezTo>
                    <a:pt x="34043" y="93310"/>
                    <a:pt x="59102" y="89007"/>
                    <a:pt x="68067" y="74238"/>
                  </a:cubicBezTo>
                  <a:cubicBezTo>
                    <a:pt x="68958" y="57356"/>
                    <a:pt x="68067" y="40397"/>
                    <a:pt x="68398" y="23489"/>
                  </a:cubicBezTo>
                  <a:cubicBezTo>
                    <a:pt x="58619" y="15443"/>
                    <a:pt x="43746" y="9816"/>
                    <a:pt x="32362" y="1796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2" name="Forme libre : forme 61">
              <a:extLst>
                <a:ext uri="{FF2B5EF4-FFF2-40B4-BE49-F238E27FC236}">
                  <a16:creationId xmlns:a16="http://schemas.microsoft.com/office/drawing/2014/main" id="{2EABD677-A19C-4580-89C9-CE1648CB1BAC}"/>
                </a:ext>
              </a:extLst>
            </p:cNvPr>
            <p:cNvSpPr/>
            <p:nvPr userDrawn="1"/>
          </p:nvSpPr>
          <p:spPr>
            <a:xfrm>
              <a:off x="7878433" y="3374796"/>
              <a:ext cx="125644" cy="161671"/>
            </a:xfrm>
            <a:custGeom>
              <a:avLst/>
              <a:gdLst>
                <a:gd name="connsiteX0" fmla="*/ 129 w 77472"/>
                <a:gd name="connsiteY0" fmla="*/ 0 h 99702"/>
                <a:gd name="connsiteX1" fmla="*/ 16963 w 77472"/>
                <a:gd name="connsiteY1" fmla="*/ 127 h 99702"/>
                <a:gd name="connsiteX2" fmla="*/ 16938 w 77472"/>
                <a:gd name="connsiteY2" fmla="*/ 63073 h 99702"/>
                <a:gd name="connsiteX3" fmla="*/ 27863 w 77472"/>
                <a:gd name="connsiteY3" fmla="*/ 84156 h 99702"/>
                <a:gd name="connsiteX4" fmla="*/ 60130 w 77472"/>
                <a:gd name="connsiteY4" fmla="*/ 69235 h 99702"/>
                <a:gd name="connsiteX5" fmla="*/ 60588 w 77472"/>
                <a:gd name="connsiteY5" fmla="*/ 51 h 99702"/>
                <a:gd name="connsiteX6" fmla="*/ 77447 w 77472"/>
                <a:gd name="connsiteY6" fmla="*/ 25 h 99702"/>
                <a:gd name="connsiteX7" fmla="*/ 77472 w 77472"/>
                <a:gd name="connsiteY7" fmla="*/ 97041 h 99702"/>
                <a:gd name="connsiteX8" fmla="*/ 63466 w 77472"/>
                <a:gd name="connsiteY8" fmla="*/ 97016 h 99702"/>
                <a:gd name="connsiteX9" fmla="*/ 62218 w 77472"/>
                <a:gd name="connsiteY9" fmla="*/ 82552 h 99702"/>
                <a:gd name="connsiteX10" fmla="*/ 38814 w 77472"/>
                <a:gd name="connsiteY10" fmla="*/ 98645 h 99702"/>
                <a:gd name="connsiteX11" fmla="*/ 9068 w 77472"/>
                <a:gd name="connsiteY11" fmla="*/ 92432 h 99702"/>
                <a:gd name="connsiteX12" fmla="*/ 2 w 77472"/>
                <a:gd name="connsiteY12" fmla="*/ 62869 h 99702"/>
                <a:gd name="connsiteX13" fmla="*/ 129 w 77472"/>
                <a:gd name="connsiteY13" fmla="*/ 0 h 9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2" h="99702">
                  <a:moveTo>
                    <a:pt x="129" y="0"/>
                  </a:moveTo>
                  <a:cubicBezTo>
                    <a:pt x="5681" y="25"/>
                    <a:pt x="11309" y="51"/>
                    <a:pt x="16963" y="127"/>
                  </a:cubicBezTo>
                  <a:cubicBezTo>
                    <a:pt x="16887" y="21109"/>
                    <a:pt x="16759" y="42091"/>
                    <a:pt x="16938" y="63073"/>
                  </a:cubicBezTo>
                  <a:cubicBezTo>
                    <a:pt x="17116" y="71119"/>
                    <a:pt x="19255" y="81126"/>
                    <a:pt x="27863" y="84156"/>
                  </a:cubicBezTo>
                  <a:cubicBezTo>
                    <a:pt x="40647" y="88740"/>
                    <a:pt x="53253" y="79369"/>
                    <a:pt x="60130" y="69235"/>
                  </a:cubicBezTo>
                  <a:cubicBezTo>
                    <a:pt x="61352" y="46242"/>
                    <a:pt x="60282" y="23095"/>
                    <a:pt x="60588" y="51"/>
                  </a:cubicBezTo>
                  <a:cubicBezTo>
                    <a:pt x="66165" y="51"/>
                    <a:pt x="71768" y="25"/>
                    <a:pt x="77447" y="25"/>
                  </a:cubicBezTo>
                  <a:cubicBezTo>
                    <a:pt x="77498" y="32364"/>
                    <a:pt x="77447" y="64702"/>
                    <a:pt x="77472" y="97041"/>
                  </a:cubicBezTo>
                  <a:cubicBezTo>
                    <a:pt x="72736" y="97016"/>
                    <a:pt x="68075" y="97016"/>
                    <a:pt x="63466" y="97016"/>
                  </a:cubicBezTo>
                  <a:cubicBezTo>
                    <a:pt x="62982" y="92178"/>
                    <a:pt x="62600" y="87365"/>
                    <a:pt x="62218" y="82552"/>
                  </a:cubicBezTo>
                  <a:cubicBezTo>
                    <a:pt x="55367" y="89071"/>
                    <a:pt x="48338" y="96328"/>
                    <a:pt x="38814" y="98645"/>
                  </a:cubicBezTo>
                  <a:cubicBezTo>
                    <a:pt x="28704" y="100810"/>
                    <a:pt x="16759" y="100071"/>
                    <a:pt x="9068" y="92432"/>
                  </a:cubicBezTo>
                  <a:cubicBezTo>
                    <a:pt x="1734" y="84538"/>
                    <a:pt x="-74" y="73258"/>
                    <a:pt x="2" y="62869"/>
                  </a:cubicBezTo>
                  <a:cubicBezTo>
                    <a:pt x="104" y="41913"/>
                    <a:pt x="-23" y="20956"/>
                    <a:pt x="12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3" name="Forme libre : forme 62">
              <a:extLst>
                <a:ext uri="{FF2B5EF4-FFF2-40B4-BE49-F238E27FC236}">
                  <a16:creationId xmlns:a16="http://schemas.microsoft.com/office/drawing/2014/main" id="{9D66F911-7051-4E26-B288-04EA1C74320E}"/>
                </a:ext>
              </a:extLst>
            </p:cNvPr>
            <p:cNvSpPr/>
            <p:nvPr userDrawn="1"/>
          </p:nvSpPr>
          <p:spPr>
            <a:xfrm>
              <a:off x="8054317" y="3371296"/>
              <a:ext cx="133666" cy="165227"/>
            </a:xfrm>
            <a:custGeom>
              <a:avLst/>
              <a:gdLst>
                <a:gd name="connsiteX0" fmla="*/ 25228 w 82418"/>
                <a:gd name="connsiteY0" fmla="*/ 4451 h 101895"/>
                <a:gd name="connsiteX1" fmla="*/ 74557 w 82418"/>
                <a:gd name="connsiteY1" fmla="*/ 14967 h 101895"/>
                <a:gd name="connsiteX2" fmla="*/ 82350 w 82418"/>
                <a:gd name="connsiteY2" fmla="*/ 55021 h 101895"/>
                <a:gd name="connsiteX3" fmla="*/ 16467 w 82418"/>
                <a:gd name="connsiteY3" fmla="*/ 55378 h 101895"/>
                <a:gd name="connsiteX4" fmla="*/ 31646 w 82418"/>
                <a:gd name="connsiteY4" fmla="*/ 83540 h 101895"/>
                <a:gd name="connsiteX5" fmla="*/ 73055 w 82418"/>
                <a:gd name="connsiteY5" fmla="*/ 80943 h 101895"/>
                <a:gd name="connsiteX6" fmla="*/ 79090 w 82418"/>
                <a:gd name="connsiteY6" fmla="*/ 92223 h 101895"/>
                <a:gd name="connsiteX7" fmla="*/ 45016 w 82418"/>
                <a:gd name="connsiteY7" fmla="*/ 101797 h 101895"/>
                <a:gd name="connsiteX8" fmla="*/ 3836 w 82418"/>
                <a:gd name="connsiteY8" fmla="*/ 72973 h 101895"/>
                <a:gd name="connsiteX9" fmla="*/ 25228 w 82418"/>
                <a:gd name="connsiteY9" fmla="*/ 4451 h 101895"/>
                <a:gd name="connsiteX10" fmla="*/ 28997 w 82418"/>
                <a:gd name="connsiteY10" fmla="*/ 18507 h 101895"/>
                <a:gd name="connsiteX11" fmla="*/ 16340 w 82418"/>
                <a:gd name="connsiteY11" fmla="*/ 42901 h 101895"/>
                <a:gd name="connsiteX12" fmla="*/ 68191 w 82418"/>
                <a:gd name="connsiteY12" fmla="*/ 42926 h 101895"/>
                <a:gd name="connsiteX13" fmla="*/ 60117 w 82418"/>
                <a:gd name="connsiteY13" fmla="*/ 19245 h 101895"/>
                <a:gd name="connsiteX14" fmla="*/ 28997 w 82418"/>
                <a:gd name="connsiteY14" fmla="*/ 18507 h 10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18" h="101895">
                  <a:moveTo>
                    <a:pt x="25228" y="4451"/>
                  </a:moveTo>
                  <a:cubicBezTo>
                    <a:pt x="41247" y="-3697"/>
                    <a:pt x="64218" y="-922"/>
                    <a:pt x="74557" y="14967"/>
                  </a:cubicBezTo>
                  <a:cubicBezTo>
                    <a:pt x="82707" y="26629"/>
                    <a:pt x="82579" y="41398"/>
                    <a:pt x="82350" y="55021"/>
                  </a:cubicBezTo>
                  <a:cubicBezTo>
                    <a:pt x="60372" y="55759"/>
                    <a:pt x="38420" y="55098"/>
                    <a:pt x="16467" y="55378"/>
                  </a:cubicBezTo>
                  <a:cubicBezTo>
                    <a:pt x="17766" y="66123"/>
                    <a:pt x="21713" y="77811"/>
                    <a:pt x="31646" y="83540"/>
                  </a:cubicBezTo>
                  <a:cubicBezTo>
                    <a:pt x="44328" y="91663"/>
                    <a:pt x="60703" y="87996"/>
                    <a:pt x="73055" y="80943"/>
                  </a:cubicBezTo>
                  <a:cubicBezTo>
                    <a:pt x="75015" y="84686"/>
                    <a:pt x="77053" y="88455"/>
                    <a:pt x="79090" y="92223"/>
                  </a:cubicBezTo>
                  <a:cubicBezTo>
                    <a:pt x="68649" y="97952"/>
                    <a:pt x="57138" y="102638"/>
                    <a:pt x="45016" y="101797"/>
                  </a:cubicBezTo>
                  <a:cubicBezTo>
                    <a:pt x="27036" y="101899"/>
                    <a:pt x="9719" y="90033"/>
                    <a:pt x="3836" y="72973"/>
                  </a:cubicBezTo>
                  <a:cubicBezTo>
                    <a:pt x="-5027" y="49114"/>
                    <a:pt x="1212" y="16979"/>
                    <a:pt x="25228" y="4451"/>
                  </a:cubicBezTo>
                  <a:moveTo>
                    <a:pt x="28997" y="18507"/>
                  </a:moveTo>
                  <a:cubicBezTo>
                    <a:pt x="21204" y="24185"/>
                    <a:pt x="17740" y="33683"/>
                    <a:pt x="16340" y="42901"/>
                  </a:cubicBezTo>
                  <a:cubicBezTo>
                    <a:pt x="33607" y="42977"/>
                    <a:pt x="50898" y="42951"/>
                    <a:pt x="68191" y="42926"/>
                  </a:cubicBezTo>
                  <a:cubicBezTo>
                    <a:pt x="67197" y="34625"/>
                    <a:pt x="66332" y="25458"/>
                    <a:pt x="60117" y="19245"/>
                  </a:cubicBezTo>
                  <a:cubicBezTo>
                    <a:pt x="51739" y="11300"/>
                    <a:pt x="37834" y="11428"/>
                    <a:pt x="28997" y="1850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Tree>
    <p:extLst>
      <p:ext uri="{BB962C8B-B14F-4D97-AF65-F5344CB8AC3E}">
        <p14:creationId xmlns:p14="http://schemas.microsoft.com/office/powerpoint/2010/main" val="93679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E65C0-86D8-46CE-8E65-41A3D1B5F884}"/>
              </a:ext>
            </a:extLst>
          </p:cNvPr>
          <p:cNvSpPr>
            <a:spLocks noGrp="1"/>
          </p:cNvSpPr>
          <p:nvPr>
            <p:ph type="title"/>
          </p:nvPr>
        </p:nvSpPr>
        <p:spPr>
          <a:xfrm>
            <a:off x="7336465" y="1201479"/>
            <a:ext cx="4017334" cy="4413508"/>
          </a:xfrm>
        </p:spPr>
        <p:txBody>
          <a:bodyPr anchor="t"/>
          <a:lstStyle/>
          <a:p>
            <a:r>
              <a:rPr lang="fr-FR" dirty="0"/>
              <a:t>Modifiez le style du titre</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p:nvPr>
        </p:nvSpPr>
        <p:spPr>
          <a:xfrm>
            <a:off x="1360968" y="2094614"/>
            <a:ext cx="4418244" cy="352037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4A02D443-7154-4781-9916-72FA4F494831}"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D4888E0A-E715-4136-8107-C66C4E4FD8F8}"/>
              </a:ext>
            </a:extLst>
          </p:cNvPr>
          <p:cNvSpPr>
            <a:spLocks noGrp="1"/>
          </p:cNvSpPr>
          <p:nvPr>
            <p:ph type="sldNum" sz="quarter" idx="12"/>
          </p:nvPr>
        </p:nvSpPr>
        <p:spPr/>
        <p:txBody>
          <a:bodyPr/>
          <a:lstStyle/>
          <a:p>
            <a:fld id="{9E6BA996-A1A7-48A9-A6EC-4545BBCA3A04}" type="slidenum">
              <a:rPr lang="fr-FR" smtClean="0"/>
              <a:pPr/>
              <a:t>‹N°›</a:t>
            </a:fld>
            <a:endParaRPr lang="fr-FR" dirty="0"/>
          </a:p>
        </p:txBody>
      </p:sp>
      <p:sp>
        <p:nvSpPr>
          <p:cNvPr id="10" name="Espace réservé du texte 9">
            <a:extLst>
              <a:ext uri="{FF2B5EF4-FFF2-40B4-BE49-F238E27FC236}">
                <a16:creationId xmlns:a16="http://schemas.microsoft.com/office/drawing/2014/main" id="{ACFC5B91-F7B6-4D32-9782-23D9C86C8323}"/>
              </a:ext>
            </a:extLst>
          </p:cNvPr>
          <p:cNvSpPr>
            <a:spLocks noGrp="1"/>
          </p:cNvSpPr>
          <p:nvPr>
            <p:ph type="body" sz="quarter" idx="13" hasCustomPrompt="1"/>
          </p:nvPr>
        </p:nvSpPr>
        <p:spPr>
          <a:xfrm>
            <a:off x="1360967" y="1041400"/>
            <a:ext cx="4418244" cy="914400"/>
          </a:xfrm>
        </p:spPr>
        <p:txBody>
          <a:bodyPr/>
          <a:lstStyle>
            <a:lvl1pPr marL="0" indent="0">
              <a:buNone/>
              <a:defRPr sz="4400" spc="1000" baseline="0"/>
            </a:lvl1pPr>
          </a:lstStyle>
          <a:p>
            <a:pPr lvl="0"/>
            <a:r>
              <a:rPr lang="fr-FR" dirty="0"/>
              <a:t>123456789</a:t>
            </a:r>
          </a:p>
        </p:txBody>
      </p:sp>
    </p:spTree>
    <p:extLst>
      <p:ext uri="{BB962C8B-B14F-4D97-AF65-F5344CB8AC3E}">
        <p14:creationId xmlns:p14="http://schemas.microsoft.com/office/powerpoint/2010/main" val="66086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E65C0-86D8-46CE-8E65-41A3D1B5F88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F90A0B25-D7F6-4E35-A6CB-A811EE189FD8}"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B5227DD7-E303-4B12-8A8B-8C374645C6EB}"/>
              </a:ext>
            </a:extLst>
          </p:cNvPr>
          <p:cNvSpPr>
            <a:spLocks noGrp="1"/>
          </p:cNvSpPr>
          <p:nvPr>
            <p:ph type="sldNum" sz="quarter" idx="12"/>
          </p:nvPr>
        </p:nvSpPr>
        <p:spPr/>
        <p:txBody>
          <a:bodyPr/>
          <a:lstStyle>
            <a:lvl1pPr algn="l">
              <a:defRPr/>
            </a:lvl1pPr>
          </a:lstStyle>
          <a:p>
            <a:fld id="{9E6BA996-A1A7-48A9-A6EC-4545BBCA3A04}" type="slidenum">
              <a:rPr lang="fr-FR" smtClean="0"/>
              <a:pPr/>
              <a:t>‹N°›</a:t>
            </a:fld>
            <a:endParaRPr lang="fr-FR" dirty="0"/>
          </a:p>
        </p:txBody>
      </p:sp>
    </p:spTree>
    <p:extLst>
      <p:ext uri="{BB962C8B-B14F-4D97-AF65-F5344CB8AC3E}">
        <p14:creationId xmlns:p14="http://schemas.microsoft.com/office/powerpoint/2010/main" val="1874436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E65C0-86D8-46CE-8E65-41A3D1B5F884}"/>
              </a:ext>
            </a:extLst>
          </p:cNvPr>
          <p:cNvSpPr>
            <a:spLocks noGrp="1"/>
          </p:cNvSpPr>
          <p:nvPr>
            <p:ph type="title"/>
          </p:nvPr>
        </p:nvSpPr>
        <p:spPr>
          <a:xfrm>
            <a:off x="6730408" y="447675"/>
            <a:ext cx="4623391" cy="2037450"/>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p:nvPr>
        </p:nvSpPr>
        <p:spPr>
          <a:xfrm>
            <a:off x="6730408" y="2647050"/>
            <a:ext cx="4623392" cy="296793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4A02D443-7154-4781-9916-72FA4F494831}"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D4888E0A-E715-4136-8107-C66C4E4FD8F8}"/>
              </a:ext>
            </a:extLst>
          </p:cNvPr>
          <p:cNvSpPr>
            <a:spLocks noGrp="1"/>
          </p:cNvSpPr>
          <p:nvPr>
            <p:ph type="sldNum" sz="quarter" idx="12"/>
          </p:nvPr>
        </p:nvSpPr>
        <p:spPr/>
        <p:txBody>
          <a:bodyPr/>
          <a:lstStyle/>
          <a:p>
            <a:fld id="{9E6BA996-A1A7-48A9-A6EC-4545BBCA3A04}" type="slidenum">
              <a:rPr lang="fr-FR" smtClean="0"/>
              <a:pPr/>
              <a:t>‹N°›</a:t>
            </a:fld>
            <a:endParaRPr lang="fr-FR" dirty="0"/>
          </a:p>
        </p:txBody>
      </p:sp>
      <p:sp>
        <p:nvSpPr>
          <p:cNvPr id="11" name="Espace réservé pour une image  10">
            <a:extLst>
              <a:ext uri="{FF2B5EF4-FFF2-40B4-BE49-F238E27FC236}">
                <a16:creationId xmlns:a16="http://schemas.microsoft.com/office/drawing/2014/main" id="{21BCCC2D-4CA8-450C-801F-8274911A7623}"/>
              </a:ext>
            </a:extLst>
          </p:cNvPr>
          <p:cNvSpPr>
            <a:spLocks noGrp="1"/>
          </p:cNvSpPr>
          <p:nvPr>
            <p:ph type="pic" sz="quarter" idx="13" hasCustomPrompt="1"/>
          </p:nvPr>
        </p:nvSpPr>
        <p:spPr>
          <a:xfrm>
            <a:off x="0" y="0"/>
            <a:ext cx="6096000" cy="6858000"/>
          </a:xfrm>
        </p:spPr>
        <p:txBody>
          <a:bodyPr anchor="ctr"/>
          <a:lstStyle>
            <a:lvl1pPr marL="0" indent="0" algn="ctr">
              <a:buNone/>
              <a:defRPr sz="1800" i="1"/>
            </a:lvl1pPr>
          </a:lstStyle>
          <a:p>
            <a:r>
              <a:rPr lang="fr-FR" dirty="0"/>
              <a:t>Image à insérer</a:t>
            </a:r>
          </a:p>
        </p:txBody>
      </p:sp>
    </p:spTree>
    <p:extLst>
      <p:ext uri="{BB962C8B-B14F-4D97-AF65-F5344CB8AC3E}">
        <p14:creationId xmlns:p14="http://schemas.microsoft.com/office/powerpoint/2010/main" val="170242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E65C0-86D8-46CE-8E65-41A3D1B5F884}"/>
              </a:ext>
            </a:extLst>
          </p:cNvPr>
          <p:cNvSpPr>
            <a:spLocks noGrp="1"/>
          </p:cNvSpPr>
          <p:nvPr>
            <p:ph type="title"/>
          </p:nvPr>
        </p:nvSpPr>
        <p:spPr>
          <a:xfrm>
            <a:off x="838200" y="447675"/>
            <a:ext cx="4623391" cy="2037450"/>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p:nvPr>
        </p:nvSpPr>
        <p:spPr>
          <a:xfrm>
            <a:off x="838199" y="2647050"/>
            <a:ext cx="4623392" cy="296793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4EA21CEB-05B2-4D9D-A9B4-B0E64DD49D4C}"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D4888E0A-E715-4136-8107-C66C4E4FD8F8}"/>
              </a:ext>
            </a:extLst>
          </p:cNvPr>
          <p:cNvSpPr>
            <a:spLocks noGrp="1"/>
          </p:cNvSpPr>
          <p:nvPr>
            <p:ph type="sldNum" sz="quarter" idx="12"/>
          </p:nvPr>
        </p:nvSpPr>
        <p:spPr/>
        <p:txBody>
          <a:bodyPr/>
          <a:lstStyle/>
          <a:p>
            <a:fld id="{9E6BA996-A1A7-48A9-A6EC-4545BBCA3A04}" type="slidenum">
              <a:rPr lang="fr-FR" smtClean="0"/>
              <a:pPr/>
              <a:t>‹N°›</a:t>
            </a:fld>
            <a:endParaRPr lang="fr-FR" dirty="0"/>
          </a:p>
        </p:txBody>
      </p:sp>
      <p:sp>
        <p:nvSpPr>
          <p:cNvPr id="11" name="Espace réservé pour une image  10">
            <a:extLst>
              <a:ext uri="{FF2B5EF4-FFF2-40B4-BE49-F238E27FC236}">
                <a16:creationId xmlns:a16="http://schemas.microsoft.com/office/drawing/2014/main" id="{21BCCC2D-4CA8-450C-801F-8274911A7623}"/>
              </a:ext>
            </a:extLst>
          </p:cNvPr>
          <p:cNvSpPr>
            <a:spLocks noGrp="1"/>
          </p:cNvSpPr>
          <p:nvPr>
            <p:ph type="pic" sz="quarter" idx="13" hasCustomPrompt="1"/>
          </p:nvPr>
        </p:nvSpPr>
        <p:spPr>
          <a:xfrm>
            <a:off x="6103109" y="0"/>
            <a:ext cx="6096000" cy="6858000"/>
          </a:xfrm>
        </p:spPr>
        <p:txBody>
          <a:bodyPr anchor="ctr"/>
          <a:lstStyle>
            <a:lvl1pPr marL="0" indent="0" algn="ctr">
              <a:buNone/>
              <a:defRPr sz="1800" i="1"/>
            </a:lvl1pPr>
          </a:lstStyle>
          <a:p>
            <a:r>
              <a:rPr lang="fr-FR" dirty="0"/>
              <a:t>Image à insérer</a:t>
            </a:r>
          </a:p>
        </p:txBody>
      </p:sp>
    </p:spTree>
    <p:extLst>
      <p:ext uri="{BB962C8B-B14F-4D97-AF65-F5344CB8AC3E}">
        <p14:creationId xmlns:p14="http://schemas.microsoft.com/office/powerpoint/2010/main" val="247825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E65C0-86D8-46CE-8E65-41A3D1B5F884}"/>
              </a:ext>
            </a:extLst>
          </p:cNvPr>
          <p:cNvSpPr>
            <a:spLocks noGrp="1"/>
          </p:cNvSpPr>
          <p:nvPr>
            <p:ph type="title"/>
          </p:nvPr>
        </p:nvSpPr>
        <p:spPr>
          <a:xfrm>
            <a:off x="838201" y="4372876"/>
            <a:ext cx="3616842" cy="1751477"/>
          </a:xfrm>
        </p:spPr>
        <p:txBody>
          <a:bodyPr anchor="t"/>
          <a:lstStyle/>
          <a:p>
            <a:r>
              <a:rPr lang="fr-FR" dirty="0"/>
              <a:t>Modifiez le style du titre</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p:nvPr>
        </p:nvSpPr>
        <p:spPr>
          <a:xfrm>
            <a:off x="4954772" y="4372876"/>
            <a:ext cx="6397441" cy="175147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4EA21CEB-05B2-4D9D-A9B4-B0E64DD49D4C}"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D4888E0A-E715-4136-8107-C66C4E4FD8F8}"/>
              </a:ext>
            </a:extLst>
          </p:cNvPr>
          <p:cNvSpPr>
            <a:spLocks noGrp="1"/>
          </p:cNvSpPr>
          <p:nvPr>
            <p:ph type="sldNum" sz="quarter" idx="12"/>
          </p:nvPr>
        </p:nvSpPr>
        <p:spPr/>
        <p:txBody>
          <a:bodyPr/>
          <a:lstStyle/>
          <a:p>
            <a:fld id="{9E6BA996-A1A7-48A9-A6EC-4545BBCA3A04}" type="slidenum">
              <a:rPr lang="fr-FR" smtClean="0"/>
              <a:pPr/>
              <a:t>‹N°›</a:t>
            </a:fld>
            <a:endParaRPr lang="fr-FR" dirty="0"/>
          </a:p>
        </p:txBody>
      </p:sp>
      <p:sp>
        <p:nvSpPr>
          <p:cNvPr id="11" name="Espace réservé pour une image  10">
            <a:extLst>
              <a:ext uri="{FF2B5EF4-FFF2-40B4-BE49-F238E27FC236}">
                <a16:creationId xmlns:a16="http://schemas.microsoft.com/office/drawing/2014/main" id="{21BCCC2D-4CA8-450C-801F-8274911A7623}"/>
              </a:ext>
            </a:extLst>
          </p:cNvPr>
          <p:cNvSpPr>
            <a:spLocks noGrp="1"/>
          </p:cNvSpPr>
          <p:nvPr>
            <p:ph type="pic" sz="quarter" idx="13" hasCustomPrompt="1"/>
          </p:nvPr>
        </p:nvSpPr>
        <p:spPr>
          <a:xfrm>
            <a:off x="0" y="0"/>
            <a:ext cx="12199109" cy="4108980"/>
          </a:xfrm>
        </p:spPr>
        <p:txBody>
          <a:bodyPr anchor="ctr"/>
          <a:lstStyle>
            <a:lvl1pPr marL="0" indent="0" algn="ctr">
              <a:buNone/>
              <a:defRPr sz="1800" i="1"/>
            </a:lvl1pPr>
          </a:lstStyle>
          <a:p>
            <a:r>
              <a:rPr lang="fr-FR" dirty="0"/>
              <a:t>Image à insérer</a:t>
            </a:r>
          </a:p>
        </p:txBody>
      </p:sp>
    </p:spTree>
    <p:extLst>
      <p:ext uri="{BB962C8B-B14F-4D97-AF65-F5344CB8AC3E}">
        <p14:creationId xmlns:p14="http://schemas.microsoft.com/office/powerpoint/2010/main" val="64718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5">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21BCCC2D-4CA8-450C-801F-8274911A7623}"/>
              </a:ext>
            </a:extLst>
          </p:cNvPr>
          <p:cNvSpPr>
            <a:spLocks noGrp="1"/>
          </p:cNvSpPr>
          <p:nvPr>
            <p:ph type="pic" sz="quarter" idx="13" hasCustomPrompt="1"/>
          </p:nvPr>
        </p:nvSpPr>
        <p:spPr>
          <a:xfrm>
            <a:off x="0" y="0"/>
            <a:ext cx="12192000" cy="6858000"/>
          </a:xfrm>
        </p:spPr>
        <p:txBody>
          <a:bodyPr anchor="ctr"/>
          <a:lstStyle>
            <a:lvl1pPr marL="0" indent="0" algn="ctr">
              <a:buNone/>
              <a:defRPr sz="1800" i="1"/>
            </a:lvl1pPr>
          </a:lstStyle>
          <a:p>
            <a:r>
              <a:rPr lang="fr-FR" dirty="0"/>
              <a:t>Image à insérer</a:t>
            </a:r>
          </a:p>
        </p:txBody>
      </p:sp>
      <p:sp>
        <p:nvSpPr>
          <p:cNvPr id="2" name="Titre 1">
            <a:extLst>
              <a:ext uri="{FF2B5EF4-FFF2-40B4-BE49-F238E27FC236}">
                <a16:creationId xmlns:a16="http://schemas.microsoft.com/office/drawing/2014/main" id="{49DE65C0-86D8-46CE-8E65-41A3D1B5F884}"/>
              </a:ext>
            </a:extLst>
          </p:cNvPr>
          <p:cNvSpPr>
            <a:spLocks noGrp="1"/>
          </p:cNvSpPr>
          <p:nvPr>
            <p:ph type="title" hasCustomPrompt="1"/>
          </p:nvPr>
        </p:nvSpPr>
        <p:spPr>
          <a:xfrm>
            <a:off x="7378995" y="447674"/>
            <a:ext cx="3974804" cy="2295525"/>
          </a:xfrm>
        </p:spPr>
        <p:txBody>
          <a:bodyPr/>
          <a:lstStyle>
            <a:lvl1pPr>
              <a:defRPr sz="9600"/>
            </a:lvl1pPr>
          </a:lstStyle>
          <a:p>
            <a:r>
              <a:rPr lang="fr-FR" dirty="0"/>
              <a:t>x%</a:t>
            </a:r>
          </a:p>
        </p:txBody>
      </p:sp>
      <p:sp>
        <p:nvSpPr>
          <p:cNvPr id="3" name="Espace réservé du contenu 2">
            <a:extLst>
              <a:ext uri="{FF2B5EF4-FFF2-40B4-BE49-F238E27FC236}">
                <a16:creationId xmlns:a16="http://schemas.microsoft.com/office/drawing/2014/main" id="{8C11001B-3FA6-4216-A362-9C6A96CB4209}"/>
              </a:ext>
            </a:extLst>
          </p:cNvPr>
          <p:cNvSpPr>
            <a:spLocks noGrp="1"/>
          </p:cNvSpPr>
          <p:nvPr>
            <p:ph idx="1" hasCustomPrompt="1"/>
          </p:nvPr>
        </p:nvSpPr>
        <p:spPr>
          <a:xfrm>
            <a:off x="7378994" y="2554974"/>
            <a:ext cx="3974805" cy="2967937"/>
          </a:xfrm>
        </p:spPr>
        <p:txBody>
          <a:bodyPr/>
          <a:lstStyle>
            <a:lvl1pPr marL="180975" indent="-180975">
              <a:lnSpc>
                <a:spcPct val="100000"/>
              </a:lnSpc>
              <a:defRPr sz="2800" b="0"/>
            </a:lvl1pPr>
            <a:lvl2pPr marL="265113" indent="-179388">
              <a:lnSpc>
                <a:spcPct val="100000"/>
              </a:lnSpc>
              <a:defRPr sz="2800" b="0"/>
            </a:lvl2pPr>
            <a:lvl3pPr marL="361950" indent="-180975">
              <a:lnSpc>
                <a:spcPct val="100000"/>
              </a:lnSpc>
              <a:defRPr sz="2800" b="0"/>
            </a:lvl3pPr>
            <a:lvl4pPr marL="446088" indent="-179388">
              <a:lnSpc>
                <a:spcPct val="100000"/>
              </a:lnSpc>
              <a:defRPr sz="2800" b="0"/>
            </a:lvl4pPr>
            <a:lvl5pPr marL="542925" indent="-180975">
              <a:lnSpc>
                <a:spcPct val="100000"/>
              </a:lnSpc>
              <a:defRPr sz="2800" b="0"/>
            </a:lvl5pPr>
          </a:lstStyle>
          <a:p>
            <a:pPr lvl="0"/>
            <a:r>
              <a:rPr lang="fr-FR" dirty="0"/>
              <a:t>Premier niveau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ABDBD49-FD2D-430F-9CB2-0423C39C4F23}"/>
              </a:ext>
            </a:extLst>
          </p:cNvPr>
          <p:cNvSpPr>
            <a:spLocks noGrp="1"/>
          </p:cNvSpPr>
          <p:nvPr>
            <p:ph type="dt" sz="half" idx="10"/>
          </p:nvPr>
        </p:nvSpPr>
        <p:spPr/>
        <p:txBody>
          <a:bodyPr/>
          <a:lstStyle/>
          <a:p>
            <a:fld id="{4A02D443-7154-4781-9916-72FA4F494831}" type="datetime1">
              <a:rPr lang="fr-FR" smtClean="0"/>
              <a:t>25/11/2021</a:t>
            </a:fld>
            <a:endParaRPr lang="fr-FR"/>
          </a:p>
        </p:txBody>
      </p:sp>
      <p:sp>
        <p:nvSpPr>
          <p:cNvPr id="5" name="Espace réservé du pied de page 4">
            <a:extLst>
              <a:ext uri="{FF2B5EF4-FFF2-40B4-BE49-F238E27FC236}">
                <a16:creationId xmlns:a16="http://schemas.microsoft.com/office/drawing/2014/main" id="{0CA39B22-8B79-4FF4-A79D-49E75087F7C4}"/>
              </a:ext>
            </a:extLst>
          </p:cNvPr>
          <p:cNvSpPr>
            <a:spLocks noGrp="1"/>
          </p:cNvSpPr>
          <p:nvPr>
            <p:ph type="ftr" sz="quarter" idx="11"/>
          </p:nvPr>
        </p:nvSpPr>
        <p:spPr/>
        <p:txBody>
          <a:bodyPr/>
          <a:lstStyle/>
          <a:p>
            <a:r>
              <a:rPr lang="fr-FR"/>
              <a:t>Titre de la présentation</a:t>
            </a:r>
          </a:p>
        </p:txBody>
      </p:sp>
      <p:sp>
        <p:nvSpPr>
          <p:cNvPr id="7" name="Espace réservé du numéro de diapositive 6">
            <a:extLst>
              <a:ext uri="{FF2B5EF4-FFF2-40B4-BE49-F238E27FC236}">
                <a16:creationId xmlns:a16="http://schemas.microsoft.com/office/drawing/2014/main" id="{D4888E0A-E715-4136-8107-C66C4E4FD8F8}"/>
              </a:ext>
            </a:extLst>
          </p:cNvPr>
          <p:cNvSpPr>
            <a:spLocks noGrp="1"/>
          </p:cNvSpPr>
          <p:nvPr>
            <p:ph type="sldNum" sz="quarter" idx="12"/>
          </p:nvPr>
        </p:nvSpPr>
        <p:spPr/>
        <p:txBody>
          <a:bodyPr/>
          <a:lstStyle/>
          <a:p>
            <a:fld id="{9E6BA996-A1A7-48A9-A6EC-4545BBCA3A04}" type="slidenum">
              <a:rPr lang="fr-FR" smtClean="0"/>
              <a:pPr/>
              <a:t>‹N°›</a:t>
            </a:fld>
            <a:endParaRPr lang="fr-FR" dirty="0"/>
          </a:p>
        </p:txBody>
      </p:sp>
    </p:spTree>
    <p:extLst>
      <p:ext uri="{BB962C8B-B14F-4D97-AF65-F5344CB8AC3E}">
        <p14:creationId xmlns:p14="http://schemas.microsoft.com/office/powerpoint/2010/main" val="163659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A054DB-E08A-4787-A4FB-3A73716FE003}"/>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3" name="Groupe 62">
            <a:extLst>
              <a:ext uri="{FF2B5EF4-FFF2-40B4-BE49-F238E27FC236}">
                <a16:creationId xmlns:a16="http://schemas.microsoft.com/office/drawing/2014/main" id="{7499A791-39E8-47DB-9F7E-A41E2D953162}"/>
              </a:ext>
            </a:extLst>
          </p:cNvPr>
          <p:cNvGrpSpPr/>
          <p:nvPr userDrawn="1"/>
        </p:nvGrpSpPr>
        <p:grpSpPr>
          <a:xfrm>
            <a:off x="2488007" y="2519914"/>
            <a:ext cx="7192949" cy="1456663"/>
            <a:chOff x="1743728" y="2115880"/>
            <a:chExt cx="7352845" cy="1489044"/>
          </a:xfrm>
        </p:grpSpPr>
        <p:sp>
          <p:nvSpPr>
            <p:cNvPr id="9" name="Forme libre : forme 8">
              <a:extLst>
                <a:ext uri="{FF2B5EF4-FFF2-40B4-BE49-F238E27FC236}">
                  <a16:creationId xmlns:a16="http://schemas.microsoft.com/office/drawing/2014/main" id="{501D0996-F24F-40A6-8E56-A24A78A2E6C2}"/>
                </a:ext>
              </a:extLst>
            </p:cNvPr>
            <p:cNvSpPr/>
            <p:nvPr userDrawn="1"/>
          </p:nvSpPr>
          <p:spPr>
            <a:xfrm>
              <a:off x="3288016" y="2115880"/>
              <a:ext cx="159172" cy="160664"/>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5"/>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BDF4D681-9AE7-4990-B4F0-91E8E98D1E52}"/>
                </a:ext>
              </a:extLst>
            </p:cNvPr>
            <p:cNvSpPr/>
            <p:nvPr userDrawn="1"/>
          </p:nvSpPr>
          <p:spPr>
            <a:xfrm>
              <a:off x="7733160" y="2447362"/>
              <a:ext cx="37728" cy="35316"/>
            </a:xfrm>
            <a:custGeom>
              <a:avLst/>
              <a:gdLst>
                <a:gd name="connsiteX0" fmla="*/ 4594 w 23263"/>
                <a:gd name="connsiteY0" fmla="*/ 1846 h 21779"/>
                <a:gd name="connsiteX1" fmla="*/ 23007 w 23263"/>
                <a:gd name="connsiteY1" fmla="*/ 8695 h 21779"/>
                <a:gd name="connsiteX2" fmla="*/ 4747 w 23263"/>
                <a:gd name="connsiteY2" fmla="*/ 19670 h 21779"/>
                <a:gd name="connsiteX3" fmla="*/ 4594 w 23263"/>
                <a:gd name="connsiteY3" fmla="*/ 1846 h 21779"/>
              </a:gdLst>
              <a:ahLst/>
              <a:cxnLst>
                <a:cxn ang="0">
                  <a:pos x="connsiteX0" y="connsiteY0"/>
                </a:cxn>
                <a:cxn ang="0">
                  <a:pos x="connsiteX1" y="connsiteY1"/>
                </a:cxn>
                <a:cxn ang="0">
                  <a:pos x="connsiteX2" y="connsiteY2"/>
                </a:cxn>
                <a:cxn ang="0">
                  <a:pos x="connsiteX3" y="connsiteY3"/>
                </a:cxn>
              </a:cxnLst>
              <a:rect l="l" t="t" r="r" b="b"/>
              <a:pathLst>
                <a:path w="23263" h="21779">
                  <a:moveTo>
                    <a:pt x="4594" y="1846"/>
                  </a:moveTo>
                  <a:cubicBezTo>
                    <a:pt x="10885" y="-2050"/>
                    <a:pt x="21988" y="216"/>
                    <a:pt x="23007" y="8695"/>
                  </a:cubicBezTo>
                  <a:cubicBezTo>
                    <a:pt x="25248" y="18397"/>
                    <a:pt x="12260" y="25501"/>
                    <a:pt x="4747" y="19670"/>
                  </a:cubicBezTo>
                  <a:cubicBezTo>
                    <a:pt x="-1492" y="15927"/>
                    <a:pt x="-1620" y="5640"/>
                    <a:pt x="4594" y="184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6625915C-2CEC-4629-8DC0-DC3C928A5643}"/>
                </a:ext>
              </a:extLst>
            </p:cNvPr>
            <p:cNvSpPr/>
            <p:nvPr userDrawn="1"/>
          </p:nvSpPr>
          <p:spPr>
            <a:xfrm>
              <a:off x="3752414" y="2457876"/>
              <a:ext cx="1330930" cy="1048604"/>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1AEE4207-95EF-439B-9971-D4BDCAC770A1}"/>
                </a:ext>
              </a:extLst>
            </p:cNvPr>
            <p:cNvSpPr/>
            <p:nvPr userDrawn="1"/>
          </p:nvSpPr>
          <p:spPr>
            <a:xfrm>
              <a:off x="1743728" y="2459504"/>
              <a:ext cx="679793" cy="10738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F44E8557-A25B-40FA-BC29-DAD27DF938B8}"/>
                </a:ext>
              </a:extLst>
            </p:cNvPr>
            <p:cNvSpPr/>
            <p:nvPr userDrawn="1"/>
          </p:nvSpPr>
          <p:spPr>
            <a:xfrm>
              <a:off x="6506364" y="2459232"/>
              <a:ext cx="153225" cy="216380"/>
            </a:xfrm>
            <a:custGeom>
              <a:avLst/>
              <a:gdLst>
                <a:gd name="connsiteX0" fmla="*/ 7 w 94478"/>
                <a:gd name="connsiteY0" fmla="*/ 25 h 133441"/>
                <a:gd name="connsiteX1" fmla="*/ 16866 w 94478"/>
                <a:gd name="connsiteY1" fmla="*/ 51 h 133441"/>
                <a:gd name="connsiteX2" fmla="*/ 16968 w 94478"/>
                <a:gd name="connsiteY2" fmla="*/ 79980 h 133441"/>
                <a:gd name="connsiteX3" fmla="*/ 30872 w 94478"/>
                <a:gd name="connsiteY3" fmla="*/ 113923 h 133441"/>
                <a:gd name="connsiteX4" fmla="*/ 70983 w 94478"/>
                <a:gd name="connsiteY4" fmla="*/ 106972 h 133441"/>
                <a:gd name="connsiteX5" fmla="*/ 78292 w 94478"/>
                <a:gd name="connsiteY5" fmla="*/ 72291 h 133441"/>
                <a:gd name="connsiteX6" fmla="*/ 78343 w 94478"/>
                <a:gd name="connsiteY6" fmla="*/ 25 h 133441"/>
                <a:gd name="connsiteX7" fmla="*/ 94438 w 94478"/>
                <a:gd name="connsiteY7" fmla="*/ 0 h 133441"/>
                <a:gd name="connsiteX8" fmla="*/ 94438 w 94478"/>
                <a:gd name="connsiteY8" fmla="*/ 75117 h 133441"/>
                <a:gd name="connsiteX9" fmla="*/ 82825 w 94478"/>
                <a:gd name="connsiteY9" fmla="*/ 118583 h 133441"/>
                <a:gd name="connsiteX10" fmla="*/ 31458 w 94478"/>
                <a:gd name="connsiteY10" fmla="*/ 131213 h 133441"/>
                <a:gd name="connsiteX11" fmla="*/ 5635 w 94478"/>
                <a:gd name="connsiteY11" fmla="*/ 108550 h 133441"/>
                <a:gd name="connsiteX12" fmla="*/ 7 w 94478"/>
                <a:gd name="connsiteY12" fmla="*/ 62182 h 133441"/>
                <a:gd name="connsiteX13" fmla="*/ 7 w 94478"/>
                <a:gd name="connsiteY13" fmla="*/ 25 h 1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78" h="133441">
                  <a:moveTo>
                    <a:pt x="7" y="25"/>
                  </a:moveTo>
                  <a:cubicBezTo>
                    <a:pt x="5584" y="25"/>
                    <a:pt x="11212" y="51"/>
                    <a:pt x="16866" y="51"/>
                  </a:cubicBezTo>
                  <a:cubicBezTo>
                    <a:pt x="16942" y="26686"/>
                    <a:pt x="16687" y="53346"/>
                    <a:pt x="16968" y="79980"/>
                  </a:cubicBezTo>
                  <a:cubicBezTo>
                    <a:pt x="17477" y="92279"/>
                    <a:pt x="20049" y="106437"/>
                    <a:pt x="30872" y="113923"/>
                  </a:cubicBezTo>
                  <a:cubicBezTo>
                    <a:pt x="43351" y="121537"/>
                    <a:pt x="62451" y="119703"/>
                    <a:pt x="70983" y="106972"/>
                  </a:cubicBezTo>
                  <a:cubicBezTo>
                    <a:pt x="77681" y="96761"/>
                    <a:pt x="77834" y="84055"/>
                    <a:pt x="78292" y="72291"/>
                  </a:cubicBezTo>
                  <a:cubicBezTo>
                    <a:pt x="78343" y="48202"/>
                    <a:pt x="78241" y="24114"/>
                    <a:pt x="78343" y="25"/>
                  </a:cubicBezTo>
                  <a:cubicBezTo>
                    <a:pt x="83666" y="25"/>
                    <a:pt x="89039" y="25"/>
                    <a:pt x="94438" y="0"/>
                  </a:cubicBezTo>
                  <a:cubicBezTo>
                    <a:pt x="94463" y="25030"/>
                    <a:pt x="94514" y="50086"/>
                    <a:pt x="94438" y="75117"/>
                  </a:cubicBezTo>
                  <a:cubicBezTo>
                    <a:pt x="94209" y="90166"/>
                    <a:pt x="92681" y="106462"/>
                    <a:pt x="82825" y="118583"/>
                  </a:cubicBezTo>
                  <a:cubicBezTo>
                    <a:pt x="70830" y="133581"/>
                    <a:pt x="48954" y="136025"/>
                    <a:pt x="31458" y="131213"/>
                  </a:cubicBezTo>
                  <a:cubicBezTo>
                    <a:pt x="19693" y="128616"/>
                    <a:pt x="10219" y="119474"/>
                    <a:pt x="5635" y="108550"/>
                  </a:cubicBezTo>
                  <a:cubicBezTo>
                    <a:pt x="-834" y="94011"/>
                    <a:pt x="83" y="77714"/>
                    <a:pt x="7" y="62182"/>
                  </a:cubicBezTo>
                  <a:cubicBezTo>
                    <a:pt x="32" y="41454"/>
                    <a:pt x="7" y="20753"/>
                    <a:pt x="7" y="2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BD59AF68-B19E-4D06-84BE-5826C4985C29}"/>
                </a:ext>
              </a:extLst>
            </p:cNvPr>
            <p:cNvSpPr/>
            <p:nvPr userDrawn="1"/>
          </p:nvSpPr>
          <p:spPr>
            <a:xfrm>
              <a:off x="2624003" y="2477513"/>
              <a:ext cx="546893" cy="1037213"/>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5" name="Forme libre : forme 14">
              <a:extLst>
                <a:ext uri="{FF2B5EF4-FFF2-40B4-BE49-F238E27FC236}">
                  <a16:creationId xmlns:a16="http://schemas.microsoft.com/office/drawing/2014/main" id="{72ABC5EE-B678-4DBC-B45A-1F992EA7B302}"/>
                </a:ext>
              </a:extLst>
            </p:cNvPr>
            <p:cNvSpPr/>
            <p:nvPr userDrawn="1"/>
          </p:nvSpPr>
          <p:spPr>
            <a:xfrm>
              <a:off x="3331965" y="2477524"/>
              <a:ext cx="70213" cy="1040506"/>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Forme libre : forme 15">
              <a:extLst>
                <a:ext uri="{FF2B5EF4-FFF2-40B4-BE49-F238E27FC236}">
                  <a16:creationId xmlns:a16="http://schemas.microsoft.com/office/drawing/2014/main" id="{0616ADA0-E2D1-4618-9B6E-0AACDAFE89ED}"/>
                </a:ext>
              </a:extLst>
            </p:cNvPr>
            <p:cNvSpPr/>
            <p:nvPr userDrawn="1"/>
          </p:nvSpPr>
          <p:spPr>
            <a:xfrm>
              <a:off x="5383872" y="2477524"/>
              <a:ext cx="579849" cy="1037203"/>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Forme libre : forme 16">
              <a:extLst>
                <a:ext uri="{FF2B5EF4-FFF2-40B4-BE49-F238E27FC236}">
                  <a16:creationId xmlns:a16="http://schemas.microsoft.com/office/drawing/2014/main" id="{2807BF9B-4FA1-49B2-90BA-7A8AFA1C280E}"/>
                </a:ext>
              </a:extLst>
            </p:cNvPr>
            <p:cNvSpPr/>
            <p:nvPr userDrawn="1"/>
          </p:nvSpPr>
          <p:spPr>
            <a:xfrm>
              <a:off x="6722881" y="2509723"/>
              <a:ext cx="126715" cy="161862"/>
            </a:xfrm>
            <a:custGeom>
              <a:avLst/>
              <a:gdLst>
                <a:gd name="connsiteX0" fmla="*/ 38939 w 78132"/>
                <a:gd name="connsiteY0" fmla="*/ 1405 h 99820"/>
                <a:gd name="connsiteX1" fmla="*/ 70340 w 78132"/>
                <a:gd name="connsiteY1" fmla="*/ 9146 h 99820"/>
                <a:gd name="connsiteX2" fmla="*/ 78056 w 78132"/>
                <a:gd name="connsiteY2" fmla="*/ 38683 h 99820"/>
                <a:gd name="connsiteX3" fmla="*/ 78133 w 78132"/>
                <a:gd name="connsiteY3" fmla="*/ 99796 h 99820"/>
                <a:gd name="connsiteX4" fmla="*/ 61121 w 78132"/>
                <a:gd name="connsiteY4" fmla="*/ 99821 h 99820"/>
                <a:gd name="connsiteX5" fmla="*/ 61095 w 78132"/>
                <a:gd name="connsiteY5" fmla="*/ 38582 h 99820"/>
                <a:gd name="connsiteX6" fmla="*/ 52589 w 78132"/>
                <a:gd name="connsiteY6" fmla="*/ 16989 h 99820"/>
                <a:gd name="connsiteX7" fmla="*/ 17267 w 78132"/>
                <a:gd name="connsiteY7" fmla="*/ 30586 h 99820"/>
                <a:gd name="connsiteX8" fmla="*/ 17012 w 78132"/>
                <a:gd name="connsiteY8" fmla="*/ 99796 h 99820"/>
                <a:gd name="connsiteX9" fmla="*/ 0 w 78132"/>
                <a:gd name="connsiteY9" fmla="*/ 99821 h 99820"/>
                <a:gd name="connsiteX10" fmla="*/ 0 w 78132"/>
                <a:gd name="connsiteY10" fmla="*/ 2576 h 99820"/>
                <a:gd name="connsiteX11" fmla="*/ 13829 w 78132"/>
                <a:gd name="connsiteY11" fmla="*/ 2551 h 99820"/>
                <a:gd name="connsiteX12" fmla="*/ 15560 w 78132"/>
                <a:gd name="connsiteY12" fmla="*/ 16505 h 99820"/>
                <a:gd name="connsiteX13" fmla="*/ 38939 w 78132"/>
                <a:gd name="connsiteY13" fmla="*/ 1405 h 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32" h="99820">
                  <a:moveTo>
                    <a:pt x="38939" y="1405"/>
                  </a:moveTo>
                  <a:cubicBezTo>
                    <a:pt x="49609" y="-1676"/>
                    <a:pt x="62980" y="55"/>
                    <a:pt x="70340" y="9146"/>
                  </a:cubicBezTo>
                  <a:cubicBezTo>
                    <a:pt x="76986" y="17396"/>
                    <a:pt x="77700" y="28523"/>
                    <a:pt x="78056" y="38683"/>
                  </a:cubicBezTo>
                  <a:cubicBezTo>
                    <a:pt x="78234" y="59054"/>
                    <a:pt x="78031" y="79425"/>
                    <a:pt x="78133" y="99796"/>
                  </a:cubicBezTo>
                  <a:cubicBezTo>
                    <a:pt x="72428" y="99821"/>
                    <a:pt x="66749" y="99821"/>
                    <a:pt x="61121" y="99821"/>
                  </a:cubicBezTo>
                  <a:cubicBezTo>
                    <a:pt x="61044" y="79399"/>
                    <a:pt x="61223" y="58978"/>
                    <a:pt x="61095" y="38582"/>
                  </a:cubicBezTo>
                  <a:cubicBezTo>
                    <a:pt x="60840" y="30917"/>
                    <a:pt x="59975" y="21241"/>
                    <a:pt x="52589" y="16989"/>
                  </a:cubicBezTo>
                  <a:cubicBezTo>
                    <a:pt x="39728" y="10546"/>
                    <a:pt x="23888" y="19408"/>
                    <a:pt x="17267" y="30586"/>
                  </a:cubicBezTo>
                  <a:cubicBezTo>
                    <a:pt x="16553" y="53630"/>
                    <a:pt x="17216" y="76726"/>
                    <a:pt x="17012" y="99796"/>
                  </a:cubicBezTo>
                  <a:cubicBezTo>
                    <a:pt x="11307" y="99821"/>
                    <a:pt x="5628" y="99821"/>
                    <a:pt x="0" y="99821"/>
                  </a:cubicBezTo>
                  <a:cubicBezTo>
                    <a:pt x="0" y="67406"/>
                    <a:pt x="0" y="34991"/>
                    <a:pt x="0" y="2576"/>
                  </a:cubicBezTo>
                  <a:cubicBezTo>
                    <a:pt x="4584" y="2551"/>
                    <a:pt x="9168" y="2551"/>
                    <a:pt x="13829" y="2551"/>
                  </a:cubicBezTo>
                  <a:cubicBezTo>
                    <a:pt x="14389" y="7185"/>
                    <a:pt x="14949" y="11845"/>
                    <a:pt x="15560" y="16505"/>
                  </a:cubicBezTo>
                  <a:cubicBezTo>
                    <a:pt x="22131" y="9884"/>
                    <a:pt x="29720" y="3875"/>
                    <a:pt x="38939" y="140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Forme libre : forme 17">
              <a:extLst>
                <a:ext uri="{FF2B5EF4-FFF2-40B4-BE49-F238E27FC236}">
                  <a16:creationId xmlns:a16="http://schemas.microsoft.com/office/drawing/2014/main" id="{136B7FBE-282B-46DE-ADA1-1A9266779842}"/>
                </a:ext>
              </a:extLst>
            </p:cNvPr>
            <p:cNvSpPr/>
            <p:nvPr userDrawn="1"/>
          </p:nvSpPr>
          <p:spPr>
            <a:xfrm>
              <a:off x="6983086" y="2509817"/>
              <a:ext cx="138160" cy="227831"/>
            </a:xfrm>
            <a:custGeom>
              <a:avLst/>
              <a:gdLst>
                <a:gd name="connsiteX0" fmla="*/ 15586 w 85189"/>
                <a:gd name="connsiteY0" fmla="*/ 13543 h 140503"/>
                <a:gd name="connsiteX1" fmla="*/ 38226 w 85189"/>
                <a:gd name="connsiteY1" fmla="*/ 1194 h 140503"/>
                <a:gd name="connsiteX2" fmla="*/ 77674 w 85189"/>
                <a:gd name="connsiteY2" fmla="*/ 16726 h 140503"/>
                <a:gd name="connsiteX3" fmla="*/ 84372 w 85189"/>
                <a:gd name="connsiteY3" fmla="*/ 61618 h 140503"/>
                <a:gd name="connsiteX4" fmla="*/ 50348 w 85189"/>
                <a:gd name="connsiteY4" fmla="*/ 101519 h 140503"/>
                <a:gd name="connsiteX5" fmla="*/ 16171 w 85189"/>
                <a:gd name="connsiteY5" fmla="*/ 91792 h 140503"/>
                <a:gd name="connsiteX6" fmla="*/ 17012 w 85189"/>
                <a:gd name="connsiteY6" fmla="*/ 140478 h 140503"/>
                <a:gd name="connsiteX7" fmla="*/ 0 w 85189"/>
                <a:gd name="connsiteY7" fmla="*/ 140504 h 140503"/>
                <a:gd name="connsiteX8" fmla="*/ 0 w 85189"/>
                <a:gd name="connsiteY8" fmla="*/ 2492 h 140503"/>
                <a:gd name="connsiteX9" fmla="*/ 14134 w 85189"/>
                <a:gd name="connsiteY9" fmla="*/ 2569 h 140503"/>
                <a:gd name="connsiteX10" fmla="*/ 15586 w 85189"/>
                <a:gd name="connsiteY10" fmla="*/ 13543 h 140503"/>
                <a:gd name="connsiteX11" fmla="*/ 17929 w 85189"/>
                <a:gd name="connsiteY11" fmla="*/ 26581 h 140503"/>
                <a:gd name="connsiteX12" fmla="*/ 16859 w 85189"/>
                <a:gd name="connsiteY12" fmla="*/ 77838 h 140503"/>
                <a:gd name="connsiteX13" fmla="*/ 38149 w 85189"/>
                <a:gd name="connsiteY13" fmla="*/ 87795 h 140503"/>
                <a:gd name="connsiteX14" fmla="*/ 62750 w 85189"/>
                <a:gd name="connsiteY14" fmla="*/ 73408 h 140503"/>
                <a:gd name="connsiteX15" fmla="*/ 66953 w 85189"/>
                <a:gd name="connsiteY15" fmla="*/ 37352 h 140503"/>
                <a:gd name="connsiteX16" fmla="*/ 51036 w 85189"/>
                <a:gd name="connsiteY16" fmla="*/ 15479 h 140503"/>
                <a:gd name="connsiteX17" fmla="*/ 17929 w 85189"/>
                <a:gd name="connsiteY17" fmla="*/ 26581 h 1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89" h="140503">
                  <a:moveTo>
                    <a:pt x="15586" y="13543"/>
                  </a:moveTo>
                  <a:cubicBezTo>
                    <a:pt x="22487" y="8425"/>
                    <a:pt x="29694" y="3205"/>
                    <a:pt x="38226" y="1194"/>
                  </a:cubicBezTo>
                  <a:cubicBezTo>
                    <a:pt x="52742" y="-2753"/>
                    <a:pt x="70187" y="3256"/>
                    <a:pt x="77674" y="16726"/>
                  </a:cubicBezTo>
                  <a:cubicBezTo>
                    <a:pt x="85416" y="30222"/>
                    <a:pt x="86180" y="46518"/>
                    <a:pt x="84372" y="61618"/>
                  </a:cubicBezTo>
                  <a:cubicBezTo>
                    <a:pt x="82029" y="79850"/>
                    <a:pt x="69270" y="98107"/>
                    <a:pt x="50348" y="101519"/>
                  </a:cubicBezTo>
                  <a:cubicBezTo>
                    <a:pt x="37946" y="104651"/>
                    <a:pt x="26384" y="97853"/>
                    <a:pt x="16171" y="91792"/>
                  </a:cubicBezTo>
                  <a:cubicBezTo>
                    <a:pt x="17572" y="107987"/>
                    <a:pt x="16808" y="124258"/>
                    <a:pt x="17012" y="140478"/>
                  </a:cubicBezTo>
                  <a:cubicBezTo>
                    <a:pt x="11307" y="140504"/>
                    <a:pt x="5628" y="140504"/>
                    <a:pt x="0" y="140504"/>
                  </a:cubicBezTo>
                  <a:cubicBezTo>
                    <a:pt x="0" y="94491"/>
                    <a:pt x="0" y="48505"/>
                    <a:pt x="0" y="2492"/>
                  </a:cubicBezTo>
                  <a:cubicBezTo>
                    <a:pt x="4660" y="2492"/>
                    <a:pt x="9397" y="2518"/>
                    <a:pt x="14134" y="2569"/>
                  </a:cubicBezTo>
                  <a:cubicBezTo>
                    <a:pt x="14567" y="6210"/>
                    <a:pt x="15051" y="9877"/>
                    <a:pt x="15586" y="13543"/>
                  </a:cubicBezTo>
                  <a:moveTo>
                    <a:pt x="17929" y="26581"/>
                  </a:moveTo>
                  <a:cubicBezTo>
                    <a:pt x="15611" y="43412"/>
                    <a:pt x="17776" y="60778"/>
                    <a:pt x="16859" y="77838"/>
                  </a:cubicBezTo>
                  <a:cubicBezTo>
                    <a:pt x="23149" y="82549"/>
                    <a:pt x="30077" y="87082"/>
                    <a:pt x="38149" y="87795"/>
                  </a:cubicBezTo>
                  <a:cubicBezTo>
                    <a:pt x="48464" y="89246"/>
                    <a:pt x="58192" y="82295"/>
                    <a:pt x="62750" y="73408"/>
                  </a:cubicBezTo>
                  <a:cubicBezTo>
                    <a:pt x="68404" y="62357"/>
                    <a:pt x="68735" y="49370"/>
                    <a:pt x="66953" y="37352"/>
                  </a:cubicBezTo>
                  <a:cubicBezTo>
                    <a:pt x="65424" y="28185"/>
                    <a:pt x="60535" y="18331"/>
                    <a:pt x="51036" y="15479"/>
                  </a:cubicBezTo>
                  <a:cubicBezTo>
                    <a:pt x="38863" y="11099"/>
                    <a:pt x="26537" y="18509"/>
                    <a:pt x="17929" y="2658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Forme libre : forme 18">
              <a:extLst>
                <a:ext uri="{FF2B5EF4-FFF2-40B4-BE49-F238E27FC236}">
                  <a16:creationId xmlns:a16="http://schemas.microsoft.com/office/drawing/2014/main" id="{DD03EA30-9860-4B9C-88C3-77B4F82015CE}"/>
                </a:ext>
              </a:extLst>
            </p:cNvPr>
            <p:cNvSpPr/>
            <p:nvPr userDrawn="1"/>
          </p:nvSpPr>
          <p:spPr>
            <a:xfrm>
              <a:off x="7172259" y="2509921"/>
              <a:ext cx="87302" cy="161664"/>
            </a:xfrm>
            <a:custGeom>
              <a:avLst/>
              <a:gdLst>
                <a:gd name="connsiteX0" fmla="*/ 34450 w 53830"/>
                <a:gd name="connsiteY0" fmla="*/ 1690 h 99698"/>
                <a:gd name="connsiteX1" fmla="*/ 53830 w 53830"/>
                <a:gd name="connsiteY1" fmla="*/ 1181 h 99698"/>
                <a:gd name="connsiteX2" fmla="*/ 51080 w 53830"/>
                <a:gd name="connsiteY2" fmla="*/ 16306 h 99698"/>
                <a:gd name="connsiteX3" fmla="*/ 23321 w 53830"/>
                <a:gd name="connsiteY3" fmla="*/ 25778 h 99698"/>
                <a:gd name="connsiteX4" fmla="*/ 16776 w 53830"/>
                <a:gd name="connsiteY4" fmla="*/ 51369 h 99698"/>
                <a:gd name="connsiteX5" fmla="*/ 16827 w 53830"/>
                <a:gd name="connsiteY5" fmla="*/ 99699 h 99698"/>
                <a:gd name="connsiteX6" fmla="*/ 19 w 53830"/>
                <a:gd name="connsiteY6" fmla="*/ 99699 h 99698"/>
                <a:gd name="connsiteX7" fmla="*/ 19 w 53830"/>
                <a:gd name="connsiteY7" fmla="*/ 2428 h 99698"/>
                <a:gd name="connsiteX8" fmla="*/ 14077 w 53830"/>
                <a:gd name="connsiteY8" fmla="*/ 2479 h 99698"/>
                <a:gd name="connsiteX9" fmla="*/ 15274 w 53830"/>
                <a:gd name="connsiteY9" fmla="*/ 19132 h 99698"/>
                <a:gd name="connsiteX10" fmla="*/ 34450 w 53830"/>
                <a:gd name="connsiteY10" fmla="*/ 1690 h 9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30" h="99698">
                  <a:moveTo>
                    <a:pt x="34450" y="1690"/>
                  </a:moveTo>
                  <a:cubicBezTo>
                    <a:pt x="40562" y="-1187"/>
                    <a:pt x="47413" y="290"/>
                    <a:pt x="53830" y="1181"/>
                  </a:cubicBezTo>
                  <a:cubicBezTo>
                    <a:pt x="52939" y="6248"/>
                    <a:pt x="51946" y="11264"/>
                    <a:pt x="51080" y="16306"/>
                  </a:cubicBezTo>
                  <a:cubicBezTo>
                    <a:pt x="40741" y="13530"/>
                    <a:pt x="29179" y="16382"/>
                    <a:pt x="23321" y="25778"/>
                  </a:cubicBezTo>
                  <a:cubicBezTo>
                    <a:pt x="16929" y="32806"/>
                    <a:pt x="16012" y="42330"/>
                    <a:pt x="16776" y="51369"/>
                  </a:cubicBezTo>
                  <a:cubicBezTo>
                    <a:pt x="16903" y="67487"/>
                    <a:pt x="16802" y="83580"/>
                    <a:pt x="16827" y="99699"/>
                  </a:cubicBezTo>
                  <a:cubicBezTo>
                    <a:pt x="11199" y="99699"/>
                    <a:pt x="5596" y="99699"/>
                    <a:pt x="19" y="99699"/>
                  </a:cubicBezTo>
                  <a:cubicBezTo>
                    <a:pt x="-6" y="67284"/>
                    <a:pt x="-6" y="34843"/>
                    <a:pt x="19" y="2428"/>
                  </a:cubicBezTo>
                  <a:cubicBezTo>
                    <a:pt x="4654" y="2428"/>
                    <a:pt x="9340" y="2454"/>
                    <a:pt x="14077" y="2479"/>
                  </a:cubicBezTo>
                  <a:cubicBezTo>
                    <a:pt x="14408" y="8030"/>
                    <a:pt x="14815" y="13581"/>
                    <a:pt x="15274" y="19132"/>
                  </a:cubicBezTo>
                  <a:cubicBezTo>
                    <a:pt x="20596" y="12334"/>
                    <a:pt x="25995" y="4796"/>
                    <a:pt x="34450" y="169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Forme libre : forme 19">
              <a:extLst>
                <a:ext uri="{FF2B5EF4-FFF2-40B4-BE49-F238E27FC236}">
                  <a16:creationId xmlns:a16="http://schemas.microsoft.com/office/drawing/2014/main" id="{93ACC067-FEE7-48A1-8B43-7AAA2F01393F}"/>
                </a:ext>
              </a:extLst>
            </p:cNvPr>
            <p:cNvSpPr/>
            <p:nvPr userDrawn="1"/>
          </p:nvSpPr>
          <p:spPr>
            <a:xfrm>
              <a:off x="7279284" y="2509860"/>
              <a:ext cx="134014" cy="165783"/>
            </a:xfrm>
            <a:custGeom>
              <a:avLst/>
              <a:gdLst>
                <a:gd name="connsiteX0" fmla="*/ 17788 w 82633"/>
                <a:gd name="connsiteY0" fmla="*/ 9597 h 102238"/>
                <a:gd name="connsiteX1" fmla="*/ 70352 w 82633"/>
                <a:gd name="connsiteY1" fmla="*/ 9979 h 102238"/>
                <a:gd name="connsiteX2" fmla="*/ 82296 w 82633"/>
                <a:gd name="connsiteY2" fmla="*/ 54972 h 102238"/>
                <a:gd name="connsiteX3" fmla="*/ 16159 w 82633"/>
                <a:gd name="connsiteY3" fmla="*/ 54998 h 102238"/>
                <a:gd name="connsiteX4" fmla="*/ 33705 w 82633"/>
                <a:gd name="connsiteY4" fmla="*/ 84968 h 102238"/>
                <a:gd name="connsiteX5" fmla="*/ 73052 w 82633"/>
                <a:gd name="connsiteY5" fmla="*/ 80971 h 102238"/>
                <a:gd name="connsiteX6" fmla="*/ 78935 w 82633"/>
                <a:gd name="connsiteY6" fmla="*/ 92276 h 102238"/>
                <a:gd name="connsiteX7" fmla="*/ 34979 w 82633"/>
                <a:gd name="connsiteY7" fmla="*/ 100730 h 102238"/>
                <a:gd name="connsiteX8" fmla="*/ 2661 w 82633"/>
                <a:gd name="connsiteY8" fmla="*/ 69843 h 102238"/>
                <a:gd name="connsiteX9" fmla="*/ 17788 w 82633"/>
                <a:gd name="connsiteY9" fmla="*/ 9597 h 102238"/>
                <a:gd name="connsiteX10" fmla="*/ 29121 w 82633"/>
                <a:gd name="connsiteY10" fmla="*/ 18585 h 102238"/>
                <a:gd name="connsiteX11" fmla="*/ 16031 w 82633"/>
                <a:gd name="connsiteY11" fmla="*/ 43132 h 102238"/>
                <a:gd name="connsiteX12" fmla="*/ 67857 w 82633"/>
                <a:gd name="connsiteY12" fmla="*/ 43361 h 102238"/>
                <a:gd name="connsiteX13" fmla="*/ 61566 w 82633"/>
                <a:gd name="connsiteY13" fmla="*/ 21310 h 102238"/>
                <a:gd name="connsiteX14" fmla="*/ 29121 w 82633"/>
                <a:gd name="connsiteY14" fmla="*/ 18585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33" h="102238">
                  <a:moveTo>
                    <a:pt x="17788" y="9597"/>
                  </a:moveTo>
                  <a:cubicBezTo>
                    <a:pt x="32228" y="-2982"/>
                    <a:pt x="56294" y="-3542"/>
                    <a:pt x="70352" y="9979"/>
                  </a:cubicBezTo>
                  <a:cubicBezTo>
                    <a:pt x="81711" y="21794"/>
                    <a:pt x="83544" y="39363"/>
                    <a:pt x="82296" y="54972"/>
                  </a:cubicBezTo>
                  <a:cubicBezTo>
                    <a:pt x="60242" y="54972"/>
                    <a:pt x="38188" y="54896"/>
                    <a:pt x="16159" y="54998"/>
                  </a:cubicBezTo>
                  <a:cubicBezTo>
                    <a:pt x="17687" y="66736"/>
                    <a:pt x="22296" y="79519"/>
                    <a:pt x="33705" y="84968"/>
                  </a:cubicBezTo>
                  <a:cubicBezTo>
                    <a:pt x="46312" y="91920"/>
                    <a:pt x="61363" y="87795"/>
                    <a:pt x="73052" y="80971"/>
                  </a:cubicBezTo>
                  <a:cubicBezTo>
                    <a:pt x="74987" y="84714"/>
                    <a:pt x="76948" y="88482"/>
                    <a:pt x="78935" y="92276"/>
                  </a:cubicBezTo>
                  <a:cubicBezTo>
                    <a:pt x="65921" y="100094"/>
                    <a:pt x="50030" y="104830"/>
                    <a:pt x="34979" y="100730"/>
                  </a:cubicBezTo>
                  <a:cubicBezTo>
                    <a:pt x="19520" y="97420"/>
                    <a:pt x="6889" y="84917"/>
                    <a:pt x="2661" y="69843"/>
                  </a:cubicBezTo>
                  <a:cubicBezTo>
                    <a:pt x="-3374" y="49192"/>
                    <a:pt x="522" y="23882"/>
                    <a:pt x="17788" y="9597"/>
                  </a:cubicBezTo>
                  <a:moveTo>
                    <a:pt x="29121" y="18585"/>
                  </a:moveTo>
                  <a:cubicBezTo>
                    <a:pt x="21176" y="24264"/>
                    <a:pt x="17967" y="33991"/>
                    <a:pt x="16031" y="43132"/>
                  </a:cubicBezTo>
                  <a:cubicBezTo>
                    <a:pt x="33273" y="43361"/>
                    <a:pt x="50564" y="43030"/>
                    <a:pt x="67857" y="43361"/>
                  </a:cubicBezTo>
                  <a:cubicBezTo>
                    <a:pt x="67347" y="35697"/>
                    <a:pt x="66634" y="27497"/>
                    <a:pt x="61566" y="21310"/>
                  </a:cubicBezTo>
                  <a:cubicBezTo>
                    <a:pt x="54003" y="11481"/>
                    <a:pt x="38468" y="11226"/>
                    <a:pt x="29121" y="1858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Forme libre : forme 20">
              <a:extLst>
                <a:ext uri="{FF2B5EF4-FFF2-40B4-BE49-F238E27FC236}">
                  <a16:creationId xmlns:a16="http://schemas.microsoft.com/office/drawing/2014/main" id="{8CDED6CF-1A71-4253-B968-40C6C2026132}"/>
                </a:ext>
              </a:extLst>
            </p:cNvPr>
            <p:cNvSpPr/>
            <p:nvPr userDrawn="1"/>
          </p:nvSpPr>
          <p:spPr>
            <a:xfrm>
              <a:off x="7461376" y="2509529"/>
              <a:ext cx="217305" cy="162057"/>
            </a:xfrm>
            <a:custGeom>
              <a:avLst/>
              <a:gdLst>
                <a:gd name="connsiteX0" fmla="*/ 15019 w 133990"/>
                <a:gd name="connsiteY0" fmla="*/ 16090 h 99940"/>
                <a:gd name="connsiteX1" fmla="*/ 53856 w 133990"/>
                <a:gd name="connsiteY1" fmla="*/ 1066 h 99940"/>
                <a:gd name="connsiteX2" fmla="*/ 72905 w 133990"/>
                <a:gd name="connsiteY2" fmla="*/ 18101 h 99940"/>
                <a:gd name="connsiteX3" fmla="*/ 99773 w 133990"/>
                <a:gd name="connsiteY3" fmla="*/ 531 h 99940"/>
                <a:gd name="connsiteX4" fmla="*/ 128296 w 133990"/>
                <a:gd name="connsiteY4" fmla="*/ 12728 h 99940"/>
                <a:gd name="connsiteX5" fmla="*/ 133949 w 133990"/>
                <a:gd name="connsiteY5" fmla="*/ 41451 h 99940"/>
                <a:gd name="connsiteX6" fmla="*/ 133975 w 133990"/>
                <a:gd name="connsiteY6" fmla="*/ 99941 h 99940"/>
                <a:gd name="connsiteX7" fmla="*/ 117167 w 133990"/>
                <a:gd name="connsiteY7" fmla="*/ 99941 h 99940"/>
                <a:gd name="connsiteX8" fmla="*/ 116988 w 133990"/>
                <a:gd name="connsiteY8" fmla="*/ 36435 h 99940"/>
                <a:gd name="connsiteX9" fmla="*/ 104764 w 133990"/>
                <a:gd name="connsiteY9" fmla="*/ 15580 h 99940"/>
                <a:gd name="connsiteX10" fmla="*/ 75376 w 133990"/>
                <a:gd name="connsiteY10" fmla="*/ 29534 h 99940"/>
                <a:gd name="connsiteX11" fmla="*/ 75401 w 133990"/>
                <a:gd name="connsiteY11" fmla="*/ 99941 h 99940"/>
                <a:gd name="connsiteX12" fmla="*/ 58593 w 133990"/>
                <a:gd name="connsiteY12" fmla="*/ 99941 h 99940"/>
                <a:gd name="connsiteX13" fmla="*/ 58415 w 133990"/>
                <a:gd name="connsiteY13" fmla="*/ 36384 h 99940"/>
                <a:gd name="connsiteX14" fmla="*/ 46190 w 133990"/>
                <a:gd name="connsiteY14" fmla="*/ 15580 h 99940"/>
                <a:gd name="connsiteX15" fmla="*/ 16776 w 133990"/>
                <a:gd name="connsiteY15" fmla="*/ 29611 h 99940"/>
                <a:gd name="connsiteX16" fmla="*/ 16267 w 133990"/>
                <a:gd name="connsiteY16" fmla="*/ 99941 h 99940"/>
                <a:gd name="connsiteX17" fmla="*/ 19 w 133990"/>
                <a:gd name="connsiteY17" fmla="*/ 99941 h 99940"/>
                <a:gd name="connsiteX18" fmla="*/ 19 w 133990"/>
                <a:gd name="connsiteY18" fmla="*/ 2670 h 99940"/>
                <a:gd name="connsiteX19" fmla="*/ 13567 w 133990"/>
                <a:gd name="connsiteY19" fmla="*/ 2670 h 99940"/>
                <a:gd name="connsiteX20" fmla="*/ 15019 w 133990"/>
                <a:gd name="connsiteY20" fmla="*/ 16090 h 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90" h="99940">
                  <a:moveTo>
                    <a:pt x="15019" y="16090"/>
                  </a:moveTo>
                  <a:cubicBezTo>
                    <a:pt x="25180" y="6235"/>
                    <a:pt x="38907" y="-3237"/>
                    <a:pt x="53856" y="1066"/>
                  </a:cubicBezTo>
                  <a:cubicBezTo>
                    <a:pt x="63100" y="2518"/>
                    <a:pt x="68754" y="10411"/>
                    <a:pt x="72905" y="18101"/>
                  </a:cubicBezTo>
                  <a:cubicBezTo>
                    <a:pt x="80189" y="10207"/>
                    <a:pt x="88771" y="2390"/>
                    <a:pt x="99773" y="531"/>
                  </a:cubicBezTo>
                  <a:cubicBezTo>
                    <a:pt x="110367" y="-1073"/>
                    <a:pt x="123024" y="2670"/>
                    <a:pt x="128296" y="12728"/>
                  </a:cubicBezTo>
                  <a:cubicBezTo>
                    <a:pt x="133414" y="21360"/>
                    <a:pt x="133618" y="31699"/>
                    <a:pt x="133949" y="41451"/>
                  </a:cubicBezTo>
                  <a:cubicBezTo>
                    <a:pt x="134051" y="60956"/>
                    <a:pt x="133924" y="80436"/>
                    <a:pt x="133975" y="99941"/>
                  </a:cubicBezTo>
                  <a:cubicBezTo>
                    <a:pt x="128321" y="99941"/>
                    <a:pt x="122744" y="99941"/>
                    <a:pt x="117167" y="99941"/>
                  </a:cubicBezTo>
                  <a:cubicBezTo>
                    <a:pt x="116988" y="78780"/>
                    <a:pt x="117421" y="57595"/>
                    <a:pt x="116988" y="36435"/>
                  </a:cubicBezTo>
                  <a:cubicBezTo>
                    <a:pt x="116530" y="28236"/>
                    <a:pt x="113958" y="17694"/>
                    <a:pt x="104764" y="15580"/>
                  </a:cubicBezTo>
                  <a:cubicBezTo>
                    <a:pt x="92769" y="12168"/>
                    <a:pt x="82914" y="21641"/>
                    <a:pt x="75376" y="29534"/>
                  </a:cubicBezTo>
                  <a:cubicBezTo>
                    <a:pt x="75452" y="53011"/>
                    <a:pt x="75376" y="76463"/>
                    <a:pt x="75401" y="99941"/>
                  </a:cubicBezTo>
                  <a:cubicBezTo>
                    <a:pt x="69747" y="99941"/>
                    <a:pt x="64170" y="99941"/>
                    <a:pt x="58593" y="99941"/>
                  </a:cubicBezTo>
                  <a:cubicBezTo>
                    <a:pt x="58415" y="78755"/>
                    <a:pt x="58848" y="57544"/>
                    <a:pt x="58415" y="36384"/>
                  </a:cubicBezTo>
                  <a:cubicBezTo>
                    <a:pt x="58083" y="28108"/>
                    <a:pt x="55282" y="17847"/>
                    <a:pt x="46190" y="15580"/>
                  </a:cubicBezTo>
                  <a:cubicBezTo>
                    <a:pt x="34476" y="12525"/>
                    <a:pt x="23754" y="21182"/>
                    <a:pt x="16776" y="29611"/>
                  </a:cubicBezTo>
                  <a:cubicBezTo>
                    <a:pt x="15528" y="53011"/>
                    <a:pt x="16674" y="76514"/>
                    <a:pt x="16267" y="99941"/>
                  </a:cubicBezTo>
                  <a:cubicBezTo>
                    <a:pt x="10817" y="99941"/>
                    <a:pt x="5393" y="99941"/>
                    <a:pt x="19" y="99941"/>
                  </a:cubicBezTo>
                  <a:cubicBezTo>
                    <a:pt x="-6" y="67526"/>
                    <a:pt x="-6" y="35111"/>
                    <a:pt x="19" y="2670"/>
                  </a:cubicBezTo>
                  <a:cubicBezTo>
                    <a:pt x="4476" y="2670"/>
                    <a:pt x="9009" y="2670"/>
                    <a:pt x="13567" y="2670"/>
                  </a:cubicBezTo>
                  <a:cubicBezTo>
                    <a:pt x="14051" y="7152"/>
                    <a:pt x="14433" y="11608"/>
                    <a:pt x="15019" y="1609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2" name="Forme libre : forme 21">
              <a:extLst>
                <a:ext uri="{FF2B5EF4-FFF2-40B4-BE49-F238E27FC236}">
                  <a16:creationId xmlns:a16="http://schemas.microsoft.com/office/drawing/2014/main" id="{0C2E88A3-545E-47D8-A79C-604BD26281F4}"/>
                </a:ext>
              </a:extLst>
            </p:cNvPr>
            <p:cNvSpPr/>
            <p:nvPr userDrawn="1"/>
          </p:nvSpPr>
          <p:spPr>
            <a:xfrm>
              <a:off x="7815409" y="2509804"/>
              <a:ext cx="134297" cy="165642"/>
            </a:xfrm>
            <a:custGeom>
              <a:avLst/>
              <a:gdLst>
                <a:gd name="connsiteX0" fmla="*/ 8404 w 82807"/>
                <a:gd name="connsiteY0" fmla="*/ 20477 h 102151"/>
                <a:gd name="connsiteX1" fmla="*/ 66316 w 82807"/>
                <a:gd name="connsiteY1" fmla="*/ 6651 h 102151"/>
                <a:gd name="connsiteX2" fmla="*/ 82589 w 82807"/>
                <a:gd name="connsiteY2" fmla="*/ 54853 h 102151"/>
                <a:gd name="connsiteX3" fmla="*/ 16528 w 82807"/>
                <a:gd name="connsiteY3" fmla="*/ 55082 h 102151"/>
                <a:gd name="connsiteX4" fmla="*/ 35297 w 82807"/>
                <a:gd name="connsiteY4" fmla="*/ 85791 h 102151"/>
                <a:gd name="connsiteX5" fmla="*/ 73141 w 82807"/>
                <a:gd name="connsiteY5" fmla="*/ 81055 h 102151"/>
                <a:gd name="connsiteX6" fmla="*/ 79176 w 82807"/>
                <a:gd name="connsiteY6" fmla="*/ 92284 h 102151"/>
                <a:gd name="connsiteX7" fmla="*/ 21366 w 82807"/>
                <a:gd name="connsiteY7" fmla="*/ 95034 h 102151"/>
                <a:gd name="connsiteX8" fmla="*/ 8404 w 82807"/>
                <a:gd name="connsiteY8" fmla="*/ 20477 h 102151"/>
                <a:gd name="connsiteX9" fmla="*/ 26638 w 82807"/>
                <a:gd name="connsiteY9" fmla="*/ 20859 h 102151"/>
                <a:gd name="connsiteX10" fmla="*/ 16120 w 82807"/>
                <a:gd name="connsiteY10" fmla="*/ 43140 h 102151"/>
                <a:gd name="connsiteX11" fmla="*/ 67945 w 82807"/>
                <a:gd name="connsiteY11" fmla="*/ 43242 h 102151"/>
                <a:gd name="connsiteX12" fmla="*/ 60586 w 82807"/>
                <a:gd name="connsiteY12" fmla="*/ 19943 h 102151"/>
                <a:gd name="connsiteX13" fmla="*/ 26638 w 82807"/>
                <a:gd name="connsiteY13" fmla="*/ 20859 h 10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807" h="102151">
                  <a:moveTo>
                    <a:pt x="8404" y="20477"/>
                  </a:moveTo>
                  <a:cubicBezTo>
                    <a:pt x="19558" y="1023"/>
                    <a:pt x="47674" y="-6641"/>
                    <a:pt x="66316" y="6651"/>
                  </a:cubicBezTo>
                  <a:cubicBezTo>
                    <a:pt x="81366" y="17473"/>
                    <a:pt x="83633" y="37742"/>
                    <a:pt x="82589" y="54853"/>
                  </a:cubicBezTo>
                  <a:cubicBezTo>
                    <a:pt x="60560" y="55209"/>
                    <a:pt x="38531" y="54777"/>
                    <a:pt x="16528" y="55082"/>
                  </a:cubicBezTo>
                  <a:cubicBezTo>
                    <a:pt x="17521" y="67432"/>
                    <a:pt x="23302" y="80596"/>
                    <a:pt x="35297" y="85791"/>
                  </a:cubicBezTo>
                  <a:cubicBezTo>
                    <a:pt x="47699" y="91724"/>
                    <a:pt x="61859" y="87599"/>
                    <a:pt x="73141" y="81055"/>
                  </a:cubicBezTo>
                  <a:cubicBezTo>
                    <a:pt x="75102" y="84798"/>
                    <a:pt x="77113" y="88541"/>
                    <a:pt x="79176" y="92284"/>
                  </a:cubicBezTo>
                  <a:cubicBezTo>
                    <a:pt x="62139" y="103081"/>
                    <a:pt x="38939" y="106467"/>
                    <a:pt x="21366" y="95034"/>
                  </a:cubicBezTo>
                  <a:cubicBezTo>
                    <a:pt x="-2522" y="79425"/>
                    <a:pt x="-5679" y="43675"/>
                    <a:pt x="8404" y="20477"/>
                  </a:cubicBezTo>
                  <a:moveTo>
                    <a:pt x="26638" y="20859"/>
                  </a:moveTo>
                  <a:cubicBezTo>
                    <a:pt x="20271" y="26614"/>
                    <a:pt x="18056" y="35144"/>
                    <a:pt x="16120" y="43140"/>
                  </a:cubicBezTo>
                  <a:cubicBezTo>
                    <a:pt x="33387" y="43344"/>
                    <a:pt x="50679" y="43216"/>
                    <a:pt x="67945" y="43242"/>
                  </a:cubicBezTo>
                  <a:cubicBezTo>
                    <a:pt x="67410" y="35068"/>
                    <a:pt x="66468" y="26207"/>
                    <a:pt x="60586" y="19943"/>
                  </a:cubicBezTo>
                  <a:cubicBezTo>
                    <a:pt x="51621" y="10674"/>
                    <a:pt x="35297" y="11743"/>
                    <a:pt x="26638" y="2085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Forme libre : forme 22">
              <a:extLst>
                <a:ext uri="{FF2B5EF4-FFF2-40B4-BE49-F238E27FC236}">
                  <a16:creationId xmlns:a16="http://schemas.microsoft.com/office/drawing/2014/main" id="{DD9ECEFA-E7A0-4162-8D41-A03F1516CD79}"/>
                </a:ext>
              </a:extLst>
            </p:cNvPr>
            <p:cNvSpPr/>
            <p:nvPr userDrawn="1"/>
          </p:nvSpPr>
          <p:spPr>
            <a:xfrm>
              <a:off x="7997397" y="2509932"/>
              <a:ext cx="87261" cy="161653"/>
            </a:xfrm>
            <a:custGeom>
              <a:avLst/>
              <a:gdLst>
                <a:gd name="connsiteX0" fmla="*/ 34960 w 53805"/>
                <a:gd name="connsiteY0" fmla="*/ 1377 h 99691"/>
                <a:gd name="connsiteX1" fmla="*/ 53805 w 53805"/>
                <a:gd name="connsiteY1" fmla="*/ 1403 h 99691"/>
                <a:gd name="connsiteX2" fmla="*/ 50596 w 53805"/>
                <a:gd name="connsiteY2" fmla="*/ 16426 h 99691"/>
                <a:gd name="connsiteX3" fmla="*/ 16980 w 53805"/>
                <a:gd name="connsiteY3" fmla="*/ 38452 h 99691"/>
                <a:gd name="connsiteX4" fmla="*/ 16827 w 53805"/>
                <a:gd name="connsiteY4" fmla="*/ 99691 h 99691"/>
                <a:gd name="connsiteX5" fmla="*/ 19 w 53805"/>
                <a:gd name="connsiteY5" fmla="*/ 99691 h 99691"/>
                <a:gd name="connsiteX6" fmla="*/ 19 w 53805"/>
                <a:gd name="connsiteY6" fmla="*/ 2421 h 99691"/>
                <a:gd name="connsiteX7" fmla="*/ 13950 w 53805"/>
                <a:gd name="connsiteY7" fmla="*/ 2447 h 99691"/>
                <a:gd name="connsiteX8" fmla="*/ 14943 w 53805"/>
                <a:gd name="connsiteY8" fmla="*/ 20067 h 99691"/>
                <a:gd name="connsiteX9" fmla="*/ 34960 w 53805"/>
                <a:gd name="connsiteY9" fmla="*/ 1377 h 9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05" h="99691">
                  <a:moveTo>
                    <a:pt x="34960" y="1377"/>
                  </a:moveTo>
                  <a:cubicBezTo>
                    <a:pt x="40996" y="-1169"/>
                    <a:pt x="47566" y="409"/>
                    <a:pt x="53805" y="1403"/>
                  </a:cubicBezTo>
                  <a:cubicBezTo>
                    <a:pt x="52659" y="6419"/>
                    <a:pt x="51641" y="11410"/>
                    <a:pt x="50596" y="16426"/>
                  </a:cubicBezTo>
                  <a:cubicBezTo>
                    <a:pt x="35087" y="10671"/>
                    <a:pt x="19909" y="23836"/>
                    <a:pt x="16980" y="38452"/>
                  </a:cubicBezTo>
                  <a:cubicBezTo>
                    <a:pt x="16547" y="58848"/>
                    <a:pt x="17006" y="79270"/>
                    <a:pt x="16827" y="99691"/>
                  </a:cubicBezTo>
                  <a:cubicBezTo>
                    <a:pt x="11199" y="99691"/>
                    <a:pt x="5571" y="99691"/>
                    <a:pt x="19" y="99691"/>
                  </a:cubicBezTo>
                  <a:cubicBezTo>
                    <a:pt x="-6" y="67251"/>
                    <a:pt x="-6" y="34836"/>
                    <a:pt x="19" y="2421"/>
                  </a:cubicBezTo>
                  <a:cubicBezTo>
                    <a:pt x="4603" y="2421"/>
                    <a:pt x="9264" y="2421"/>
                    <a:pt x="13950" y="2447"/>
                  </a:cubicBezTo>
                  <a:cubicBezTo>
                    <a:pt x="14306" y="8303"/>
                    <a:pt x="14637" y="14185"/>
                    <a:pt x="14943" y="20067"/>
                  </a:cubicBezTo>
                  <a:cubicBezTo>
                    <a:pt x="20036" y="12505"/>
                    <a:pt x="25868" y="4407"/>
                    <a:pt x="34960" y="137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4" name="Forme libre : forme 23">
              <a:extLst>
                <a:ext uri="{FF2B5EF4-FFF2-40B4-BE49-F238E27FC236}">
                  <a16:creationId xmlns:a16="http://schemas.microsoft.com/office/drawing/2014/main" id="{79567AC6-BE52-4344-A7A9-44694C344AD0}"/>
                </a:ext>
              </a:extLst>
            </p:cNvPr>
            <p:cNvSpPr/>
            <p:nvPr userDrawn="1"/>
          </p:nvSpPr>
          <p:spPr>
            <a:xfrm>
              <a:off x="8193242" y="2509727"/>
              <a:ext cx="138103" cy="227964"/>
            </a:xfrm>
            <a:custGeom>
              <a:avLst/>
              <a:gdLst>
                <a:gd name="connsiteX0" fmla="*/ 15586 w 85154"/>
                <a:gd name="connsiteY0" fmla="*/ 13497 h 140585"/>
                <a:gd name="connsiteX1" fmla="*/ 51010 w 85154"/>
                <a:gd name="connsiteY1" fmla="*/ 231 h 140585"/>
                <a:gd name="connsiteX2" fmla="*/ 78693 w 85154"/>
                <a:gd name="connsiteY2" fmla="*/ 18845 h 140585"/>
                <a:gd name="connsiteX3" fmla="*/ 83786 w 85154"/>
                <a:gd name="connsiteY3" fmla="*/ 64297 h 140585"/>
                <a:gd name="connsiteX4" fmla="*/ 49635 w 85154"/>
                <a:gd name="connsiteY4" fmla="*/ 101652 h 140585"/>
                <a:gd name="connsiteX5" fmla="*/ 16171 w 85154"/>
                <a:gd name="connsiteY5" fmla="*/ 91517 h 140585"/>
                <a:gd name="connsiteX6" fmla="*/ 17012 w 85154"/>
                <a:gd name="connsiteY6" fmla="*/ 140534 h 140585"/>
                <a:gd name="connsiteX7" fmla="*/ 0 w 85154"/>
                <a:gd name="connsiteY7" fmla="*/ 140585 h 140585"/>
                <a:gd name="connsiteX8" fmla="*/ 0 w 85154"/>
                <a:gd name="connsiteY8" fmla="*/ 2625 h 140585"/>
                <a:gd name="connsiteX9" fmla="*/ 13676 w 85154"/>
                <a:gd name="connsiteY9" fmla="*/ 2370 h 140585"/>
                <a:gd name="connsiteX10" fmla="*/ 15586 w 85154"/>
                <a:gd name="connsiteY10" fmla="*/ 13497 h 140585"/>
                <a:gd name="connsiteX11" fmla="*/ 17674 w 85154"/>
                <a:gd name="connsiteY11" fmla="*/ 26789 h 140585"/>
                <a:gd name="connsiteX12" fmla="*/ 16757 w 85154"/>
                <a:gd name="connsiteY12" fmla="*/ 77691 h 140585"/>
                <a:gd name="connsiteX13" fmla="*/ 43294 w 85154"/>
                <a:gd name="connsiteY13" fmla="*/ 87774 h 140585"/>
                <a:gd name="connsiteX14" fmla="*/ 64227 w 85154"/>
                <a:gd name="connsiteY14" fmla="*/ 69950 h 140585"/>
                <a:gd name="connsiteX15" fmla="*/ 65272 w 85154"/>
                <a:gd name="connsiteY15" fmla="*/ 31245 h 140585"/>
                <a:gd name="connsiteX16" fmla="*/ 47267 w 85154"/>
                <a:gd name="connsiteY16" fmla="*/ 14592 h 140585"/>
                <a:gd name="connsiteX17" fmla="*/ 17674 w 85154"/>
                <a:gd name="connsiteY17" fmla="*/ 26789 h 14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54" h="140585">
                  <a:moveTo>
                    <a:pt x="15586" y="13497"/>
                  </a:moveTo>
                  <a:cubicBezTo>
                    <a:pt x="25594" y="5629"/>
                    <a:pt x="37742" y="-1373"/>
                    <a:pt x="51010" y="231"/>
                  </a:cubicBezTo>
                  <a:cubicBezTo>
                    <a:pt x="62649" y="1173"/>
                    <a:pt x="73446" y="8379"/>
                    <a:pt x="78693" y="18845"/>
                  </a:cubicBezTo>
                  <a:cubicBezTo>
                    <a:pt x="85645" y="32773"/>
                    <a:pt x="86358" y="49172"/>
                    <a:pt x="83786" y="64297"/>
                  </a:cubicBezTo>
                  <a:cubicBezTo>
                    <a:pt x="80654" y="81765"/>
                    <a:pt x="67946" y="98698"/>
                    <a:pt x="49635" y="101652"/>
                  </a:cubicBezTo>
                  <a:cubicBezTo>
                    <a:pt x="37411" y="104453"/>
                    <a:pt x="25900" y="98087"/>
                    <a:pt x="16171" y="91517"/>
                  </a:cubicBezTo>
                  <a:cubicBezTo>
                    <a:pt x="17037" y="107839"/>
                    <a:pt x="17088" y="124187"/>
                    <a:pt x="17012" y="140534"/>
                  </a:cubicBezTo>
                  <a:cubicBezTo>
                    <a:pt x="11307" y="140534"/>
                    <a:pt x="5628" y="140560"/>
                    <a:pt x="0" y="140585"/>
                  </a:cubicBezTo>
                  <a:cubicBezTo>
                    <a:pt x="0" y="94598"/>
                    <a:pt x="0" y="48611"/>
                    <a:pt x="0" y="2625"/>
                  </a:cubicBezTo>
                  <a:cubicBezTo>
                    <a:pt x="4508" y="2548"/>
                    <a:pt x="9041" y="2446"/>
                    <a:pt x="13676" y="2370"/>
                  </a:cubicBezTo>
                  <a:cubicBezTo>
                    <a:pt x="14287" y="6062"/>
                    <a:pt x="14873" y="9780"/>
                    <a:pt x="15586" y="13497"/>
                  </a:cubicBezTo>
                  <a:moveTo>
                    <a:pt x="17674" y="26789"/>
                  </a:moveTo>
                  <a:cubicBezTo>
                    <a:pt x="15891" y="43646"/>
                    <a:pt x="17725" y="60732"/>
                    <a:pt x="16757" y="77691"/>
                  </a:cubicBezTo>
                  <a:cubicBezTo>
                    <a:pt x="24143" y="83725"/>
                    <a:pt x="33336" y="89149"/>
                    <a:pt x="43294" y="87774"/>
                  </a:cubicBezTo>
                  <a:cubicBezTo>
                    <a:pt x="53073" y="86628"/>
                    <a:pt x="60840" y="78862"/>
                    <a:pt x="64227" y="69950"/>
                  </a:cubicBezTo>
                  <a:cubicBezTo>
                    <a:pt x="68863" y="57676"/>
                    <a:pt x="68964" y="43773"/>
                    <a:pt x="65272" y="31245"/>
                  </a:cubicBezTo>
                  <a:cubicBezTo>
                    <a:pt x="62827" y="22995"/>
                    <a:pt x="55976" y="15815"/>
                    <a:pt x="47267" y="14592"/>
                  </a:cubicBezTo>
                  <a:cubicBezTo>
                    <a:pt x="35985" y="12632"/>
                    <a:pt x="25543" y="19532"/>
                    <a:pt x="17674" y="2678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5" name="Forme libre : forme 24">
              <a:extLst>
                <a:ext uri="{FF2B5EF4-FFF2-40B4-BE49-F238E27FC236}">
                  <a16:creationId xmlns:a16="http://schemas.microsoft.com/office/drawing/2014/main" id="{AB5ECBDF-4FAC-4709-9465-9446F5FEC502}"/>
                </a:ext>
              </a:extLst>
            </p:cNvPr>
            <p:cNvSpPr/>
            <p:nvPr userDrawn="1"/>
          </p:nvSpPr>
          <p:spPr>
            <a:xfrm>
              <a:off x="8367712" y="2509780"/>
              <a:ext cx="123748" cy="165783"/>
            </a:xfrm>
            <a:custGeom>
              <a:avLst/>
              <a:gdLst>
                <a:gd name="connsiteX0" fmla="*/ 3941 w 76303"/>
                <a:gd name="connsiteY0" fmla="*/ 12624 h 102238"/>
                <a:gd name="connsiteX1" fmla="*/ 57906 w 76303"/>
                <a:gd name="connsiteY1" fmla="*/ 2872 h 102238"/>
                <a:gd name="connsiteX2" fmla="*/ 76217 w 76303"/>
                <a:gd name="connsiteY2" fmla="*/ 36127 h 102238"/>
                <a:gd name="connsiteX3" fmla="*/ 76267 w 76303"/>
                <a:gd name="connsiteY3" fmla="*/ 99785 h 102238"/>
                <a:gd name="connsiteX4" fmla="*/ 62566 w 76303"/>
                <a:gd name="connsiteY4" fmla="*/ 99785 h 102238"/>
                <a:gd name="connsiteX5" fmla="*/ 61140 w 76303"/>
                <a:gd name="connsiteY5" fmla="*/ 88352 h 102238"/>
                <a:gd name="connsiteX6" fmla="*/ 16700 w 76303"/>
                <a:gd name="connsiteY6" fmla="*/ 100116 h 102238"/>
                <a:gd name="connsiteX7" fmla="*/ 10588 w 76303"/>
                <a:gd name="connsiteY7" fmla="*/ 52449 h 102238"/>
                <a:gd name="connsiteX8" fmla="*/ 60147 w 76303"/>
                <a:gd name="connsiteY8" fmla="*/ 37553 h 102238"/>
                <a:gd name="connsiteX9" fmla="*/ 49756 w 76303"/>
                <a:gd name="connsiteY9" fmla="*/ 16316 h 102238"/>
                <a:gd name="connsiteX10" fmla="*/ 10512 w 76303"/>
                <a:gd name="connsiteY10" fmla="*/ 24464 h 102238"/>
                <a:gd name="connsiteX11" fmla="*/ 3941 w 76303"/>
                <a:gd name="connsiteY11" fmla="*/ 12624 h 102238"/>
                <a:gd name="connsiteX12" fmla="*/ 21921 w 76303"/>
                <a:gd name="connsiteY12" fmla="*/ 61081 h 102238"/>
                <a:gd name="connsiteX13" fmla="*/ 24977 w 76303"/>
                <a:gd name="connsiteY13" fmla="*/ 87053 h 102238"/>
                <a:gd name="connsiteX14" fmla="*/ 59358 w 76303"/>
                <a:gd name="connsiteY14" fmla="*/ 76002 h 102238"/>
                <a:gd name="connsiteX15" fmla="*/ 59383 w 76303"/>
                <a:gd name="connsiteY15" fmla="*/ 49088 h 102238"/>
                <a:gd name="connsiteX16" fmla="*/ 21921 w 76303"/>
                <a:gd name="connsiteY16" fmla="*/ 61081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03" h="102238">
                  <a:moveTo>
                    <a:pt x="3941" y="12624"/>
                  </a:moveTo>
                  <a:cubicBezTo>
                    <a:pt x="19782" y="3050"/>
                    <a:pt x="39697" y="-4284"/>
                    <a:pt x="57906" y="2872"/>
                  </a:cubicBezTo>
                  <a:cubicBezTo>
                    <a:pt x="70767" y="8295"/>
                    <a:pt x="76089" y="23064"/>
                    <a:pt x="76217" y="36127"/>
                  </a:cubicBezTo>
                  <a:cubicBezTo>
                    <a:pt x="76420" y="57338"/>
                    <a:pt x="76191" y="78574"/>
                    <a:pt x="76267" y="99785"/>
                  </a:cubicBezTo>
                  <a:cubicBezTo>
                    <a:pt x="71658" y="99785"/>
                    <a:pt x="67074" y="99785"/>
                    <a:pt x="62566" y="99785"/>
                  </a:cubicBezTo>
                  <a:cubicBezTo>
                    <a:pt x="62006" y="95966"/>
                    <a:pt x="61573" y="92172"/>
                    <a:pt x="61140" y="88352"/>
                  </a:cubicBezTo>
                  <a:cubicBezTo>
                    <a:pt x="48840" y="98003"/>
                    <a:pt x="32413" y="106278"/>
                    <a:pt x="16700" y="100116"/>
                  </a:cubicBezTo>
                  <a:cubicBezTo>
                    <a:pt x="-2756" y="93674"/>
                    <a:pt x="-5762" y="63882"/>
                    <a:pt x="10588" y="52449"/>
                  </a:cubicBezTo>
                  <a:cubicBezTo>
                    <a:pt x="24926" y="42060"/>
                    <a:pt x="43186" y="40430"/>
                    <a:pt x="60147" y="37553"/>
                  </a:cubicBezTo>
                  <a:cubicBezTo>
                    <a:pt x="58517" y="29914"/>
                    <a:pt x="57804" y="20110"/>
                    <a:pt x="49756" y="16316"/>
                  </a:cubicBezTo>
                  <a:cubicBezTo>
                    <a:pt x="36386" y="10256"/>
                    <a:pt x="21972" y="17564"/>
                    <a:pt x="10512" y="24464"/>
                  </a:cubicBezTo>
                  <a:cubicBezTo>
                    <a:pt x="8296" y="20518"/>
                    <a:pt x="6106" y="16571"/>
                    <a:pt x="3941" y="12624"/>
                  </a:cubicBezTo>
                  <a:moveTo>
                    <a:pt x="21921" y="61081"/>
                  </a:moveTo>
                  <a:cubicBezTo>
                    <a:pt x="13517" y="67676"/>
                    <a:pt x="14663" y="82954"/>
                    <a:pt x="24977" y="87053"/>
                  </a:cubicBezTo>
                  <a:cubicBezTo>
                    <a:pt x="37558" y="92324"/>
                    <a:pt x="50037" y="83794"/>
                    <a:pt x="59358" y="76002"/>
                  </a:cubicBezTo>
                  <a:cubicBezTo>
                    <a:pt x="59459" y="67014"/>
                    <a:pt x="59485" y="58051"/>
                    <a:pt x="59383" y="49088"/>
                  </a:cubicBezTo>
                  <a:cubicBezTo>
                    <a:pt x="46497" y="51252"/>
                    <a:pt x="32413" y="52576"/>
                    <a:pt x="21921" y="6108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6" name="Forme libre : forme 25">
              <a:extLst>
                <a:ext uri="{FF2B5EF4-FFF2-40B4-BE49-F238E27FC236}">
                  <a16:creationId xmlns:a16="http://schemas.microsoft.com/office/drawing/2014/main" id="{4A10C9F3-5793-4BE3-80DA-CF0A33FD414F}"/>
                </a:ext>
              </a:extLst>
            </p:cNvPr>
            <p:cNvSpPr/>
            <p:nvPr userDrawn="1"/>
          </p:nvSpPr>
          <p:spPr>
            <a:xfrm>
              <a:off x="8532003" y="2509800"/>
              <a:ext cx="117352" cy="165723"/>
            </a:xfrm>
            <a:custGeom>
              <a:avLst/>
              <a:gdLst>
                <a:gd name="connsiteX0" fmla="*/ 19253 w 72359"/>
                <a:gd name="connsiteY0" fmla="*/ 4413 h 102201"/>
                <a:gd name="connsiteX1" fmla="*/ 69321 w 72359"/>
                <a:gd name="connsiteY1" fmla="*/ 10931 h 102201"/>
                <a:gd name="connsiteX2" fmla="*/ 61121 w 72359"/>
                <a:gd name="connsiteY2" fmla="*/ 21728 h 102201"/>
                <a:gd name="connsiteX3" fmla="*/ 38226 w 72359"/>
                <a:gd name="connsiteY3" fmla="*/ 13249 h 102201"/>
                <a:gd name="connsiteX4" fmla="*/ 21367 w 72359"/>
                <a:gd name="connsiteY4" fmla="*/ 24656 h 102201"/>
                <a:gd name="connsiteX5" fmla="*/ 27402 w 72359"/>
                <a:gd name="connsiteY5" fmla="*/ 36650 h 102201"/>
                <a:gd name="connsiteX6" fmla="*/ 66214 w 72359"/>
                <a:gd name="connsiteY6" fmla="*/ 56358 h 102201"/>
                <a:gd name="connsiteX7" fmla="*/ 59720 w 72359"/>
                <a:gd name="connsiteY7" fmla="*/ 96056 h 102201"/>
                <a:gd name="connsiteX8" fmla="*/ 0 w 72359"/>
                <a:gd name="connsiteY8" fmla="*/ 88467 h 102201"/>
                <a:gd name="connsiteX9" fmla="*/ 8557 w 72359"/>
                <a:gd name="connsiteY9" fmla="*/ 77493 h 102201"/>
                <a:gd name="connsiteX10" fmla="*/ 35552 w 72359"/>
                <a:gd name="connsiteY10" fmla="*/ 89053 h 102201"/>
                <a:gd name="connsiteX11" fmla="*/ 55849 w 72359"/>
                <a:gd name="connsiteY11" fmla="*/ 76831 h 102201"/>
                <a:gd name="connsiteX12" fmla="*/ 46401 w 72359"/>
                <a:gd name="connsiteY12" fmla="*/ 61171 h 102201"/>
                <a:gd name="connsiteX13" fmla="*/ 9805 w 72359"/>
                <a:gd name="connsiteY13" fmla="*/ 41564 h 102201"/>
                <a:gd name="connsiteX14" fmla="*/ 19253 w 72359"/>
                <a:gd name="connsiteY14" fmla="*/ 4413 h 1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359" h="102201">
                  <a:moveTo>
                    <a:pt x="19253" y="4413"/>
                  </a:moveTo>
                  <a:cubicBezTo>
                    <a:pt x="35399" y="-4016"/>
                    <a:pt x="55212" y="441"/>
                    <a:pt x="69321" y="10931"/>
                  </a:cubicBezTo>
                  <a:cubicBezTo>
                    <a:pt x="66545" y="14522"/>
                    <a:pt x="63820" y="18138"/>
                    <a:pt x="61121" y="21728"/>
                  </a:cubicBezTo>
                  <a:cubicBezTo>
                    <a:pt x="54143" y="17425"/>
                    <a:pt x="46732" y="12739"/>
                    <a:pt x="38226" y="13249"/>
                  </a:cubicBezTo>
                  <a:cubicBezTo>
                    <a:pt x="30942" y="13019"/>
                    <a:pt x="22997" y="17094"/>
                    <a:pt x="21367" y="24656"/>
                  </a:cubicBezTo>
                  <a:cubicBezTo>
                    <a:pt x="20425" y="29494"/>
                    <a:pt x="23149" y="34332"/>
                    <a:pt x="27402" y="36650"/>
                  </a:cubicBezTo>
                  <a:cubicBezTo>
                    <a:pt x="39754" y="44314"/>
                    <a:pt x="55773" y="45562"/>
                    <a:pt x="66214" y="56358"/>
                  </a:cubicBezTo>
                  <a:cubicBezTo>
                    <a:pt x="76833" y="67868"/>
                    <a:pt x="73064" y="88238"/>
                    <a:pt x="59720" y="96056"/>
                  </a:cubicBezTo>
                  <a:cubicBezTo>
                    <a:pt x="41002" y="107514"/>
                    <a:pt x="16222" y="101785"/>
                    <a:pt x="0" y="88467"/>
                  </a:cubicBezTo>
                  <a:cubicBezTo>
                    <a:pt x="2827" y="84801"/>
                    <a:pt x="5679" y="81134"/>
                    <a:pt x="8557" y="77493"/>
                  </a:cubicBezTo>
                  <a:cubicBezTo>
                    <a:pt x="16579" y="83146"/>
                    <a:pt x="25339" y="88824"/>
                    <a:pt x="35552" y="89053"/>
                  </a:cubicBezTo>
                  <a:cubicBezTo>
                    <a:pt x="43752" y="89639"/>
                    <a:pt x="54219" y="85998"/>
                    <a:pt x="55849" y="76831"/>
                  </a:cubicBezTo>
                  <a:cubicBezTo>
                    <a:pt x="57504" y="69930"/>
                    <a:pt x="52105" y="64023"/>
                    <a:pt x="46401" y="61171"/>
                  </a:cubicBezTo>
                  <a:cubicBezTo>
                    <a:pt x="34176" y="54754"/>
                    <a:pt x="19075" y="52641"/>
                    <a:pt x="9805" y="41564"/>
                  </a:cubicBezTo>
                  <a:cubicBezTo>
                    <a:pt x="127" y="29902"/>
                    <a:pt x="5985" y="10651"/>
                    <a:pt x="19253" y="441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7" name="Forme libre : forme 26">
              <a:extLst>
                <a:ext uri="{FF2B5EF4-FFF2-40B4-BE49-F238E27FC236}">
                  <a16:creationId xmlns:a16="http://schemas.microsoft.com/office/drawing/2014/main" id="{77E13F8E-8591-4D44-BE4C-CB6C4CF4F850}"/>
                </a:ext>
              </a:extLst>
            </p:cNvPr>
            <p:cNvSpPr/>
            <p:nvPr userDrawn="1"/>
          </p:nvSpPr>
          <p:spPr>
            <a:xfrm>
              <a:off x="7738101" y="2513858"/>
              <a:ext cx="27290" cy="157727"/>
            </a:xfrm>
            <a:custGeom>
              <a:avLst/>
              <a:gdLst>
                <a:gd name="connsiteX0" fmla="*/ 19 w 16827"/>
                <a:gd name="connsiteY0" fmla="*/ 0 h 97270"/>
                <a:gd name="connsiteX1" fmla="*/ 16827 w 16827"/>
                <a:gd name="connsiteY1" fmla="*/ 0 h 97270"/>
                <a:gd name="connsiteX2" fmla="*/ 16827 w 16827"/>
                <a:gd name="connsiteY2" fmla="*/ 97270 h 97270"/>
                <a:gd name="connsiteX3" fmla="*/ 19 w 16827"/>
                <a:gd name="connsiteY3" fmla="*/ 97270 h 97270"/>
                <a:gd name="connsiteX4" fmla="*/ 19 w 16827"/>
                <a:gd name="connsiteY4" fmla="*/ 0 h 9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 h="97270">
                  <a:moveTo>
                    <a:pt x="19" y="0"/>
                  </a:moveTo>
                  <a:cubicBezTo>
                    <a:pt x="5571" y="0"/>
                    <a:pt x="11173" y="0"/>
                    <a:pt x="16827" y="0"/>
                  </a:cubicBezTo>
                  <a:cubicBezTo>
                    <a:pt x="16827" y="32415"/>
                    <a:pt x="16827" y="64830"/>
                    <a:pt x="16827" y="97270"/>
                  </a:cubicBezTo>
                  <a:cubicBezTo>
                    <a:pt x="11173" y="97270"/>
                    <a:pt x="5571" y="97270"/>
                    <a:pt x="19" y="97270"/>
                  </a:cubicBezTo>
                  <a:cubicBezTo>
                    <a:pt x="-6" y="64855"/>
                    <a:pt x="-6" y="32440"/>
                    <a:pt x="1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Forme libre : forme 27">
              <a:extLst>
                <a:ext uri="{FF2B5EF4-FFF2-40B4-BE49-F238E27FC236}">
                  <a16:creationId xmlns:a16="http://schemas.microsoft.com/office/drawing/2014/main" id="{4D4743FF-009D-422F-992E-342B61C90D58}"/>
                </a:ext>
              </a:extLst>
            </p:cNvPr>
            <p:cNvSpPr/>
            <p:nvPr userDrawn="1"/>
          </p:nvSpPr>
          <p:spPr>
            <a:xfrm>
              <a:off x="8193862" y="2848802"/>
              <a:ext cx="65299" cy="68499"/>
            </a:xfrm>
            <a:custGeom>
              <a:avLst/>
              <a:gdLst>
                <a:gd name="connsiteX0" fmla="*/ 28294 w 40263"/>
                <a:gd name="connsiteY0" fmla="*/ 0 h 42243"/>
                <a:gd name="connsiteX1" fmla="*/ 40263 w 40263"/>
                <a:gd name="connsiteY1" fmla="*/ 11255 h 42243"/>
                <a:gd name="connsiteX2" fmla="*/ 8506 w 40263"/>
                <a:gd name="connsiteY2" fmla="*/ 42244 h 42243"/>
                <a:gd name="connsiteX3" fmla="*/ 0 w 40263"/>
                <a:gd name="connsiteY3" fmla="*/ 33739 h 42243"/>
                <a:gd name="connsiteX4" fmla="*/ 28294 w 40263"/>
                <a:gd name="connsiteY4" fmla="*/ 0 h 4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3" h="42243">
                  <a:moveTo>
                    <a:pt x="28294" y="0"/>
                  </a:moveTo>
                  <a:cubicBezTo>
                    <a:pt x="32317" y="3692"/>
                    <a:pt x="36290" y="7461"/>
                    <a:pt x="40263" y="11255"/>
                  </a:cubicBezTo>
                  <a:cubicBezTo>
                    <a:pt x="29873" y="21822"/>
                    <a:pt x="19253" y="32084"/>
                    <a:pt x="8506" y="42244"/>
                  </a:cubicBezTo>
                  <a:cubicBezTo>
                    <a:pt x="5603" y="39392"/>
                    <a:pt x="2801" y="36565"/>
                    <a:pt x="0" y="33739"/>
                  </a:cubicBezTo>
                  <a:cubicBezTo>
                    <a:pt x="9270" y="22382"/>
                    <a:pt x="18896" y="11280"/>
                    <a:pt x="28294"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Forme libre : forme 28">
              <a:extLst>
                <a:ext uri="{FF2B5EF4-FFF2-40B4-BE49-F238E27FC236}">
                  <a16:creationId xmlns:a16="http://schemas.microsoft.com/office/drawing/2014/main" id="{F5306B7A-3BF9-43B5-BD65-C89B83C73905}"/>
                </a:ext>
              </a:extLst>
            </p:cNvPr>
            <p:cNvSpPr/>
            <p:nvPr userDrawn="1"/>
          </p:nvSpPr>
          <p:spPr>
            <a:xfrm>
              <a:off x="9014662" y="2848762"/>
              <a:ext cx="66041" cy="68706"/>
            </a:xfrm>
            <a:custGeom>
              <a:avLst/>
              <a:gdLst>
                <a:gd name="connsiteX0" fmla="*/ 28828 w 40721"/>
                <a:gd name="connsiteY0" fmla="*/ 0 h 42371"/>
                <a:gd name="connsiteX1" fmla="*/ 40722 w 40721"/>
                <a:gd name="connsiteY1" fmla="*/ 11688 h 42371"/>
                <a:gd name="connsiteX2" fmla="*/ 9397 w 40721"/>
                <a:gd name="connsiteY2" fmla="*/ 42371 h 42371"/>
                <a:gd name="connsiteX3" fmla="*/ 0 w 40721"/>
                <a:gd name="connsiteY3" fmla="*/ 33815 h 42371"/>
                <a:gd name="connsiteX4" fmla="*/ 28828 w 40721"/>
                <a:gd name="connsiteY4" fmla="*/ 0 h 4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1" h="42371">
                  <a:moveTo>
                    <a:pt x="28828" y="0"/>
                  </a:moveTo>
                  <a:cubicBezTo>
                    <a:pt x="32750" y="3921"/>
                    <a:pt x="36698" y="7792"/>
                    <a:pt x="40722" y="11688"/>
                  </a:cubicBezTo>
                  <a:cubicBezTo>
                    <a:pt x="29847" y="21491"/>
                    <a:pt x="19508" y="31829"/>
                    <a:pt x="9397" y="42371"/>
                  </a:cubicBezTo>
                  <a:cubicBezTo>
                    <a:pt x="6214" y="39519"/>
                    <a:pt x="3081" y="36667"/>
                    <a:pt x="0" y="33815"/>
                  </a:cubicBezTo>
                  <a:cubicBezTo>
                    <a:pt x="9703" y="22637"/>
                    <a:pt x="19024" y="11127"/>
                    <a:pt x="28828"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0" name="Forme libre : forme 29">
              <a:extLst>
                <a:ext uri="{FF2B5EF4-FFF2-40B4-BE49-F238E27FC236}">
                  <a16:creationId xmlns:a16="http://schemas.microsoft.com/office/drawing/2014/main" id="{0C3A0D01-FC76-4B32-B22A-7C07ECD1D2E2}"/>
                </a:ext>
              </a:extLst>
            </p:cNvPr>
            <p:cNvSpPr/>
            <p:nvPr userDrawn="1"/>
          </p:nvSpPr>
          <p:spPr>
            <a:xfrm>
              <a:off x="7506716" y="2870935"/>
              <a:ext cx="43987" cy="235004"/>
            </a:xfrm>
            <a:custGeom>
              <a:avLst/>
              <a:gdLst>
                <a:gd name="connsiteX0" fmla="*/ 306 w 27122"/>
                <a:gd name="connsiteY0" fmla="*/ 0 h 144926"/>
                <a:gd name="connsiteX1" fmla="*/ 16732 w 27122"/>
                <a:gd name="connsiteY1" fmla="*/ 0 h 144926"/>
                <a:gd name="connsiteX2" fmla="*/ 16885 w 27122"/>
                <a:gd name="connsiteY2" fmla="*/ 106157 h 144926"/>
                <a:gd name="connsiteX3" fmla="*/ 18896 w 27122"/>
                <a:gd name="connsiteY3" fmla="*/ 130729 h 144926"/>
                <a:gd name="connsiteX4" fmla="*/ 25518 w 27122"/>
                <a:gd name="connsiteY4" fmla="*/ 130907 h 144926"/>
                <a:gd name="connsiteX5" fmla="*/ 27122 w 27122"/>
                <a:gd name="connsiteY5" fmla="*/ 144505 h 144926"/>
                <a:gd name="connsiteX6" fmla="*/ 6239 w 27122"/>
                <a:gd name="connsiteY6" fmla="*/ 141347 h 144926"/>
                <a:gd name="connsiteX7" fmla="*/ 0 w 27122"/>
                <a:gd name="connsiteY7" fmla="*/ 118990 h 144926"/>
                <a:gd name="connsiteX8" fmla="*/ 306 w 27122"/>
                <a:gd name="connsiteY8" fmla="*/ 0 h 1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22" h="144926">
                  <a:moveTo>
                    <a:pt x="306" y="0"/>
                  </a:moveTo>
                  <a:cubicBezTo>
                    <a:pt x="5756" y="51"/>
                    <a:pt x="11205" y="51"/>
                    <a:pt x="16732" y="0"/>
                  </a:cubicBezTo>
                  <a:cubicBezTo>
                    <a:pt x="17088" y="35394"/>
                    <a:pt x="16808" y="70763"/>
                    <a:pt x="16885" y="106157"/>
                  </a:cubicBezTo>
                  <a:cubicBezTo>
                    <a:pt x="17012" y="114356"/>
                    <a:pt x="15713" y="122912"/>
                    <a:pt x="18896" y="130729"/>
                  </a:cubicBezTo>
                  <a:cubicBezTo>
                    <a:pt x="20552" y="130780"/>
                    <a:pt x="23862" y="130856"/>
                    <a:pt x="25518" y="130907"/>
                  </a:cubicBezTo>
                  <a:cubicBezTo>
                    <a:pt x="26027" y="135414"/>
                    <a:pt x="26587" y="139947"/>
                    <a:pt x="27122" y="144505"/>
                  </a:cubicBezTo>
                  <a:cubicBezTo>
                    <a:pt x="20119" y="144632"/>
                    <a:pt x="11995" y="146465"/>
                    <a:pt x="6239" y="141347"/>
                  </a:cubicBezTo>
                  <a:cubicBezTo>
                    <a:pt x="76" y="135720"/>
                    <a:pt x="102" y="126680"/>
                    <a:pt x="0" y="118990"/>
                  </a:cubicBezTo>
                  <a:cubicBezTo>
                    <a:pt x="280" y="79318"/>
                    <a:pt x="-306" y="39647"/>
                    <a:pt x="306"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1" name="Forme libre : forme 30">
              <a:extLst>
                <a:ext uri="{FF2B5EF4-FFF2-40B4-BE49-F238E27FC236}">
                  <a16:creationId xmlns:a16="http://schemas.microsoft.com/office/drawing/2014/main" id="{423641B7-7120-42F1-B5E5-990C43292225}"/>
                </a:ext>
              </a:extLst>
            </p:cNvPr>
            <p:cNvSpPr/>
            <p:nvPr userDrawn="1"/>
          </p:nvSpPr>
          <p:spPr>
            <a:xfrm>
              <a:off x="8766265" y="2877596"/>
              <a:ext cx="38192" cy="35397"/>
            </a:xfrm>
            <a:custGeom>
              <a:avLst/>
              <a:gdLst>
                <a:gd name="connsiteX0" fmla="*/ 6344 w 23549"/>
                <a:gd name="connsiteY0" fmla="*/ 1188 h 21829"/>
                <a:gd name="connsiteX1" fmla="*/ 23534 w 23549"/>
                <a:gd name="connsiteY1" fmla="*/ 10610 h 21829"/>
                <a:gd name="connsiteX2" fmla="*/ 2906 w 23549"/>
                <a:gd name="connsiteY2" fmla="*/ 18147 h 21829"/>
                <a:gd name="connsiteX3" fmla="*/ 6344 w 23549"/>
                <a:gd name="connsiteY3" fmla="*/ 1188 h 21829"/>
              </a:gdLst>
              <a:ahLst/>
              <a:cxnLst>
                <a:cxn ang="0">
                  <a:pos x="connsiteX0" y="connsiteY0"/>
                </a:cxn>
                <a:cxn ang="0">
                  <a:pos x="connsiteX1" y="connsiteY1"/>
                </a:cxn>
                <a:cxn ang="0">
                  <a:pos x="connsiteX2" y="connsiteY2"/>
                </a:cxn>
                <a:cxn ang="0">
                  <a:pos x="connsiteX3" y="connsiteY3"/>
                </a:cxn>
              </a:cxnLst>
              <a:rect l="l" t="t" r="r" b="b"/>
              <a:pathLst>
                <a:path w="23549" h="21829">
                  <a:moveTo>
                    <a:pt x="6344" y="1188"/>
                  </a:moveTo>
                  <a:cubicBezTo>
                    <a:pt x="13373" y="-2300"/>
                    <a:pt x="23356" y="2207"/>
                    <a:pt x="23534" y="10610"/>
                  </a:cubicBezTo>
                  <a:cubicBezTo>
                    <a:pt x="24094" y="20897"/>
                    <a:pt x="9145" y="25684"/>
                    <a:pt x="2906" y="18147"/>
                  </a:cubicBezTo>
                  <a:cubicBezTo>
                    <a:pt x="-2137" y="13207"/>
                    <a:pt x="-380" y="3684"/>
                    <a:pt x="6344" y="1188"/>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2" name="Forme libre : forme 31">
              <a:extLst>
                <a:ext uri="{FF2B5EF4-FFF2-40B4-BE49-F238E27FC236}">
                  <a16:creationId xmlns:a16="http://schemas.microsoft.com/office/drawing/2014/main" id="{46436189-346D-4848-8A6C-9CF3E815B10E}"/>
                </a:ext>
              </a:extLst>
            </p:cNvPr>
            <p:cNvSpPr/>
            <p:nvPr userDrawn="1"/>
          </p:nvSpPr>
          <p:spPr>
            <a:xfrm>
              <a:off x="7006983" y="2900993"/>
              <a:ext cx="98273" cy="205003"/>
            </a:xfrm>
            <a:custGeom>
              <a:avLst/>
              <a:gdLst>
                <a:gd name="connsiteX0" fmla="*/ 15265 w 60595"/>
                <a:gd name="connsiteY0" fmla="*/ 26533 h 126425"/>
                <a:gd name="connsiteX1" fmla="*/ 17480 w 60595"/>
                <a:gd name="connsiteY1" fmla="*/ 0 h 126425"/>
                <a:gd name="connsiteX2" fmla="*/ 31614 w 60595"/>
                <a:gd name="connsiteY2" fmla="*/ 102 h 126425"/>
                <a:gd name="connsiteX3" fmla="*/ 31589 w 60595"/>
                <a:gd name="connsiteY3" fmla="*/ 26558 h 126425"/>
                <a:gd name="connsiteX4" fmla="*/ 57616 w 60595"/>
                <a:gd name="connsiteY4" fmla="*/ 26609 h 126425"/>
                <a:gd name="connsiteX5" fmla="*/ 57642 w 60595"/>
                <a:gd name="connsiteY5" fmla="*/ 40385 h 126425"/>
                <a:gd name="connsiteX6" fmla="*/ 31640 w 60595"/>
                <a:gd name="connsiteY6" fmla="*/ 40359 h 126425"/>
                <a:gd name="connsiteX7" fmla="*/ 31538 w 60595"/>
                <a:gd name="connsiteY7" fmla="*/ 92687 h 126425"/>
                <a:gd name="connsiteX8" fmla="*/ 37039 w 60595"/>
                <a:gd name="connsiteY8" fmla="*/ 110027 h 126425"/>
                <a:gd name="connsiteX9" fmla="*/ 57311 w 60595"/>
                <a:gd name="connsiteY9" fmla="*/ 110180 h 126425"/>
                <a:gd name="connsiteX10" fmla="*/ 60596 w 60595"/>
                <a:gd name="connsiteY10" fmla="*/ 123116 h 126425"/>
                <a:gd name="connsiteX11" fmla="*/ 28151 w 60595"/>
                <a:gd name="connsiteY11" fmla="*/ 123599 h 126425"/>
                <a:gd name="connsiteX12" fmla="*/ 14832 w 60595"/>
                <a:gd name="connsiteY12" fmla="*/ 97881 h 126425"/>
                <a:gd name="connsiteX13" fmla="*/ 14730 w 60595"/>
                <a:gd name="connsiteY13" fmla="*/ 40410 h 126425"/>
                <a:gd name="connsiteX14" fmla="*/ 61 w 60595"/>
                <a:gd name="connsiteY14" fmla="*/ 40334 h 126425"/>
                <a:gd name="connsiteX15" fmla="*/ 10 w 60595"/>
                <a:gd name="connsiteY15" fmla="*/ 28112 h 126425"/>
                <a:gd name="connsiteX16" fmla="*/ 15265 w 60595"/>
                <a:gd name="connsiteY16" fmla="*/ 26533 h 12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595" h="126425">
                  <a:moveTo>
                    <a:pt x="15265" y="26533"/>
                  </a:moveTo>
                  <a:cubicBezTo>
                    <a:pt x="15927" y="17672"/>
                    <a:pt x="16691" y="8836"/>
                    <a:pt x="17480" y="0"/>
                  </a:cubicBezTo>
                  <a:cubicBezTo>
                    <a:pt x="22141" y="25"/>
                    <a:pt x="26852" y="51"/>
                    <a:pt x="31614" y="102"/>
                  </a:cubicBezTo>
                  <a:cubicBezTo>
                    <a:pt x="31589" y="8912"/>
                    <a:pt x="31589" y="17722"/>
                    <a:pt x="31589" y="26558"/>
                  </a:cubicBezTo>
                  <a:cubicBezTo>
                    <a:pt x="40248" y="26584"/>
                    <a:pt x="48932" y="26584"/>
                    <a:pt x="57616" y="26609"/>
                  </a:cubicBezTo>
                  <a:cubicBezTo>
                    <a:pt x="57591" y="31193"/>
                    <a:pt x="57565" y="35776"/>
                    <a:pt x="57642" y="40385"/>
                  </a:cubicBezTo>
                  <a:cubicBezTo>
                    <a:pt x="48932" y="40359"/>
                    <a:pt x="40273" y="40359"/>
                    <a:pt x="31640" y="40359"/>
                  </a:cubicBezTo>
                  <a:cubicBezTo>
                    <a:pt x="31564" y="57802"/>
                    <a:pt x="31640" y="75244"/>
                    <a:pt x="31538" y="92687"/>
                  </a:cubicBezTo>
                  <a:cubicBezTo>
                    <a:pt x="31462" y="98747"/>
                    <a:pt x="31742" y="105979"/>
                    <a:pt x="37039" y="110027"/>
                  </a:cubicBezTo>
                  <a:cubicBezTo>
                    <a:pt x="42896" y="114865"/>
                    <a:pt x="50842" y="111886"/>
                    <a:pt x="57311" y="110180"/>
                  </a:cubicBezTo>
                  <a:cubicBezTo>
                    <a:pt x="58380" y="114458"/>
                    <a:pt x="59475" y="118787"/>
                    <a:pt x="60596" y="123116"/>
                  </a:cubicBezTo>
                  <a:cubicBezTo>
                    <a:pt x="50078" y="125917"/>
                    <a:pt x="38414" y="128667"/>
                    <a:pt x="28151" y="123599"/>
                  </a:cubicBezTo>
                  <a:cubicBezTo>
                    <a:pt x="18703" y="118914"/>
                    <a:pt x="14653" y="107888"/>
                    <a:pt x="14832" y="97881"/>
                  </a:cubicBezTo>
                  <a:cubicBezTo>
                    <a:pt x="14602" y="78733"/>
                    <a:pt x="14883" y="59559"/>
                    <a:pt x="14730" y="40410"/>
                  </a:cubicBezTo>
                  <a:cubicBezTo>
                    <a:pt x="9815" y="40385"/>
                    <a:pt x="4899" y="40359"/>
                    <a:pt x="61" y="40334"/>
                  </a:cubicBezTo>
                  <a:cubicBezTo>
                    <a:pt x="10" y="36260"/>
                    <a:pt x="-15" y="32186"/>
                    <a:pt x="10" y="28112"/>
                  </a:cubicBezTo>
                  <a:cubicBezTo>
                    <a:pt x="5078" y="27577"/>
                    <a:pt x="10146" y="27093"/>
                    <a:pt x="15265" y="2653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3" name="Forme libre : forme 32">
              <a:extLst>
                <a:ext uri="{FF2B5EF4-FFF2-40B4-BE49-F238E27FC236}">
                  <a16:creationId xmlns:a16="http://schemas.microsoft.com/office/drawing/2014/main" id="{C53DF78E-0C88-4CEC-823E-625529305E73}"/>
                </a:ext>
              </a:extLst>
            </p:cNvPr>
            <p:cNvSpPr/>
            <p:nvPr userDrawn="1"/>
          </p:nvSpPr>
          <p:spPr>
            <a:xfrm>
              <a:off x="8841481" y="2901086"/>
              <a:ext cx="98753" cy="204895"/>
            </a:xfrm>
            <a:custGeom>
              <a:avLst/>
              <a:gdLst>
                <a:gd name="connsiteX0" fmla="*/ 15229 w 60891"/>
                <a:gd name="connsiteY0" fmla="*/ 26679 h 126358"/>
                <a:gd name="connsiteX1" fmla="*/ 17369 w 60891"/>
                <a:gd name="connsiteY1" fmla="*/ 19 h 126358"/>
                <a:gd name="connsiteX2" fmla="*/ 31197 w 60891"/>
                <a:gd name="connsiteY2" fmla="*/ 19 h 126358"/>
                <a:gd name="connsiteX3" fmla="*/ 31171 w 60891"/>
                <a:gd name="connsiteY3" fmla="*/ 26501 h 126358"/>
                <a:gd name="connsiteX4" fmla="*/ 57199 w 60891"/>
                <a:gd name="connsiteY4" fmla="*/ 26527 h 126358"/>
                <a:gd name="connsiteX5" fmla="*/ 57224 w 60891"/>
                <a:gd name="connsiteY5" fmla="*/ 40328 h 126358"/>
                <a:gd name="connsiteX6" fmla="*/ 31222 w 60891"/>
                <a:gd name="connsiteY6" fmla="*/ 40302 h 126358"/>
                <a:gd name="connsiteX7" fmla="*/ 31248 w 60891"/>
                <a:gd name="connsiteY7" fmla="*/ 92757 h 126358"/>
                <a:gd name="connsiteX8" fmla="*/ 38684 w 60891"/>
                <a:gd name="connsiteY8" fmla="*/ 110989 h 126358"/>
                <a:gd name="connsiteX9" fmla="*/ 56893 w 60891"/>
                <a:gd name="connsiteY9" fmla="*/ 110046 h 126358"/>
                <a:gd name="connsiteX10" fmla="*/ 60891 w 60891"/>
                <a:gd name="connsiteY10" fmla="*/ 122880 h 126358"/>
                <a:gd name="connsiteX11" fmla="*/ 26511 w 60891"/>
                <a:gd name="connsiteY11" fmla="*/ 122651 h 126358"/>
                <a:gd name="connsiteX12" fmla="*/ 14491 w 60891"/>
                <a:gd name="connsiteY12" fmla="*/ 95074 h 126358"/>
                <a:gd name="connsiteX13" fmla="*/ 14312 w 60891"/>
                <a:gd name="connsiteY13" fmla="*/ 40353 h 126358"/>
                <a:gd name="connsiteX14" fmla="*/ 0 w 60891"/>
                <a:gd name="connsiteY14" fmla="*/ 40302 h 126358"/>
                <a:gd name="connsiteX15" fmla="*/ 484 w 60891"/>
                <a:gd name="connsiteY15" fmla="*/ 27647 h 126358"/>
                <a:gd name="connsiteX16" fmla="*/ 15229 w 60891"/>
                <a:gd name="connsiteY16" fmla="*/ 26679 h 12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91" h="126358">
                  <a:moveTo>
                    <a:pt x="15229" y="26679"/>
                  </a:moveTo>
                  <a:cubicBezTo>
                    <a:pt x="15968" y="17793"/>
                    <a:pt x="16757" y="8906"/>
                    <a:pt x="17369" y="19"/>
                  </a:cubicBezTo>
                  <a:cubicBezTo>
                    <a:pt x="21927" y="-6"/>
                    <a:pt x="26511" y="-6"/>
                    <a:pt x="31197" y="19"/>
                  </a:cubicBezTo>
                  <a:cubicBezTo>
                    <a:pt x="31146" y="8829"/>
                    <a:pt x="31171" y="17665"/>
                    <a:pt x="31171" y="26501"/>
                  </a:cubicBezTo>
                  <a:cubicBezTo>
                    <a:pt x="39830" y="26527"/>
                    <a:pt x="48489" y="26527"/>
                    <a:pt x="57199" y="26527"/>
                  </a:cubicBezTo>
                  <a:cubicBezTo>
                    <a:pt x="57173" y="31110"/>
                    <a:pt x="57122" y="35719"/>
                    <a:pt x="57224" y="40328"/>
                  </a:cubicBezTo>
                  <a:cubicBezTo>
                    <a:pt x="48515" y="40302"/>
                    <a:pt x="39856" y="40302"/>
                    <a:pt x="31222" y="40302"/>
                  </a:cubicBezTo>
                  <a:cubicBezTo>
                    <a:pt x="31222" y="57796"/>
                    <a:pt x="31019" y="75263"/>
                    <a:pt x="31248" y="92757"/>
                  </a:cubicBezTo>
                  <a:cubicBezTo>
                    <a:pt x="31426" y="99301"/>
                    <a:pt x="32038" y="107602"/>
                    <a:pt x="38684" y="110989"/>
                  </a:cubicBezTo>
                  <a:cubicBezTo>
                    <a:pt x="44440" y="114248"/>
                    <a:pt x="51036" y="111803"/>
                    <a:pt x="56893" y="110046"/>
                  </a:cubicBezTo>
                  <a:cubicBezTo>
                    <a:pt x="58268" y="114273"/>
                    <a:pt x="59593" y="118577"/>
                    <a:pt x="60891" y="122880"/>
                  </a:cubicBezTo>
                  <a:cubicBezTo>
                    <a:pt x="49788" y="126114"/>
                    <a:pt x="37080" y="128838"/>
                    <a:pt x="26511" y="122651"/>
                  </a:cubicBezTo>
                  <a:cubicBezTo>
                    <a:pt x="16885" y="117253"/>
                    <a:pt x="14771" y="105132"/>
                    <a:pt x="14491" y="95074"/>
                  </a:cubicBezTo>
                  <a:cubicBezTo>
                    <a:pt x="14083" y="76842"/>
                    <a:pt x="14516" y="58585"/>
                    <a:pt x="14312" y="40353"/>
                  </a:cubicBezTo>
                  <a:cubicBezTo>
                    <a:pt x="9499" y="40328"/>
                    <a:pt x="4712" y="40302"/>
                    <a:pt x="0" y="40302"/>
                  </a:cubicBezTo>
                  <a:cubicBezTo>
                    <a:pt x="51" y="36050"/>
                    <a:pt x="255" y="31848"/>
                    <a:pt x="484" y="27647"/>
                  </a:cubicBezTo>
                  <a:cubicBezTo>
                    <a:pt x="5348" y="27341"/>
                    <a:pt x="10263" y="27036"/>
                    <a:pt x="15229" y="2667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4" name="Forme libre : forme 33">
              <a:extLst>
                <a:ext uri="{FF2B5EF4-FFF2-40B4-BE49-F238E27FC236}">
                  <a16:creationId xmlns:a16="http://schemas.microsoft.com/office/drawing/2014/main" id="{9892844F-04AF-4042-9E2F-853FE64E3C56}"/>
                </a:ext>
              </a:extLst>
            </p:cNvPr>
            <p:cNvSpPr/>
            <p:nvPr userDrawn="1"/>
          </p:nvSpPr>
          <p:spPr>
            <a:xfrm>
              <a:off x="6493336" y="2940325"/>
              <a:ext cx="125628" cy="165519"/>
            </a:xfrm>
            <a:custGeom>
              <a:avLst/>
              <a:gdLst>
                <a:gd name="connsiteX0" fmla="*/ 3074 w 77462"/>
                <a:gd name="connsiteY0" fmla="*/ 31407 h 102075"/>
                <a:gd name="connsiteX1" fmla="*/ 39441 w 77462"/>
                <a:gd name="connsiteY1" fmla="*/ 698 h 102075"/>
                <a:gd name="connsiteX2" fmla="*/ 75578 w 77462"/>
                <a:gd name="connsiteY2" fmla="*/ 11265 h 102075"/>
                <a:gd name="connsiteX3" fmla="*/ 67072 w 77462"/>
                <a:gd name="connsiteY3" fmla="*/ 22673 h 102075"/>
                <a:gd name="connsiteX4" fmla="*/ 47233 w 77462"/>
                <a:gd name="connsiteY4" fmla="*/ 14117 h 102075"/>
                <a:gd name="connsiteX5" fmla="*/ 20391 w 77462"/>
                <a:gd name="connsiteY5" fmla="*/ 33877 h 102075"/>
                <a:gd name="connsiteX6" fmla="*/ 21410 w 77462"/>
                <a:gd name="connsiteY6" fmla="*/ 71282 h 102075"/>
                <a:gd name="connsiteX7" fmla="*/ 44636 w 77462"/>
                <a:gd name="connsiteY7" fmla="*/ 88165 h 102075"/>
                <a:gd name="connsiteX8" fmla="*/ 69873 w 77462"/>
                <a:gd name="connsiteY8" fmla="*/ 78361 h 102075"/>
                <a:gd name="connsiteX9" fmla="*/ 77462 w 77462"/>
                <a:gd name="connsiteY9" fmla="*/ 89922 h 102075"/>
                <a:gd name="connsiteX10" fmla="*/ 12420 w 77462"/>
                <a:gd name="connsiteY10" fmla="*/ 88292 h 102075"/>
                <a:gd name="connsiteX11" fmla="*/ 3074 w 77462"/>
                <a:gd name="connsiteY11" fmla="*/ 31407 h 10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62" h="102075">
                  <a:moveTo>
                    <a:pt x="3074" y="31407"/>
                  </a:moveTo>
                  <a:cubicBezTo>
                    <a:pt x="8065" y="15288"/>
                    <a:pt x="22632" y="2786"/>
                    <a:pt x="39441" y="698"/>
                  </a:cubicBezTo>
                  <a:cubicBezTo>
                    <a:pt x="52429" y="-1874"/>
                    <a:pt x="65646" y="2888"/>
                    <a:pt x="75578" y="11265"/>
                  </a:cubicBezTo>
                  <a:cubicBezTo>
                    <a:pt x="72726" y="15059"/>
                    <a:pt x="69873" y="18853"/>
                    <a:pt x="67072" y="22673"/>
                  </a:cubicBezTo>
                  <a:cubicBezTo>
                    <a:pt x="61164" y="18522"/>
                    <a:pt x="54848" y="13837"/>
                    <a:pt x="47233" y="14117"/>
                  </a:cubicBezTo>
                  <a:cubicBezTo>
                    <a:pt x="35035" y="13735"/>
                    <a:pt x="24593" y="22978"/>
                    <a:pt x="20391" y="33877"/>
                  </a:cubicBezTo>
                  <a:cubicBezTo>
                    <a:pt x="15782" y="45819"/>
                    <a:pt x="16189" y="59620"/>
                    <a:pt x="21410" y="71282"/>
                  </a:cubicBezTo>
                  <a:cubicBezTo>
                    <a:pt x="25535" y="80424"/>
                    <a:pt x="34500" y="87375"/>
                    <a:pt x="44636" y="88165"/>
                  </a:cubicBezTo>
                  <a:cubicBezTo>
                    <a:pt x="54109" y="89260"/>
                    <a:pt x="62692" y="83938"/>
                    <a:pt x="69873" y="78361"/>
                  </a:cubicBezTo>
                  <a:cubicBezTo>
                    <a:pt x="72395" y="82206"/>
                    <a:pt x="74890" y="86051"/>
                    <a:pt x="77462" y="89922"/>
                  </a:cubicBezTo>
                  <a:cubicBezTo>
                    <a:pt x="59457" y="105964"/>
                    <a:pt x="28974" y="106829"/>
                    <a:pt x="12420" y="88292"/>
                  </a:cubicBezTo>
                  <a:cubicBezTo>
                    <a:pt x="-924" y="72938"/>
                    <a:pt x="-2605" y="50275"/>
                    <a:pt x="3074" y="3140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5" name="Forme libre : forme 34">
              <a:extLst>
                <a:ext uri="{FF2B5EF4-FFF2-40B4-BE49-F238E27FC236}">
                  <a16:creationId xmlns:a16="http://schemas.microsoft.com/office/drawing/2014/main" id="{FFA936C3-C9A2-40E5-8080-A36D821DA062}"/>
                </a:ext>
              </a:extLst>
            </p:cNvPr>
            <p:cNvSpPr/>
            <p:nvPr userDrawn="1"/>
          </p:nvSpPr>
          <p:spPr>
            <a:xfrm>
              <a:off x="6643184" y="2940423"/>
              <a:ext cx="146288" cy="165550"/>
            </a:xfrm>
            <a:custGeom>
              <a:avLst/>
              <a:gdLst>
                <a:gd name="connsiteX0" fmla="*/ 34854 w 90201"/>
                <a:gd name="connsiteY0" fmla="*/ 1249 h 102094"/>
                <a:gd name="connsiteX1" fmla="*/ 79931 w 90201"/>
                <a:gd name="connsiteY1" fmla="*/ 17419 h 102094"/>
                <a:gd name="connsiteX2" fmla="*/ 80338 w 90201"/>
                <a:gd name="connsiteY2" fmla="*/ 84285 h 102094"/>
                <a:gd name="connsiteX3" fmla="*/ 20440 w 90201"/>
                <a:gd name="connsiteY3" fmla="*/ 94649 h 102094"/>
                <a:gd name="connsiteX4" fmla="*/ 2231 w 90201"/>
                <a:gd name="connsiteY4" fmla="*/ 33792 h 102094"/>
                <a:gd name="connsiteX5" fmla="*/ 34854 w 90201"/>
                <a:gd name="connsiteY5" fmla="*/ 1249 h 102094"/>
                <a:gd name="connsiteX6" fmla="*/ 34931 w 90201"/>
                <a:gd name="connsiteY6" fmla="*/ 16196 h 102094"/>
                <a:gd name="connsiteX7" fmla="*/ 17104 w 90201"/>
                <a:gd name="connsiteY7" fmla="*/ 50597 h 102094"/>
                <a:gd name="connsiteX8" fmla="*/ 34498 w 90201"/>
                <a:gd name="connsiteY8" fmla="*/ 85788 h 102094"/>
                <a:gd name="connsiteX9" fmla="*/ 67503 w 90201"/>
                <a:gd name="connsiteY9" fmla="*/ 74126 h 102094"/>
                <a:gd name="connsiteX10" fmla="*/ 65109 w 90201"/>
                <a:gd name="connsiteY10" fmla="*/ 24548 h 102094"/>
                <a:gd name="connsiteX11" fmla="*/ 34931 w 90201"/>
                <a:gd name="connsiteY11" fmla="*/ 16196 h 1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01" h="102094">
                  <a:moveTo>
                    <a:pt x="34854" y="1249"/>
                  </a:moveTo>
                  <a:cubicBezTo>
                    <a:pt x="51357" y="-2952"/>
                    <a:pt x="69820" y="3694"/>
                    <a:pt x="79931" y="17419"/>
                  </a:cubicBezTo>
                  <a:cubicBezTo>
                    <a:pt x="93454" y="36694"/>
                    <a:pt x="93657" y="64831"/>
                    <a:pt x="80338" y="84285"/>
                  </a:cubicBezTo>
                  <a:cubicBezTo>
                    <a:pt x="67401" y="103128"/>
                    <a:pt x="38980" y="107737"/>
                    <a:pt x="20440" y="94649"/>
                  </a:cubicBezTo>
                  <a:cubicBezTo>
                    <a:pt x="1034" y="81688"/>
                    <a:pt x="-3321" y="55079"/>
                    <a:pt x="2231" y="33792"/>
                  </a:cubicBezTo>
                  <a:cubicBezTo>
                    <a:pt x="6179" y="18106"/>
                    <a:pt x="18861" y="4738"/>
                    <a:pt x="34854" y="1249"/>
                  </a:cubicBezTo>
                  <a:moveTo>
                    <a:pt x="34931" y="16196"/>
                  </a:moveTo>
                  <a:cubicBezTo>
                    <a:pt x="22172" y="22282"/>
                    <a:pt x="17460" y="37433"/>
                    <a:pt x="17104" y="50597"/>
                  </a:cubicBezTo>
                  <a:cubicBezTo>
                    <a:pt x="17155" y="63915"/>
                    <a:pt x="21688" y="79397"/>
                    <a:pt x="34498" y="85788"/>
                  </a:cubicBezTo>
                  <a:cubicBezTo>
                    <a:pt x="46340" y="92026"/>
                    <a:pt x="61696" y="85762"/>
                    <a:pt x="67503" y="74126"/>
                  </a:cubicBezTo>
                  <a:cubicBezTo>
                    <a:pt x="75168" y="58797"/>
                    <a:pt x="74786" y="38935"/>
                    <a:pt x="65109" y="24548"/>
                  </a:cubicBezTo>
                  <a:cubicBezTo>
                    <a:pt x="58793" y="14923"/>
                    <a:pt x="45270" y="11384"/>
                    <a:pt x="34931" y="1619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6" name="Forme libre : forme 35">
              <a:extLst>
                <a:ext uri="{FF2B5EF4-FFF2-40B4-BE49-F238E27FC236}">
                  <a16:creationId xmlns:a16="http://schemas.microsoft.com/office/drawing/2014/main" id="{31272F1B-022D-4BF7-B99B-F903ADC3DA4F}"/>
                </a:ext>
              </a:extLst>
            </p:cNvPr>
            <p:cNvSpPr/>
            <p:nvPr userDrawn="1"/>
          </p:nvSpPr>
          <p:spPr>
            <a:xfrm>
              <a:off x="6839801" y="2940475"/>
              <a:ext cx="126784" cy="161642"/>
            </a:xfrm>
            <a:custGeom>
              <a:avLst/>
              <a:gdLst>
                <a:gd name="connsiteX0" fmla="*/ 15132 w 78175"/>
                <a:gd name="connsiteY0" fmla="*/ 16496 h 99684"/>
                <a:gd name="connsiteX1" fmla="*/ 40013 w 78175"/>
                <a:gd name="connsiteY1" fmla="*/ 963 h 99684"/>
                <a:gd name="connsiteX2" fmla="*/ 70751 w 78175"/>
                <a:gd name="connsiteY2" fmla="*/ 9748 h 99684"/>
                <a:gd name="connsiteX3" fmla="*/ 78111 w 78175"/>
                <a:gd name="connsiteY3" fmla="*/ 40482 h 99684"/>
                <a:gd name="connsiteX4" fmla="*/ 78162 w 78175"/>
                <a:gd name="connsiteY4" fmla="*/ 99506 h 99684"/>
                <a:gd name="connsiteX5" fmla="*/ 61150 w 78175"/>
                <a:gd name="connsiteY5" fmla="*/ 99481 h 99684"/>
                <a:gd name="connsiteX6" fmla="*/ 60921 w 78175"/>
                <a:gd name="connsiteY6" fmla="*/ 35593 h 99684"/>
                <a:gd name="connsiteX7" fmla="*/ 45386 w 78175"/>
                <a:gd name="connsiteY7" fmla="*/ 14917 h 99684"/>
                <a:gd name="connsiteX8" fmla="*/ 17144 w 78175"/>
                <a:gd name="connsiteY8" fmla="*/ 28591 h 99684"/>
                <a:gd name="connsiteX9" fmla="*/ 17042 w 78175"/>
                <a:gd name="connsiteY9" fmla="*/ 99430 h 99684"/>
                <a:gd name="connsiteX10" fmla="*/ 284 w 78175"/>
                <a:gd name="connsiteY10" fmla="*/ 99685 h 99684"/>
                <a:gd name="connsiteX11" fmla="*/ 30 w 78175"/>
                <a:gd name="connsiteY11" fmla="*/ 2211 h 99684"/>
                <a:gd name="connsiteX12" fmla="*/ 14087 w 78175"/>
                <a:gd name="connsiteY12" fmla="*/ 2440 h 99684"/>
                <a:gd name="connsiteX13" fmla="*/ 15132 w 78175"/>
                <a:gd name="connsiteY13" fmla="*/ 16496 h 9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75" h="99684">
                  <a:moveTo>
                    <a:pt x="15132" y="16496"/>
                  </a:moveTo>
                  <a:cubicBezTo>
                    <a:pt x="22288" y="9799"/>
                    <a:pt x="30106" y="2975"/>
                    <a:pt x="40013" y="963"/>
                  </a:cubicBezTo>
                  <a:cubicBezTo>
                    <a:pt x="50632" y="-1456"/>
                    <a:pt x="63901" y="403"/>
                    <a:pt x="70751" y="9748"/>
                  </a:cubicBezTo>
                  <a:cubicBezTo>
                    <a:pt x="77245" y="18533"/>
                    <a:pt x="77525" y="30017"/>
                    <a:pt x="78111" y="40482"/>
                  </a:cubicBezTo>
                  <a:cubicBezTo>
                    <a:pt x="78264" y="60165"/>
                    <a:pt x="78086" y="79823"/>
                    <a:pt x="78162" y="99506"/>
                  </a:cubicBezTo>
                  <a:cubicBezTo>
                    <a:pt x="72458" y="99481"/>
                    <a:pt x="66779" y="99481"/>
                    <a:pt x="61150" y="99481"/>
                  </a:cubicBezTo>
                  <a:cubicBezTo>
                    <a:pt x="60947" y="78193"/>
                    <a:pt x="61558" y="56881"/>
                    <a:pt x="60921" y="35593"/>
                  </a:cubicBezTo>
                  <a:cubicBezTo>
                    <a:pt x="60947" y="26477"/>
                    <a:pt x="56082" y="14713"/>
                    <a:pt x="45386" y="14917"/>
                  </a:cubicBezTo>
                  <a:cubicBezTo>
                    <a:pt x="33799" y="13084"/>
                    <a:pt x="25038" y="21614"/>
                    <a:pt x="17144" y="28591"/>
                  </a:cubicBezTo>
                  <a:cubicBezTo>
                    <a:pt x="16914" y="52195"/>
                    <a:pt x="17093" y="75825"/>
                    <a:pt x="17042" y="99430"/>
                  </a:cubicBezTo>
                  <a:cubicBezTo>
                    <a:pt x="11439" y="99481"/>
                    <a:pt x="5836" y="99557"/>
                    <a:pt x="284" y="99685"/>
                  </a:cubicBezTo>
                  <a:cubicBezTo>
                    <a:pt x="-302" y="67193"/>
                    <a:pt x="234" y="34702"/>
                    <a:pt x="30" y="2211"/>
                  </a:cubicBezTo>
                  <a:cubicBezTo>
                    <a:pt x="4690" y="2262"/>
                    <a:pt x="9351" y="2338"/>
                    <a:pt x="14087" y="2440"/>
                  </a:cubicBezTo>
                  <a:cubicBezTo>
                    <a:pt x="14418" y="7125"/>
                    <a:pt x="14750" y="11785"/>
                    <a:pt x="15132" y="1649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7" name="Forme libre : forme 36">
              <a:extLst>
                <a:ext uri="{FF2B5EF4-FFF2-40B4-BE49-F238E27FC236}">
                  <a16:creationId xmlns:a16="http://schemas.microsoft.com/office/drawing/2014/main" id="{0A723DAE-90B6-4C01-9C12-59CBD829B757}"/>
                </a:ext>
              </a:extLst>
            </p:cNvPr>
            <p:cNvSpPr/>
            <p:nvPr userDrawn="1"/>
          </p:nvSpPr>
          <p:spPr>
            <a:xfrm>
              <a:off x="7144163" y="2940496"/>
              <a:ext cx="88015" cy="161330"/>
            </a:xfrm>
            <a:custGeom>
              <a:avLst/>
              <a:gdLst>
                <a:gd name="connsiteX0" fmla="*/ 36596 w 54270"/>
                <a:gd name="connsiteY0" fmla="*/ 1077 h 99492"/>
                <a:gd name="connsiteX1" fmla="*/ 54270 w 54270"/>
                <a:gd name="connsiteY1" fmla="*/ 1586 h 99492"/>
                <a:gd name="connsiteX2" fmla="*/ 50934 w 54270"/>
                <a:gd name="connsiteY2" fmla="*/ 16355 h 99492"/>
                <a:gd name="connsiteX3" fmla="*/ 31528 w 54270"/>
                <a:gd name="connsiteY3" fmla="*/ 18137 h 99492"/>
                <a:gd name="connsiteX4" fmla="*/ 16910 w 54270"/>
                <a:gd name="connsiteY4" fmla="*/ 45510 h 99492"/>
                <a:gd name="connsiteX5" fmla="*/ 17012 w 54270"/>
                <a:gd name="connsiteY5" fmla="*/ 99442 h 99492"/>
                <a:gd name="connsiteX6" fmla="*/ 0 w 54270"/>
                <a:gd name="connsiteY6" fmla="*/ 99493 h 99492"/>
                <a:gd name="connsiteX7" fmla="*/ 0 w 54270"/>
                <a:gd name="connsiteY7" fmla="*/ 2223 h 99492"/>
                <a:gd name="connsiteX8" fmla="*/ 14312 w 54270"/>
                <a:gd name="connsiteY8" fmla="*/ 2223 h 99492"/>
                <a:gd name="connsiteX9" fmla="*/ 15408 w 54270"/>
                <a:gd name="connsiteY9" fmla="*/ 19436 h 99492"/>
                <a:gd name="connsiteX10" fmla="*/ 36596 w 54270"/>
                <a:gd name="connsiteY10" fmla="*/ 1077 h 9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70" h="99492">
                  <a:moveTo>
                    <a:pt x="36596" y="1077"/>
                  </a:moveTo>
                  <a:cubicBezTo>
                    <a:pt x="42351" y="-1139"/>
                    <a:pt x="48438" y="593"/>
                    <a:pt x="54270" y="1586"/>
                  </a:cubicBezTo>
                  <a:cubicBezTo>
                    <a:pt x="53149" y="6500"/>
                    <a:pt x="52029" y="11415"/>
                    <a:pt x="50934" y="16355"/>
                  </a:cubicBezTo>
                  <a:cubicBezTo>
                    <a:pt x="44465" y="15693"/>
                    <a:pt x="37207" y="13961"/>
                    <a:pt x="31528" y="18137"/>
                  </a:cubicBezTo>
                  <a:cubicBezTo>
                    <a:pt x="22767" y="24198"/>
                    <a:pt x="15891" y="34510"/>
                    <a:pt x="16910" y="45510"/>
                  </a:cubicBezTo>
                  <a:cubicBezTo>
                    <a:pt x="17037" y="63488"/>
                    <a:pt x="16961" y="81465"/>
                    <a:pt x="17012" y="99442"/>
                  </a:cubicBezTo>
                  <a:cubicBezTo>
                    <a:pt x="11307" y="99467"/>
                    <a:pt x="5628" y="99467"/>
                    <a:pt x="0" y="99493"/>
                  </a:cubicBezTo>
                  <a:cubicBezTo>
                    <a:pt x="0" y="67078"/>
                    <a:pt x="0" y="34638"/>
                    <a:pt x="0" y="2223"/>
                  </a:cubicBezTo>
                  <a:cubicBezTo>
                    <a:pt x="4737" y="2223"/>
                    <a:pt x="9499" y="2197"/>
                    <a:pt x="14312" y="2223"/>
                  </a:cubicBezTo>
                  <a:cubicBezTo>
                    <a:pt x="14694" y="7952"/>
                    <a:pt x="15077" y="13681"/>
                    <a:pt x="15408" y="19436"/>
                  </a:cubicBezTo>
                  <a:cubicBezTo>
                    <a:pt x="20883" y="11822"/>
                    <a:pt x="27097" y="3674"/>
                    <a:pt x="36596" y="107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8" name="Forme libre : forme 37">
              <a:extLst>
                <a:ext uri="{FF2B5EF4-FFF2-40B4-BE49-F238E27FC236}">
                  <a16:creationId xmlns:a16="http://schemas.microsoft.com/office/drawing/2014/main" id="{F3EDE066-43ED-4224-B1CB-B8DC706A6835}"/>
                </a:ext>
              </a:extLst>
            </p:cNvPr>
            <p:cNvSpPr/>
            <p:nvPr userDrawn="1"/>
          </p:nvSpPr>
          <p:spPr>
            <a:xfrm>
              <a:off x="7251230" y="2940552"/>
              <a:ext cx="134201" cy="165386"/>
            </a:xfrm>
            <a:custGeom>
              <a:avLst/>
              <a:gdLst>
                <a:gd name="connsiteX0" fmla="*/ 11505 w 82748"/>
                <a:gd name="connsiteY0" fmla="*/ 16065 h 101993"/>
                <a:gd name="connsiteX1" fmla="*/ 69697 w 82748"/>
                <a:gd name="connsiteY1" fmla="*/ 9088 h 101993"/>
                <a:gd name="connsiteX2" fmla="*/ 82277 w 82748"/>
                <a:gd name="connsiteY2" fmla="*/ 53929 h 101993"/>
                <a:gd name="connsiteX3" fmla="*/ 16267 w 82748"/>
                <a:gd name="connsiteY3" fmla="*/ 54897 h 101993"/>
                <a:gd name="connsiteX4" fmla="*/ 32719 w 82748"/>
                <a:gd name="connsiteY4" fmla="*/ 84231 h 101993"/>
                <a:gd name="connsiteX5" fmla="*/ 73415 w 82748"/>
                <a:gd name="connsiteY5" fmla="*/ 80921 h 101993"/>
                <a:gd name="connsiteX6" fmla="*/ 79017 w 82748"/>
                <a:gd name="connsiteY6" fmla="*/ 92506 h 101993"/>
                <a:gd name="connsiteX7" fmla="*/ 21895 w 82748"/>
                <a:gd name="connsiteY7" fmla="*/ 95180 h 101993"/>
                <a:gd name="connsiteX8" fmla="*/ 11505 w 82748"/>
                <a:gd name="connsiteY8" fmla="*/ 16065 h 101993"/>
                <a:gd name="connsiteX9" fmla="*/ 26581 w 82748"/>
                <a:gd name="connsiteY9" fmla="*/ 20929 h 101993"/>
                <a:gd name="connsiteX10" fmla="*/ 16038 w 82748"/>
                <a:gd name="connsiteY10" fmla="*/ 42878 h 101993"/>
                <a:gd name="connsiteX11" fmla="*/ 68347 w 82748"/>
                <a:gd name="connsiteY11" fmla="*/ 42853 h 101993"/>
                <a:gd name="connsiteX12" fmla="*/ 59816 w 82748"/>
                <a:gd name="connsiteY12" fmla="*/ 19172 h 101993"/>
                <a:gd name="connsiteX13" fmla="*/ 26581 w 82748"/>
                <a:gd name="connsiteY13" fmla="*/ 20929 h 10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48" h="101993">
                  <a:moveTo>
                    <a:pt x="11505" y="16065"/>
                  </a:moveTo>
                  <a:cubicBezTo>
                    <a:pt x="24595" y="-1632"/>
                    <a:pt x="52965" y="-5808"/>
                    <a:pt x="69697" y="9088"/>
                  </a:cubicBezTo>
                  <a:cubicBezTo>
                    <a:pt x="81335" y="20572"/>
                    <a:pt x="83984" y="38295"/>
                    <a:pt x="82277" y="53929"/>
                  </a:cubicBezTo>
                  <a:cubicBezTo>
                    <a:pt x="60554" y="56170"/>
                    <a:pt x="38220" y="54082"/>
                    <a:pt x="16267" y="54897"/>
                  </a:cubicBezTo>
                  <a:cubicBezTo>
                    <a:pt x="17948" y="66126"/>
                    <a:pt x="21997" y="78502"/>
                    <a:pt x="32719" y="84231"/>
                  </a:cubicBezTo>
                  <a:cubicBezTo>
                    <a:pt x="45427" y="91870"/>
                    <a:pt x="61369" y="88076"/>
                    <a:pt x="73415" y="80921"/>
                  </a:cubicBezTo>
                  <a:cubicBezTo>
                    <a:pt x="75223" y="84766"/>
                    <a:pt x="77133" y="88636"/>
                    <a:pt x="79017" y="92506"/>
                  </a:cubicBezTo>
                  <a:cubicBezTo>
                    <a:pt x="61980" y="102717"/>
                    <a:pt x="39366" y="106257"/>
                    <a:pt x="21895" y="95180"/>
                  </a:cubicBezTo>
                  <a:cubicBezTo>
                    <a:pt x="-3826" y="78756"/>
                    <a:pt x="-6347" y="39161"/>
                    <a:pt x="11505" y="16065"/>
                  </a:cubicBezTo>
                  <a:moveTo>
                    <a:pt x="26581" y="20929"/>
                  </a:moveTo>
                  <a:cubicBezTo>
                    <a:pt x="20214" y="26582"/>
                    <a:pt x="18202" y="35061"/>
                    <a:pt x="16038" y="42878"/>
                  </a:cubicBezTo>
                  <a:cubicBezTo>
                    <a:pt x="33457" y="42929"/>
                    <a:pt x="50902" y="42980"/>
                    <a:pt x="68347" y="42853"/>
                  </a:cubicBezTo>
                  <a:cubicBezTo>
                    <a:pt x="67252" y="34552"/>
                    <a:pt x="66564" y="25054"/>
                    <a:pt x="59816" y="19172"/>
                  </a:cubicBezTo>
                  <a:cubicBezTo>
                    <a:pt x="50698" y="10412"/>
                    <a:pt x="34934" y="11889"/>
                    <a:pt x="26581" y="2092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Forme libre : forme 38">
              <a:extLst>
                <a:ext uri="{FF2B5EF4-FFF2-40B4-BE49-F238E27FC236}">
                  <a16:creationId xmlns:a16="http://schemas.microsoft.com/office/drawing/2014/main" id="{49BEF432-6E15-48A2-9EF5-BEFCB9AEB372}"/>
                </a:ext>
              </a:extLst>
            </p:cNvPr>
            <p:cNvSpPr/>
            <p:nvPr userDrawn="1"/>
          </p:nvSpPr>
          <p:spPr>
            <a:xfrm>
              <a:off x="7589296" y="2940440"/>
              <a:ext cx="123580" cy="165736"/>
            </a:xfrm>
            <a:custGeom>
              <a:avLst/>
              <a:gdLst>
                <a:gd name="connsiteX0" fmla="*/ 4115 w 76199"/>
                <a:gd name="connsiteY0" fmla="*/ 12569 h 102209"/>
                <a:gd name="connsiteX1" fmla="*/ 53037 w 76199"/>
                <a:gd name="connsiteY1" fmla="*/ 1238 h 102209"/>
                <a:gd name="connsiteX2" fmla="*/ 72927 w 76199"/>
                <a:gd name="connsiteY2" fmla="*/ 18884 h 102209"/>
                <a:gd name="connsiteX3" fmla="*/ 76186 w 76199"/>
                <a:gd name="connsiteY3" fmla="*/ 47964 h 102209"/>
                <a:gd name="connsiteX4" fmla="*/ 75957 w 76199"/>
                <a:gd name="connsiteY4" fmla="*/ 99680 h 102209"/>
                <a:gd name="connsiteX5" fmla="*/ 62460 w 76199"/>
                <a:gd name="connsiteY5" fmla="*/ 99451 h 102209"/>
                <a:gd name="connsiteX6" fmla="*/ 61059 w 76199"/>
                <a:gd name="connsiteY6" fmla="*/ 88349 h 102209"/>
                <a:gd name="connsiteX7" fmla="*/ 16951 w 76199"/>
                <a:gd name="connsiteY7" fmla="*/ 100189 h 102209"/>
                <a:gd name="connsiteX8" fmla="*/ 8877 w 76199"/>
                <a:gd name="connsiteY8" fmla="*/ 53693 h 102209"/>
                <a:gd name="connsiteX9" fmla="*/ 59531 w 76199"/>
                <a:gd name="connsiteY9" fmla="*/ 37727 h 102209"/>
                <a:gd name="connsiteX10" fmla="*/ 48606 w 76199"/>
                <a:gd name="connsiteY10" fmla="*/ 15702 h 102209"/>
                <a:gd name="connsiteX11" fmla="*/ 10609 w 76199"/>
                <a:gd name="connsiteY11" fmla="*/ 24359 h 102209"/>
                <a:gd name="connsiteX12" fmla="*/ 4115 w 76199"/>
                <a:gd name="connsiteY12" fmla="*/ 12569 h 102209"/>
                <a:gd name="connsiteX13" fmla="*/ 21662 w 76199"/>
                <a:gd name="connsiteY13" fmla="*/ 61434 h 102209"/>
                <a:gd name="connsiteX14" fmla="*/ 25303 w 76199"/>
                <a:gd name="connsiteY14" fmla="*/ 87075 h 102209"/>
                <a:gd name="connsiteX15" fmla="*/ 59200 w 76199"/>
                <a:gd name="connsiteY15" fmla="*/ 75948 h 102209"/>
                <a:gd name="connsiteX16" fmla="*/ 59149 w 76199"/>
                <a:gd name="connsiteY16" fmla="*/ 48931 h 102209"/>
                <a:gd name="connsiteX17" fmla="*/ 21662 w 76199"/>
                <a:gd name="connsiteY17" fmla="*/ 61434 h 10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99" h="102209">
                  <a:moveTo>
                    <a:pt x="4115" y="12569"/>
                  </a:moveTo>
                  <a:cubicBezTo>
                    <a:pt x="18580" y="3810"/>
                    <a:pt x="35949" y="-2861"/>
                    <a:pt x="53037" y="1238"/>
                  </a:cubicBezTo>
                  <a:cubicBezTo>
                    <a:pt x="62180" y="3072"/>
                    <a:pt x="69769" y="10176"/>
                    <a:pt x="72927" y="18884"/>
                  </a:cubicBezTo>
                  <a:cubicBezTo>
                    <a:pt x="76696" y="28102"/>
                    <a:pt x="76161" y="38211"/>
                    <a:pt x="76186" y="47964"/>
                  </a:cubicBezTo>
                  <a:cubicBezTo>
                    <a:pt x="75983" y="65202"/>
                    <a:pt x="76390" y="82441"/>
                    <a:pt x="75957" y="99680"/>
                  </a:cubicBezTo>
                  <a:cubicBezTo>
                    <a:pt x="71373" y="99578"/>
                    <a:pt x="66917" y="99502"/>
                    <a:pt x="62460" y="99451"/>
                  </a:cubicBezTo>
                  <a:cubicBezTo>
                    <a:pt x="61950" y="95733"/>
                    <a:pt x="61467" y="92041"/>
                    <a:pt x="61059" y="88349"/>
                  </a:cubicBezTo>
                  <a:cubicBezTo>
                    <a:pt x="48860" y="97948"/>
                    <a:pt x="32612" y="106147"/>
                    <a:pt x="16951" y="100189"/>
                  </a:cubicBezTo>
                  <a:cubicBezTo>
                    <a:pt x="-1793" y="93900"/>
                    <a:pt x="-5741" y="66144"/>
                    <a:pt x="8877" y="53693"/>
                  </a:cubicBezTo>
                  <a:cubicBezTo>
                    <a:pt x="23088" y="42133"/>
                    <a:pt x="42137" y="40579"/>
                    <a:pt x="59531" y="37727"/>
                  </a:cubicBezTo>
                  <a:cubicBezTo>
                    <a:pt x="59124" y="29452"/>
                    <a:pt x="57367" y="19088"/>
                    <a:pt x="48606" y="15702"/>
                  </a:cubicBezTo>
                  <a:cubicBezTo>
                    <a:pt x="35389" y="10863"/>
                    <a:pt x="21738" y="17586"/>
                    <a:pt x="10609" y="24359"/>
                  </a:cubicBezTo>
                  <a:cubicBezTo>
                    <a:pt x="8419" y="20412"/>
                    <a:pt x="6254" y="16491"/>
                    <a:pt x="4115" y="12569"/>
                  </a:cubicBezTo>
                  <a:moveTo>
                    <a:pt x="21662" y="61434"/>
                  </a:moveTo>
                  <a:cubicBezTo>
                    <a:pt x="13360" y="68131"/>
                    <a:pt x="14939" y="83307"/>
                    <a:pt x="25303" y="87075"/>
                  </a:cubicBezTo>
                  <a:cubicBezTo>
                    <a:pt x="37782" y="91888"/>
                    <a:pt x="50185" y="84071"/>
                    <a:pt x="59200" y="75948"/>
                  </a:cubicBezTo>
                  <a:cubicBezTo>
                    <a:pt x="59098" y="66934"/>
                    <a:pt x="59124" y="57945"/>
                    <a:pt x="59149" y="48931"/>
                  </a:cubicBezTo>
                  <a:cubicBezTo>
                    <a:pt x="46314" y="51478"/>
                    <a:pt x="31976" y="52522"/>
                    <a:pt x="21662" y="6143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0" name="Forme libre : forme 39">
              <a:extLst>
                <a:ext uri="{FF2B5EF4-FFF2-40B4-BE49-F238E27FC236}">
                  <a16:creationId xmlns:a16="http://schemas.microsoft.com/office/drawing/2014/main" id="{06AA6BA0-17CE-447B-A55A-68090357DC95}"/>
                </a:ext>
              </a:extLst>
            </p:cNvPr>
            <p:cNvSpPr/>
            <p:nvPr userDrawn="1"/>
          </p:nvSpPr>
          <p:spPr>
            <a:xfrm>
              <a:off x="7845487" y="2940419"/>
              <a:ext cx="138223" cy="227472"/>
            </a:xfrm>
            <a:custGeom>
              <a:avLst/>
              <a:gdLst>
                <a:gd name="connsiteX0" fmla="*/ 15350 w 85228"/>
                <a:gd name="connsiteY0" fmla="*/ 13346 h 140281"/>
                <a:gd name="connsiteX1" fmla="*/ 51640 w 85228"/>
                <a:gd name="connsiteY1" fmla="*/ 334 h 140281"/>
                <a:gd name="connsiteX2" fmla="*/ 77617 w 85228"/>
                <a:gd name="connsiteY2" fmla="*/ 16784 h 140281"/>
                <a:gd name="connsiteX3" fmla="*/ 83168 w 85228"/>
                <a:gd name="connsiteY3" fmla="*/ 67379 h 140281"/>
                <a:gd name="connsiteX4" fmla="*/ 46216 w 85228"/>
                <a:gd name="connsiteY4" fmla="*/ 102061 h 140281"/>
                <a:gd name="connsiteX5" fmla="*/ 16216 w 85228"/>
                <a:gd name="connsiteY5" fmla="*/ 91341 h 140281"/>
                <a:gd name="connsiteX6" fmla="*/ 16827 w 85228"/>
                <a:gd name="connsiteY6" fmla="*/ 140281 h 140281"/>
                <a:gd name="connsiteX7" fmla="*/ 19 w 85228"/>
                <a:gd name="connsiteY7" fmla="*/ 140256 h 140281"/>
                <a:gd name="connsiteX8" fmla="*/ 19 w 85228"/>
                <a:gd name="connsiteY8" fmla="*/ 2270 h 140281"/>
                <a:gd name="connsiteX9" fmla="*/ 14026 w 85228"/>
                <a:gd name="connsiteY9" fmla="*/ 2244 h 140281"/>
                <a:gd name="connsiteX10" fmla="*/ 15350 w 85228"/>
                <a:gd name="connsiteY10" fmla="*/ 13346 h 140281"/>
                <a:gd name="connsiteX11" fmla="*/ 16853 w 85228"/>
                <a:gd name="connsiteY11" fmla="*/ 27122 h 140281"/>
                <a:gd name="connsiteX12" fmla="*/ 16776 w 85228"/>
                <a:gd name="connsiteY12" fmla="*/ 77998 h 140281"/>
                <a:gd name="connsiteX13" fmla="*/ 41173 w 85228"/>
                <a:gd name="connsiteY13" fmla="*/ 87877 h 140281"/>
                <a:gd name="connsiteX14" fmla="*/ 63228 w 85228"/>
                <a:gd name="connsiteY14" fmla="*/ 72421 h 140281"/>
                <a:gd name="connsiteX15" fmla="*/ 65341 w 85228"/>
                <a:gd name="connsiteY15" fmla="*/ 31018 h 140281"/>
                <a:gd name="connsiteX16" fmla="*/ 46216 w 85228"/>
                <a:gd name="connsiteY16" fmla="*/ 14365 h 140281"/>
                <a:gd name="connsiteX17" fmla="*/ 16853 w 85228"/>
                <a:gd name="connsiteY17" fmla="*/ 27122 h 14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28" h="140281">
                  <a:moveTo>
                    <a:pt x="15350" y="13346"/>
                  </a:moveTo>
                  <a:cubicBezTo>
                    <a:pt x="25817" y="5733"/>
                    <a:pt x="38143" y="-1677"/>
                    <a:pt x="51640" y="334"/>
                  </a:cubicBezTo>
                  <a:cubicBezTo>
                    <a:pt x="62235" y="1327"/>
                    <a:pt x="72396" y="7337"/>
                    <a:pt x="77617" y="16784"/>
                  </a:cubicBezTo>
                  <a:cubicBezTo>
                    <a:pt x="86148" y="32011"/>
                    <a:pt x="86734" y="50625"/>
                    <a:pt x="83168" y="67379"/>
                  </a:cubicBezTo>
                  <a:cubicBezTo>
                    <a:pt x="79247" y="84847"/>
                    <a:pt x="64679" y="100660"/>
                    <a:pt x="46216" y="102061"/>
                  </a:cubicBezTo>
                  <a:cubicBezTo>
                    <a:pt x="35061" y="103283"/>
                    <a:pt x="25078" y="97273"/>
                    <a:pt x="16216" y="91341"/>
                  </a:cubicBezTo>
                  <a:cubicBezTo>
                    <a:pt x="17387" y="107637"/>
                    <a:pt x="16598" y="123959"/>
                    <a:pt x="16827" y="140281"/>
                  </a:cubicBezTo>
                  <a:cubicBezTo>
                    <a:pt x="11173" y="140256"/>
                    <a:pt x="5571" y="140256"/>
                    <a:pt x="19" y="140256"/>
                  </a:cubicBezTo>
                  <a:cubicBezTo>
                    <a:pt x="-6" y="94269"/>
                    <a:pt x="-6" y="48282"/>
                    <a:pt x="19" y="2270"/>
                  </a:cubicBezTo>
                  <a:cubicBezTo>
                    <a:pt x="4628" y="2270"/>
                    <a:pt x="9289" y="2244"/>
                    <a:pt x="14026" y="2244"/>
                  </a:cubicBezTo>
                  <a:cubicBezTo>
                    <a:pt x="14433" y="5936"/>
                    <a:pt x="14815" y="9629"/>
                    <a:pt x="15350" y="13346"/>
                  </a:cubicBezTo>
                  <a:moveTo>
                    <a:pt x="16853" y="27122"/>
                  </a:moveTo>
                  <a:cubicBezTo>
                    <a:pt x="16802" y="44080"/>
                    <a:pt x="16878" y="61039"/>
                    <a:pt x="16776" y="77998"/>
                  </a:cubicBezTo>
                  <a:cubicBezTo>
                    <a:pt x="24009" y="82989"/>
                    <a:pt x="31954" y="88336"/>
                    <a:pt x="41173" y="87877"/>
                  </a:cubicBezTo>
                  <a:cubicBezTo>
                    <a:pt x="50825" y="87801"/>
                    <a:pt x="59306" y="80977"/>
                    <a:pt x="63228" y="72421"/>
                  </a:cubicBezTo>
                  <a:cubicBezTo>
                    <a:pt x="69085" y="59537"/>
                    <a:pt x="69314" y="44488"/>
                    <a:pt x="65341" y="31018"/>
                  </a:cubicBezTo>
                  <a:cubicBezTo>
                    <a:pt x="62719" y="22462"/>
                    <a:pt x="55460" y="15078"/>
                    <a:pt x="46216" y="14365"/>
                  </a:cubicBezTo>
                  <a:cubicBezTo>
                    <a:pt x="34781" y="12760"/>
                    <a:pt x="25257" y="20552"/>
                    <a:pt x="16853" y="2712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1" name="Forme libre : forme 40">
              <a:extLst>
                <a:ext uri="{FF2B5EF4-FFF2-40B4-BE49-F238E27FC236}">
                  <a16:creationId xmlns:a16="http://schemas.microsoft.com/office/drawing/2014/main" id="{A6A3EB82-3BD5-431B-A669-A5E7FC0E1211}"/>
                </a:ext>
              </a:extLst>
            </p:cNvPr>
            <p:cNvSpPr/>
            <p:nvPr userDrawn="1"/>
          </p:nvSpPr>
          <p:spPr>
            <a:xfrm>
              <a:off x="8034568" y="2940554"/>
              <a:ext cx="87509" cy="161274"/>
            </a:xfrm>
            <a:custGeom>
              <a:avLst/>
              <a:gdLst>
                <a:gd name="connsiteX0" fmla="*/ 35927 w 53958"/>
                <a:gd name="connsiteY0" fmla="*/ 1194 h 99457"/>
                <a:gd name="connsiteX1" fmla="*/ 53958 w 53958"/>
                <a:gd name="connsiteY1" fmla="*/ 1424 h 99457"/>
                <a:gd name="connsiteX2" fmla="*/ 50851 w 53958"/>
                <a:gd name="connsiteY2" fmla="*/ 16218 h 99457"/>
                <a:gd name="connsiteX3" fmla="*/ 16904 w 53958"/>
                <a:gd name="connsiteY3" fmla="*/ 40153 h 99457"/>
                <a:gd name="connsiteX4" fmla="*/ 16827 w 53958"/>
                <a:gd name="connsiteY4" fmla="*/ 99432 h 99457"/>
                <a:gd name="connsiteX5" fmla="*/ 19 w 53958"/>
                <a:gd name="connsiteY5" fmla="*/ 99458 h 99457"/>
                <a:gd name="connsiteX6" fmla="*/ 19 w 53958"/>
                <a:gd name="connsiteY6" fmla="*/ 2187 h 99457"/>
                <a:gd name="connsiteX7" fmla="*/ 14102 w 53958"/>
                <a:gd name="connsiteY7" fmla="*/ 2187 h 99457"/>
                <a:gd name="connsiteX8" fmla="*/ 15223 w 53958"/>
                <a:gd name="connsiteY8" fmla="*/ 19095 h 99457"/>
                <a:gd name="connsiteX9" fmla="*/ 35927 w 53958"/>
                <a:gd name="connsiteY9" fmla="*/ 1194 h 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58" h="99457">
                  <a:moveTo>
                    <a:pt x="35927" y="1194"/>
                  </a:moveTo>
                  <a:cubicBezTo>
                    <a:pt x="41734" y="-1123"/>
                    <a:pt x="47973" y="481"/>
                    <a:pt x="53958" y="1424"/>
                  </a:cubicBezTo>
                  <a:cubicBezTo>
                    <a:pt x="52888" y="6338"/>
                    <a:pt x="51870" y="11278"/>
                    <a:pt x="50851" y="16218"/>
                  </a:cubicBezTo>
                  <a:cubicBezTo>
                    <a:pt x="34629" y="10616"/>
                    <a:pt x="18865" y="24595"/>
                    <a:pt x="16904" y="40153"/>
                  </a:cubicBezTo>
                  <a:cubicBezTo>
                    <a:pt x="16649" y="59913"/>
                    <a:pt x="16955" y="79673"/>
                    <a:pt x="16827" y="99432"/>
                  </a:cubicBezTo>
                  <a:cubicBezTo>
                    <a:pt x="11199" y="99432"/>
                    <a:pt x="5571" y="99432"/>
                    <a:pt x="19" y="99458"/>
                  </a:cubicBezTo>
                  <a:cubicBezTo>
                    <a:pt x="-6" y="67043"/>
                    <a:pt x="-6" y="34602"/>
                    <a:pt x="19" y="2187"/>
                  </a:cubicBezTo>
                  <a:cubicBezTo>
                    <a:pt x="4654" y="2187"/>
                    <a:pt x="9366" y="2187"/>
                    <a:pt x="14102" y="2187"/>
                  </a:cubicBezTo>
                  <a:cubicBezTo>
                    <a:pt x="14433" y="7815"/>
                    <a:pt x="14790" y="13442"/>
                    <a:pt x="15223" y="19095"/>
                  </a:cubicBezTo>
                  <a:cubicBezTo>
                    <a:pt x="20775" y="11838"/>
                    <a:pt x="26632" y="3817"/>
                    <a:pt x="35927" y="119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2" name="Forme libre : forme 41">
              <a:extLst>
                <a:ext uri="{FF2B5EF4-FFF2-40B4-BE49-F238E27FC236}">
                  <a16:creationId xmlns:a16="http://schemas.microsoft.com/office/drawing/2014/main" id="{977C4873-FD21-41F1-89D7-3E918DE64386}"/>
                </a:ext>
              </a:extLst>
            </p:cNvPr>
            <p:cNvSpPr/>
            <p:nvPr userDrawn="1"/>
          </p:nvSpPr>
          <p:spPr>
            <a:xfrm>
              <a:off x="8141675" y="2940531"/>
              <a:ext cx="133880" cy="165668"/>
            </a:xfrm>
            <a:custGeom>
              <a:avLst/>
              <a:gdLst>
                <a:gd name="connsiteX0" fmla="*/ 15446 w 82550"/>
                <a:gd name="connsiteY0" fmla="*/ 11444 h 102167"/>
                <a:gd name="connsiteX1" fmla="*/ 70073 w 82550"/>
                <a:gd name="connsiteY1" fmla="*/ 9738 h 102167"/>
                <a:gd name="connsiteX2" fmla="*/ 82042 w 82550"/>
                <a:gd name="connsiteY2" fmla="*/ 54884 h 102167"/>
                <a:gd name="connsiteX3" fmla="*/ 16185 w 82550"/>
                <a:gd name="connsiteY3" fmla="*/ 54859 h 102167"/>
                <a:gd name="connsiteX4" fmla="*/ 33324 w 82550"/>
                <a:gd name="connsiteY4" fmla="*/ 84702 h 102167"/>
                <a:gd name="connsiteX5" fmla="*/ 72797 w 82550"/>
                <a:gd name="connsiteY5" fmla="*/ 81010 h 102167"/>
                <a:gd name="connsiteX6" fmla="*/ 79063 w 82550"/>
                <a:gd name="connsiteY6" fmla="*/ 92163 h 102167"/>
                <a:gd name="connsiteX7" fmla="*/ 36787 w 82550"/>
                <a:gd name="connsiteY7" fmla="*/ 101100 h 102167"/>
                <a:gd name="connsiteX8" fmla="*/ 2483 w 82550"/>
                <a:gd name="connsiteY8" fmla="*/ 69551 h 102167"/>
                <a:gd name="connsiteX9" fmla="*/ 15446 w 82550"/>
                <a:gd name="connsiteY9" fmla="*/ 11444 h 102167"/>
                <a:gd name="connsiteX10" fmla="*/ 26983 w 82550"/>
                <a:gd name="connsiteY10" fmla="*/ 20356 h 102167"/>
                <a:gd name="connsiteX11" fmla="*/ 16032 w 82550"/>
                <a:gd name="connsiteY11" fmla="*/ 42916 h 102167"/>
                <a:gd name="connsiteX12" fmla="*/ 67806 w 82550"/>
                <a:gd name="connsiteY12" fmla="*/ 42916 h 102167"/>
                <a:gd name="connsiteX13" fmla="*/ 60191 w 82550"/>
                <a:gd name="connsiteY13" fmla="*/ 19719 h 102167"/>
                <a:gd name="connsiteX14" fmla="*/ 26983 w 82550"/>
                <a:gd name="connsiteY14" fmla="*/ 20356 h 10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550" h="102167">
                  <a:moveTo>
                    <a:pt x="15446" y="11444"/>
                  </a:moveTo>
                  <a:cubicBezTo>
                    <a:pt x="29784" y="-2612"/>
                    <a:pt x="55200" y="-4344"/>
                    <a:pt x="70073" y="9738"/>
                  </a:cubicBezTo>
                  <a:cubicBezTo>
                    <a:pt x="81609" y="21451"/>
                    <a:pt x="83723" y="39224"/>
                    <a:pt x="82042" y="54884"/>
                  </a:cubicBezTo>
                  <a:cubicBezTo>
                    <a:pt x="60089" y="54808"/>
                    <a:pt x="38137" y="54833"/>
                    <a:pt x="16185" y="54859"/>
                  </a:cubicBezTo>
                  <a:cubicBezTo>
                    <a:pt x="17458" y="66521"/>
                    <a:pt x="22271" y="79049"/>
                    <a:pt x="33324" y="84702"/>
                  </a:cubicBezTo>
                  <a:cubicBezTo>
                    <a:pt x="45803" y="91653"/>
                    <a:pt x="61185" y="88089"/>
                    <a:pt x="72797" y="81010"/>
                  </a:cubicBezTo>
                  <a:cubicBezTo>
                    <a:pt x="74860" y="84727"/>
                    <a:pt x="76923" y="88445"/>
                    <a:pt x="79063" y="92163"/>
                  </a:cubicBezTo>
                  <a:cubicBezTo>
                    <a:pt x="66431" y="99623"/>
                    <a:pt x="51456" y="104411"/>
                    <a:pt x="36787" y="101100"/>
                  </a:cubicBezTo>
                  <a:cubicBezTo>
                    <a:pt x="20463" y="98274"/>
                    <a:pt x="6966" y="85338"/>
                    <a:pt x="2483" y="69551"/>
                  </a:cubicBezTo>
                  <a:cubicBezTo>
                    <a:pt x="-2916" y="49792"/>
                    <a:pt x="90" y="26111"/>
                    <a:pt x="15446" y="11444"/>
                  </a:cubicBezTo>
                  <a:moveTo>
                    <a:pt x="26983" y="20356"/>
                  </a:moveTo>
                  <a:cubicBezTo>
                    <a:pt x="20285" y="26009"/>
                    <a:pt x="17916" y="34717"/>
                    <a:pt x="16032" y="42916"/>
                  </a:cubicBezTo>
                  <a:cubicBezTo>
                    <a:pt x="33273" y="42967"/>
                    <a:pt x="50514" y="42942"/>
                    <a:pt x="67806" y="42916"/>
                  </a:cubicBezTo>
                  <a:cubicBezTo>
                    <a:pt x="67144" y="34794"/>
                    <a:pt x="66354" y="25754"/>
                    <a:pt x="60191" y="19719"/>
                  </a:cubicBezTo>
                  <a:cubicBezTo>
                    <a:pt x="51405" y="10654"/>
                    <a:pt x="35616" y="11571"/>
                    <a:pt x="26983" y="2035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3" name="Forme libre : forme 42">
              <a:extLst>
                <a:ext uri="{FF2B5EF4-FFF2-40B4-BE49-F238E27FC236}">
                  <a16:creationId xmlns:a16="http://schemas.microsoft.com/office/drawing/2014/main" id="{71D34D3D-E7FD-4796-B42B-B4D9B8575EA8}"/>
                </a:ext>
              </a:extLst>
            </p:cNvPr>
            <p:cNvSpPr/>
            <p:nvPr userDrawn="1"/>
          </p:nvSpPr>
          <p:spPr>
            <a:xfrm>
              <a:off x="8311403" y="2940625"/>
              <a:ext cx="125892" cy="165550"/>
            </a:xfrm>
            <a:custGeom>
              <a:avLst/>
              <a:gdLst>
                <a:gd name="connsiteX0" fmla="*/ 11871 w 77625"/>
                <a:gd name="connsiteY0" fmla="*/ 15613 h 102094"/>
                <a:gd name="connsiteX1" fmla="*/ 75792 w 77625"/>
                <a:gd name="connsiteY1" fmla="*/ 11437 h 102094"/>
                <a:gd name="connsiteX2" fmla="*/ 67032 w 77625"/>
                <a:gd name="connsiteY2" fmla="*/ 22437 h 102094"/>
                <a:gd name="connsiteX3" fmla="*/ 37134 w 77625"/>
                <a:gd name="connsiteY3" fmla="*/ 15893 h 102094"/>
                <a:gd name="connsiteX4" fmla="*/ 18899 w 77625"/>
                <a:gd name="connsiteY4" fmla="*/ 63255 h 102094"/>
                <a:gd name="connsiteX5" fmla="*/ 42660 w 77625"/>
                <a:gd name="connsiteY5" fmla="*/ 87700 h 102094"/>
                <a:gd name="connsiteX6" fmla="*/ 70011 w 77625"/>
                <a:gd name="connsiteY6" fmla="*/ 78278 h 102094"/>
                <a:gd name="connsiteX7" fmla="*/ 77626 w 77625"/>
                <a:gd name="connsiteY7" fmla="*/ 89915 h 102094"/>
                <a:gd name="connsiteX8" fmla="*/ 54604 w 77625"/>
                <a:gd name="connsiteY8" fmla="*/ 101119 h 102094"/>
                <a:gd name="connsiteX9" fmla="*/ 6141 w 77625"/>
                <a:gd name="connsiteY9" fmla="*/ 78584 h 102094"/>
                <a:gd name="connsiteX10" fmla="*/ 11871 w 77625"/>
                <a:gd name="connsiteY10" fmla="*/ 15613 h 1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625" h="102094">
                  <a:moveTo>
                    <a:pt x="11871" y="15613"/>
                  </a:moveTo>
                  <a:cubicBezTo>
                    <a:pt x="27227" y="-2924"/>
                    <a:pt x="58297" y="-5751"/>
                    <a:pt x="75792" y="11437"/>
                  </a:cubicBezTo>
                  <a:cubicBezTo>
                    <a:pt x="72813" y="15104"/>
                    <a:pt x="69910" y="18771"/>
                    <a:pt x="67032" y="22437"/>
                  </a:cubicBezTo>
                  <a:cubicBezTo>
                    <a:pt x="58882" y="15460"/>
                    <a:pt x="47499" y="11157"/>
                    <a:pt x="37134" y="15893"/>
                  </a:cubicBezTo>
                  <a:cubicBezTo>
                    <a:pt x="19689" y="23685"/>
                    <a:pt x="14188" y="46016"/>
                    <a:pt x="18899" y="63255"/>
                  </a:cubicBezTo>
                  <a:cubicBezTo>
                    <a:pt x="21268" y="75019"/>
                    <a:pt x="30360" y="85841"/>
                    <a:pt x="42660" y="87700"/>
                  </a:cubicBezTo>
                  <a:cubicBezTo>
                    <a:pt x="52796" y="89788"/>
                    <a:pt x="62270" y="84186"/>
                    <a:pt x="70011" y="78278"/>
                  </a:cubicBezTo>
                  <a:cubicBezTo>
                    <a:pt x="72533" y="82149"/>
                    <a:pt x="75079" y="86019"/>
                    <a:pt x="77626" y="89915"/>
                  </a:cubicBezTo>
                  <a:cubicBezTo>
                    <a:pt x="70572" y="94753"/>
                    <a:pt x="63161" y="99540"/>
                    <a:pt x="54604" y="101119"/>
                  </a:cubicBezTo>
                  <a:cubicBezTo>
                    <a:pt x="35860" y="105193"/>
                    <a:pt x="14494" y="96281"/>
                    <a:pt x="6141" y="78584"/>
                  </a:cubicBezTo>
                  <a:cubicBezTo>
                    <a:pt x="-3333" y="58799"/>
                    <a:pt x="-2162" y="33030"/>
                    <a:pt x="11871" y="1561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4" name="Forme libre : forme 43">
              <a:extLst>
                <a:ext uri="{FF2B5EF4-FFF2-40B4-BE49-F238E27FC236}">
                  <a16:creationId xmlns:a16="http://schemas.microsoft.com/office/drawing/2014/main" id="{26B13D20-CCB8-4B9E-BBFC-06F8643C084A}"/>
                </a:ext>
              </a:extLst>
            </p:cNvPr>
            <p:cNvSpPr/>
            <p:nvPr userDrawn="1"/>
          </p:nvSpPr>
          <p:spPr>
            <a:xfrm>
              <a:off x="8467207" y="2940450"/>
              <a:ext cx="123361" cy="165691"/>
            </a:xfrm>
            <a:custGeom>
              <a:avLst/>
              <a:gdLst>
                <a:gd name="connsiteX0" fmla="*/ 4070 w 76064"/>
                <a:gd name="connsiteY0" fmla="*/ 12513 h 102181"/>
                <a:gd name="connsiteX1" fmla="*/ 57372 w 76064"/>
                <a:gd name="connsiteY1" fmla="*/ 2633 h 102181"/>
                <a:gd name="connsiteX2" fmla="*/ 76040 w 76064"/>
                <a:gd name="connsiteY2" fmla="*/ 35252 h 102181"/>
                <a:gd name="connsiteX3" fmla="*/ 76040 w 76064"/>
                <a:gd name="connsiteY3" fmla="*/ 99496 h 102181"/>
                <a:gd name="connsiteX4" fmla="*/ 62542 w 76064"/>
                <a:gd name="connsiteY4" fmla="*/ 99521 h 102181"/>
                <a:gd name="connsiteX5" fmla="*/ 61141 w 76064"/>
                <a:gd name="connsiteY5" fmla="*/ 88521 h 102181"/>
                <a:gd name="connsiteX6" fmla="*/ 34860 w 76064"/>
                <a:gd name="connsiteY6" fmla="*/ 101533 h 102181"/>
                <a:gd name="connsiteX7" fmla="*/ 3790 w 76064"/>
                <a:gd name="connsiteY7" fmla="*/ 89463 h 102181"/>
                <a:gd name="connsiteX8" fmla="*/ 10743 w 76064"/>
                <a:gd name="connsiteY8" fmla="*/ 52185 h 102181"/>
                <a:gd name="connsiteX9" fmla="*/ 59639 w 76064"/>
                <a:gd name="connsiteY9" fmla="*/ 37696 h 102181"/>
                <a:gd name="connsiteX10" fmla="*/ 47389 w 76064"/>
                <a:gd name="connsiteY10" fmla="*/ 15237 h 102181"/>
                <a:gd name="connsiteX11" fmla="*/ 10233 w 76064"/>
                <a:gd name="connsiteY11" fmla="*/ 24226 h 102181"/>
                <a:gd name="connsiteX12" fmla="*/ 4070 w 76064"/>
                <a:gd name="connsiteY12" fmla="*/ 12513 h 102181"/>
                <a:gd name="connsiteX13" fmla="*/ 22101 w 76064"/>
                <a:gd name="connsiteY13" fmla="*/ 60842 h 102181"/>
                <a:gd name="connsiteX14" fmla="*/ 25768 w 76064"/>
                <a:gd name="connsiteY14" fmla="*/ 87401 h 102181"/>
                <a:gd name="connsiteX15" fmla="*/ 59333 w 76064"/>
                <a:gd name="connsiteY15" fmla="*/ 75688 h 102181"/>
                <a:gd name="connsiteX16" fmla="*/ 59180 w 76064"/>
                <a:gd name="connsiteY16" fmla="*/ 49002 h 102181"/>
                <a:gd name="connsiteX17" fmla="*/ 22101 w 76064"/>
                <a:gd name="connsiteY17" fmla="*/ 60842 h 10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64" h="102181">
                  <a:moveTo>
                    <a:pt x="4070" y="12513"/>
                  </a:moveTo>
                  <a:cubicBezTo>
                    <a:pt x="19682" y="2964"/>
                    <a:pt x="39291" y="-4038"/>
                    <a:pt x="57372" y="2633"/>
                  </a:cubicBezTo>
                  <a:cubicBezTo>
                    <a:pt x="70233" y="7700"/>
                    <a:pt x="76040" y="22214"/>
                    <a:pt x="76040" y="35252"/>
                  </a:cubicBezTo>
                  <a:cubicBezTo>
                    <a:pt x="76116" y="56666"/>
                    <a:pt x="75989" y="78081"/>
                    <a:pt x="76040" y="99496"/>
                  </a:cubicBezTo>
                  <a:cubicBezTo>
                    <a:pt x="71481" y="99496"/>
                    <a:pt x="66999" y="99496"/>
                    <a:pt x="62542" y="99521"/>
                  </a:cubicBezTo>
                  <a:cubicBezTo>
                    <a:pt x="62033" y="95829"/>
                    <a:pt x="61549" y="92162"/>
                    <a:pt x="61141" y="88521"/>
                  </a:cubicBezTo>
                  <a:cubicBezTo>
                    <a:pt x="52992" y="93945"/>
                    <a:pt x="44715" y="99903"/>
                    <a:pt x="34860" y="101533"/>
                  </a:cubicBezTo>
                  <a:cubicBezTo>
                    <a:pt x="23400" y="103876"/>
                    <a:pt x="9928" y="99878"/>
                    <a:pt x="3790" y="89463"/>
                  </a:cubicBezTo>
                  <a:cubicBezTo>
                    <a:pt x="-2857" y="77546"/>
                    <a:pt x="-896" y="60333"/>
                    <a:pt x="10743" y="52185"/>
                  </a:cubicBezTo>
                  <a:cubicBezTo>
                    <a:pt x="24928" y="42050"/>
                    <a:pt x="42907" y="40370"/>
                    <a:pt x="59639" y="37696"/>
                  </a:cubicBezTo>
                  <a:cubicBezTo>
                    <a:pt x="59104" y="29013"/>
                    <a:pt x="56787" y="18268"/>
                    <a:pt x="47389" y="15237"/>
                  </a:cubicBezTo>
                  <a:cubicBezTo>
                    <a:pt x="34300" y="11265"/>
                    <a:pt x="21388" y="18064"/>
                    <a:pt x="10233" y="24226"/>
                  </a:cubicBezTo>
                  <a:cubicBezTo>
                    <a:pt x="8120" y="20279"/>
                    <a:pt x="6133" y="16409"/>
                    <a:pt x="4070" y="12513"/>
                  </a:cubicBezTo>
                  <a:moveTo>
                    <a:pt x="22101" y="60842"/>
                  </a:moveTo>
                  <a:cubicBezTo>
                    <a:pt x="13340" y="67717"/>
                    <a:pt x="14690" y="83709"/>
                    <a:pt x="25768" y="87401"/>
                  </a:cubicBezTo>
                  <a:cubicBezTo>
                    <a:pt x="38349" y="91526"/>
                    <a:pt x="50395" y="83861"/>
                    <a:pt x="59333" y="75688"/>
                  </a:cubicBezTo>
                  <a:cubicBezTo>
                    <a:pt x="59180" y="66775"/>
                    <a:pt x="59206" y="57889"/>
                    <a:pt x="59180" y="49002"/>
                  </a:cubicBezTo>
                  <a:cubicBezTo>
                    <a:pt x="46447" y="51217"/>
                    <a:pt x="32593" y="52618"/>
                    <a:pt x="22101" y="6084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5" name="Forme libre : forme 44">
              <a:extLst>
                <a:ext uri="{FF2B5EF4-FFF2-40B4-BE49-F238E27FC236}">
                  <a16:creationId xmlns:a16="http://schemas.microsoft.com/office/drawing/2014/main" id="{C4D03969-B62D-4766-88F7-245E16B168C6}"/>
                </a:ext>
              </a:extLst>
            </p:cNvPr>
            <p:cNvSpPr/>
            <p:nvPr userDrawn="1"/>
          </p:nvSpPr>
          <p:spPr>
            <a:xfrm>
              <a:off x="8649973" y="2940468"/>
              <a:ext cx="86930" cy="161358"/>
            </a:xfrm>
            <a:custGeom>
              <a:avLst/>
              <a:gdLst>
                <a:gd name="connsiteX0" fmla="*/ 14968 w 53601"/>
                <a:gd name="connsiteY0" fmla="*/ 19784 h 99509"/>
                <a:gd name="connsiteX1" fmla="*/ 37048 w 53601"/>
                <a:gd name="connsiteY1" fmla="*/ 763 h 99509"/>
                <a:gd name="connsiteX2" fmla="*/ 53602 w 53601"/>
                <a:gd name="connsiteY2" fmla="*/ 1577 h 99509"/>
                <a:gd name="connsiteX3" fmla="*/ 50520 w 53601"/>
                <a:gd name="connsiteY3" fmla="*/ 16219 h 99509"/>
                <a:gd name="connsiteX4" fmla="*/ 16445 w 53601"/>
                <a:gd name="connsiteY4" fmla="*/ 40155 h 99509"/>
                <a:gd name="connsiteX5" fmla="*/ 16343 w 53601"/>
                <a:gd name="connsiteY5" fmla="*/ 99484 h 99509"/>
                <a:gd name="connsiteX6" fmla="*/ 19 w 53601"/>
                <a:gd name="connsiteY6" fmla="*/ 99510 h 99509"/>
                <a:gd name="connsiteX7" fmla="*/ 19 w 53601"/>
                <a:gd name="connsiteY7" fmla="*/ 2239 h 99509"/>
                <a:gd name="connsiteX8" fmla="*/ 13720 w 53601"/>
                <a:gd name="connsiteY8" fmla="*/ 2239 h 99509"/>
                <a:gd name="connsiteX9" fmla="*/ 14968 w 53601"/>
                <a:gd name="connsiteY9" fmla="*/ 19784 h 9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1" h="99509">
                  <a:moveTo>
                    <a:pt x="14968" y="19784"/>
                  </a:moveTo>
                  <a:cubicBezTo>
                    <a:pt x="20418" y="11712"/>
                    <a:pt x="26989" y="3080"/>
                    <a:pt x="37048" y="763"/>
                  </a:cubicBezTo>
                  <a:cubicBezTo>
                    <a:pt x="42473" y="-943"/>
                    <a:pt x="48101" y="610"/>
                    <a:pt x="53602" y="1577"/>
                  </a:cubicBezTo>
                  <a:cubicBezTo>
                    <a:pt x="52506" y="6441"/>
                    <a:pt x="51513" y="11330"/>
                    <a:pt x="50520" y="16219"/>
                  </a:cubicBezTo>
                  <a:cubicBezTo>
                    <a:pt x="34196" y="10744"/>
                    <a:pt x="18737" y="24622"/>
                    <a:pt x="16445" y="40155"/>
                  </a:cubicBezTo>
                  <a:cubicBezTo>
                    <a:pt x="16089" y="59914"/>
                    <a:pt x="16471" y="79699"/>
                    <a:pt x="16343" y="99484"/>
                  </a:cubicBezTo>
                  <a:cubicBezTo>
                    <a:pt x="10868" y="99484"/>
                    <a:pt x="5393" y="99484"/>
                    <a:pt x="19" y="99510"/>
                  </a:cubicBezTo>
                  <a:cubicBezTo>
                    <a:pt x="-6" y="67095"/>
                    <a:pt x="-6" y="34680"/>
                    <a:pt x="19" y="2239"/>
                  </a:cubicBezTo>
                  <a:cubicBezTo>
                    <a:pt x="4501" y="2239"/>
                    <a:pt x="9111" y="2239"/>
                    <a:pt x="13720" y="2239"/>
                  </a:cubicBezTo>
                  <a:cubicBezTo>
                    <a:pt x="14128" y="8071"/>
                    <a:pt x="14535" y="13927"/>
                    <a:pt x="14968" y="1978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6" name="Forme libre : forme 45">
              <a:extLst>
                <a:ext uri="{FF2B5EF4-FFF2-40B4-BE49-F238E27FC236}">
                  <a16:creationId xmlns:a16="http://schemas.microsoft.com/office/drawing/2014/main" id="{AEE293D2-39FA-44F3-BEDE-2ADD42830DEF}"/>
                </a:ext>
              </a:extLst>
            </p:cNvPr>
            <p:cNvSpPr/>
            <p:nvPr userDrawn="1"/>
          </p:nvSpPr>
          <p:spPr>
            <a:xfrm>
              <a:off x="8962888" y="2940509"/>
              <a:ext cx="133685" cy="165600"/>
            </a:xfrm>
            <a:custGeom>
              <a:avLst/>
              <a:gdLst>
                <a:gd name="connsiteX0" fmla="*/ 15905 w 82430"/>
                <a:gd name="connsiteY0" fmla="*/ 11305 h 102125"/>
                <a:gd name="connsiteX1" fmla="*/ 72747 w 82430"/>
                <a:gd name="connsiteY1" fmla="*/ 12782 h 102125"/>
                <a:gd name="connsiteX2" fmla="*/ 82246 w 82430"/>
                <a:gd name="connsiteY2" fmla="*/ 54746 h 102125"/>
                <a:gd name="connsiteX3" fmla="*/ 16466 w 82430"/>
                <a:gd name="connsiteY3" fmla="*/ 54898 h 102125"/>
                <a:gd name="connsiteX4" fmla="*/ 33732 w 82430"/>
                <a:gd name="connsiteY4" fmla="*/ 84945 h 102125"/>
                <a:gd name="connsiteX5" fmla="*/ 72875 w 82430"/>
                <a:gd name="connsiteY5" fmla="*/ 80922 h 102125"/>
                <a:gd name="connsiteX6" fmla="*/ 79089 w 82430"/>
                <a:gd name="connsiteY6" fmla="*/ 91999 h 102125"/>
                <a:gd name="connsiteX7" fmla="*/ 31949 w 82430"/>
                <a:gd name="connsiteY7" fmla="*/ 99867 h 102125"/>
                <a:gd name="connsiteX8" fmla="*/ 1644 w 82430"/>
                <a:gd name="connsiteY8" fmla="*/ 65975 h 102125"/>
                <a:gd name="connsiteX9" fmla="*/ 15905 w 82430"/>
                <a:gd name="connsiteY9" fmla="*/ 11305 h 102125"/>
                <a:gd name="connsiteX10" fmla="*/ 29912 w 82430"/>
                <a:gd name="connsiteY10" fmla="*/ 17926 h 102125"/>
                <a:gd name="connsiteX11" fmla="*/ 16211 w 82430"/>
                <a:gd name="connsiteY11" fmla="*/ 42880 h 102125"/>
                <a:gd name="connsiteX12" fmla="*/ 68112 w 82430"/>
                <a:gd name="connsiteY12" fmla="*/ 42956 h 102125"/>
                <a:gd name="connsiteX13" fmla="*/ 60472 w 82430"/>
                <a:gd name="connsiteY13" fmla="*/ 19886 h 102125"/>
                <a:gd name="connsiteX14" fmla="*/ 29912 w 82430"/>
                <a:gd name="connsiteY14" fmla="*/ 17926 h 10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30" h="102125">
                  <a:moveTo>
                    <a:pt x="15905" y="11305"/>
                  </a:moveTo>
                  <a:cubicBezTo>
                    <a:pt x="30854" y="-3744"/>
                    <a:pt x="59097" y="-4278"/>
                    <a:pt x="72747" y="12782"/>
                  </a:cubicBezTo>
                  <a:cubicBezTo>
                    <a:pt x="82348" y="24419"/>
                    <a:pt x="82883" y="40359"/>
                    <a:pt x="82246" y="54746"/>
                  </a:cubicBezTo>
                  <a:cubicBezTo>
                    <a:pt x="60320" y="55000"/>
                    <a:pt x="38393" y="54746"/>
                    <a:pt x="16466" y="54898"/>
                  </a:cubicBezTo>
                  <a:cubicBezTo>
                    <a:pt x="17408" y="66739"/>
                    <a:pt x="22526" y="79369"/>
                    <a:pt x="33732" y="84945"/>
                  </a:cubicBezTo>
                  <a:cubicBezTo>
                    <a:pt x="46236" y="91617"/>
                    <a:pt x="61363" y="87975"/>
                    <a:pt x="72875" y="80922"/>
                  </a:cubicBezTo>
                  <a:cubicBezTo>
                    <a:pt x="74912" y="84614"/>
                    <a:pt x="76949" y="88281"/>
                    <a:pt x="79089" y="91999"/>
                  </a:cubicBezTo>
                  <a:cubicBezTo>
                    <a:pt x="65260" y="100758"/>
                    <a:pt x="47866" y="105087"/>
                    <a:pt x="31949" y="99867"/>
                  </a:cubicBezTo>
                  <a:cubicBezTo>
                    <a:pt x="16440" y="95411"/>
                    <a:pt x="4827" y="81559"/>
                    <a:pt x="1644" y="65975"/>
                  </a:cubicBezTo>
                  <a:cubicBezTo>
                    <a:pt x="-2584" y="47005"/>
                    <a:pt x="1058" y="24877"/>
                    <a:pt x="15905" y="11305"/>
                  </a:cubicBezTo>
                  <a:moveTo>
                    <a:pt x="29912" y="17926"/>
                  </a:moveTo>
                  <a:cubicBezTo>
                    <a:pt x="21584" y="23528"/>
                    <a:pt x="17866" y="33407"/>
                    <a:pt x="16211" y="42880"/>
                  </a:cubicBezTo>
                  <a:cubicBezTo>
                    <a:pt x="33503" y="43007"/>
                    <a:pt x="50795" y="42931"/>
                    <a:pt x="68112" y="42956"/>
                  </a:cubicBezTo>
                  <a:cubicBezTo>
                    <a:pt x="67246" y="34859"/>
                    <a:pt x="66126" y="26176"/>
                    <a:pt x="60472" y="19886"/>
                  </a:cubicBezTo>
                  <a:cubicBezTo>
                    <a:pt x="52628" y="11763"/>
                    <a:pt x="38800" y="11254"/>
                    <a:pt x="29912" y="1792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7" name="Forme libre : forme 46">
              <a:extLst>
                <a:ext uri="{FF2B5EF4-FFF2-40B4-BE49-F238E27FC236}">
                  <a16:creationId xmlns:a16="http://schemas.microsoft.com/office/drawing/2014/main" id="{A645D449-E0B0-42F7-B9B6-3AD49BC6F75B}"/>
                </a:ext>
              </a:extLst>
            </p:cNvPr>
            <p:cNvSpPr/>
            <p:nvPr userDrawn="1"/>
          </p:nvSpPr>
          <p:spPr>
            <a:xfrm>
              <a:off x="8771455" y="2944100"/>
              <a:ext cx="26492" cy="157727"/>
            </a:xfrm>
            <a:custGeom>
              <a:avLst/>
              <a:gdLst>
                <a:gd name="connsiteX0" fmla="*/ 11 w 16335"/>
                <a:gd name="connsiteY0" fmla="*/ 0 h 97270"/>
                <a:gd name="connsiteX1" fmla="*/ 16336 w 16335"/>
                <a:gd name="connsiteY1" fmla="*/ 0 h 97270"/>
                <a:gd name="connsiteX2" fmla="*/ 16336 w 16335"/>
                <a:gd name="connsiteY2" fmla="*/ 97270 h 97270"/>
                <a:gd name="connsiteX3" fmla="*/ 11 w 16335"/>
                <a:gd name="connsiteY3" fmla="*/ 97245 h 97270"/>
                <a:gd name="connsiteX4" fmla="*/ 11 w 16335"/>
                <a:gd name="connsiteY4" fmla="*/ 0 h 9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 h="97270">
                  <a:moveTo>
                    <a:pt x="11" y="0"/>
                  </a:moveTo>
                  <a:cubicBezTo>
                    <a:pt x="5410" y="0"/>
                    <a:pt x="10835" y="0"/>
                    <a:pt x="16336" y="0"/>
                  </a:cubicBezTo>
                  <a:cubicBezTo>
                    <a:pt x="16336" y="32440"/>
                    <a:pt x="16336" y="64855"/>
                    <a:pt x="16336" y="97270"/>
                  </a:cubicBezTo>
                  <a:cubicBezTo>
                    <a:pt x="10835" y="97245"/>
                    <a:pt x="5410" y="97245"/>
                    <a:pt x="11" y="97245"/>
                  </a:cubicBezTo>
                  <a:cubicBezTo>
                    <a:pt x="-14" y="64830"/>
                    <a:pt x="11" y="32415"/>
                    <a:pt x="11"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8" name="Forme libre : forme 47">
              <a:extLst>
                <a:ext uri="{FF2B5EF4-FFF2-40B4-BE49-F238E27FC236}">
                  <a16:creationId xmlns:a16="http://schemas.microsoft.com/office/drawing/2014/main" id="{F863EF6E-9838-4ABB-BF1B-1B289DD04E38}"/>
                </a:ext>
              </a:extLst>
            </p:cNvPr>
            <p:cNvSpPr/>
            <p:nvPr userDrawn="1"/>
          </p:nvSpPr>
          <p:spPr>
            <a:xfrm>
              <a:off x="6545115" y="3279416"/>
              <a:ext cx="65711" cy="68333"/>
            </a:xfrm>
            <a:custGeom>
              <a:avLst/>
              <a:gdLst>
                <a:gd name="connsiteX0" fmla="*/ 0 w 40517"/>
                <a:gd name="connsiteY0" fmla="*/ 33841 h 42141"/>
                <a:gd name="connsiteX1" fmla="*/ 28727 w 40517"/>
                <a:gd name="connsiteY1" fmla="*/ 0 h 42141"/>
                <a:gd name="connsiteX2" fmla="*/ 40518 w 40517"/>
                <a:gd name="connsiteY2" fmla="*/ 11382 h 42141"/>
                <a:gd name="connsiteX3" fmla="*/ 9117 w 40517"/>
                <a:gd name="connsiteY3" fmla="*/ 42142 h 42141"/>
                <a:gd name="connsiteX4" fmla="*/ 0 w 40517"/>
                <a:gd name="connsiteY4" fmla="*/ 33841 h 4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 h="42141">
                  <a:moveTo>
                    <a:pt x="0" y="33841"/>
                  </a:moveTo>
                  <a:cubicBezTo>
                    <a:pt x="9576" y="22561"/>
                    <a:pt x="18948" y="11127"/>
                    <a:pt x="28727" y="0"/>
                  </a:cubicBezTo>
                  <a:cubicBezTo>
                    <a:pt x="32598" y="3820"/>
                    <a:pt x="36545" y="7614"/>
                    <a:pt x="40518" y="11382"/>
                  </a:cubicBezTo>
                  <a:cubicBezTo>
                    <a:pt x="30357" y="21924"/>
                    <a:pt x="19253" y="31524"/>
                    <a:pt x="9117" y="42142"/>
                  </a:cubicBezTo>
                  <a:cubicBezTo>
                    <a:pt x="6061" y="39341"/>
                    <a:pt x="3005" y="36565"/>
                    <a:pt x="0" y="33841"/>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Forme libre : forme 48">
              <a:extLst>
                <a:ext uri="{FF2B5EF4-FFF2-40B4-BE49-F238E27FC236}">
                  <a16:creationId xmlns:a16="http://schemas.microsoft.com/office/drawing/2014/main" id="{7081B436-3304-48E3-8B6B-260451E5C15E}"/>
                </a:ext>
              </a:extLst>
            </p:cNvPr>
            <p:cNvSpPr/>
            <p:nvPr userDrawn="1"/>
          </p:nvSpPr>
          <p:spPr>
            <a:xfrm>
              <a:off x="7357450" y="3279375"/>
              <a:ext cx="65876" cy="68624"/>
            </a:xfrm>
            <a:custGeom>
              <a:avLst/>
              <a:gdLst>
                <a:gd name="connsiteX0" fmla="*/ 0 w 40619"/>
                <a:gd name="connsiteY0" fmla="*/ 33815 h 42320"/>
                <a:gd name="connsiteX1" fmla="*/ 28574 w 40619"/>
                <a:gd name="connsiteY1" fmla="*/ 0 h 42320"/>
                <a:gd name="connsiteX2" fmla="*/ 40620 w 40619"/>
                <a:gd name="connsiteY2" fmla="*/ 11662 h 42320"/>
                <a:gd name="connsiteX3" fmla="*/ 8710 w 40619"/>
                <a:gd name="connsiteY3" fmla="*/ 42320 h 42320"/>
                <a:gd name="connsiteX4" fmla="*/ 0 w 40619"/>
                <a:gd name="connsiteY4" fmla="*/ 33815 h 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9" h="42320">
                  <a:moveTo>
                    <a:pt x="0" y="33815"/>
                  </a:moveTo>
                  <a:cubicBezTo>
                    <a:pt x="9474" y="22484"/>
                    <a:pt x="18973" y="11204"/>
                    <a:pt x="28574" y="0"/>
                  </a:cubicBezTo>
                  <a:cubicBezTo>
                    <a:pt x="32597" y="3820"/>
                    <a:pt x="36621" y="7715"/>
                    <a:pt x="40620" y="11662"/>
                  </a:cubicBezTo>
                  <a:cubicBezTo>
                    <a:pt x="29465" y="21338"/>
                    <a:pt x="19584" y="32364"/>
                    <a:pt x="8710" y="42320"/>
                  </a:cubicBezTo>
                  <a:cubicBezTo>
                    <a:pt x="5756" y="39468"/>
                    <a:pt x="2878" y="36642"/>
                    <a:pt x="0" y="3381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0" name="Forme libre : forme 49">
              <a:extLst>
                <a:ext uri="{FF2B5EF4-FFF2-40B4-BE49-F238E27FC236}">
                  <a16:creationId xmlns:a16="http://schemas.microsoft.com/office/drawing/2014/main" id="{62611CEC-34C8-4132-9032-D7AE306CF826}"/>
                </a:ext>
              </a:extLst>
            </p:cNvPr>
            <p:cNvSpPr/>
            <p:nvPr userDrawn="1"/>
          </p:nvSpPr>
          <p:spPr>
            <a:xfrm>
              <a:off x="7597444" y="3308443"/>
              <a:ext cx="38041" cy="35126"/>
            </a:xfrm>
            <a:custGeom>
              <a:avLst/>
              <a:gdLst>
                <a:gd name="connsiteX0" fmla="*/ 6757 w 23456"/>
                <a:gd name="connsiteY0" fmla="*/ 892 h 21662"/>
                <a:gd name="connsiteX1" fmla="*/ 23361 w 23456"/>
                <a:gd name="connsiteY1" fmla="*/ 9625 h 21662"/>
                <a:gd name="connsiteX2" fmla="*/ 5432 w 23456"/>
                <a:gd name="connsiteY2" fmla="*/ 20040 h 21662"/>
                <a:gd name="connsiteX3" fmla="*/ 6757 w 23456"/>
                <a:gd name="connsiteY3" fmla="*/ 892 h 21662"/>
              </a:gdLst>
              <a:ahLst/>
              <a:cxnLst>
                <a:cxn ang="0">
                  <a:pos x="connsiteX0" y="connsiteY0"/>
                </a:cxn>
                <a:cxn ang="0">
                  <a:pos x="connsiteX1" y="connsiteY1"/>
                </a:cxn>
                <a:cxn ang="0">
                  <a:pos x="connsiteX2" y="connsiteY2"/>
                </a:cxn>
                <a:cxn ang="0">
                  <a:pos x="connsiteX3" y="connsiteY3"/>
                </a:cxn>
              </a:cxnLst>
              <a:rect l="l" t="t" r="r" b="b"/>
              <a:pathLst>
                <a:path w="23456" h="21662">
                  <a:moveTo>
                    <a:pt x="6757" y="892"/>
                  </a:moveTo>
                  <a:cubicBezTo>
                    <a:pt x="13454" y="-1782"/>
                    <a:pt x="22699" y="1681"/>
                    <a:pt x="23361" y="9625"/>
                  </a:cubicBezTo>
                  <a:cubicBezTo>
                    <a:pt x="24634" y="18818"/>
                    <a:pt x="12818" y="24674"/>
                    <a:pt x="5432" y="20040"/>
                  </a:cubicBezTo>
                  <a:cubicBezTo>
                    <a:pt x="-2284" y="16424"/>
                    <a:pt x="-1724" y="3209"/>
                    <a:pt x="6757" y="89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1" name="Forme libre : forme 50">
              <a:extLst>
                <a:ext uri="{FF2B5EF4-FFF2-40B4-BE49-F238E27FC236}">
                  <a16:creationId xmlns:a16="http://schemas.microsoft.com/office/drawing/2014/main" id="{063BE10C-33F0-41B1-97ED-245501326BDF}"/>
                </a:ext>
              </a:extLst>
            </p:cNvPr>
            <p:cNvSpPr/>
            <p:nvPr userDrawn="1"/>
          </p:nvSpPr>
          <p:spPr>
            <a:xfrm>
              <a:off x="7465439" y="3331401"/>
              <a:ext cx="97900" cy="204971"/>
            </a:xfrm>
            <a:custGeom>
              <a:avLst/>
              <a:gdLst>
                <a:gd name="connsiteX0" fmla="*/ 16843 w 60365"/>
                <a:gd name="connsiteY0" fmla="*/ 76 h 126405"/>
                <a:gd name="connsiteX1" fmla="*/ 31104 w 60365"/>
                <a:gd name="connsiteY1" fmla="*/ 0 h 126405"/>
                <a:gd name="connsiteX2" fmla="*/ 31130 w 60365"/>
                <a:gd name="connsiteY2" fmla="*/ 26788 h 126405"/>
                <a:gd name="connsiteX3" fmla="*/ 57004 w 60365"/>
                <a:gd name="connsiteY3" fmla="*/ 26788 h 126405"/>
                <a:gd name="connsiteX4" fmla="*/ 57259 w 60365"/>
                <a:gd name="connsiteY4" fmla="*/ 40181 h 126405"/>
                <a:gd name="connsiteX5" fmla="*/ 31130 w 60365"/>
                <a:gd name="connsiteY5" fmla="*/ 40410 h 126405"/>
                <a:gd name="connsiteX6" fmla="*/ 31155 w 60365"/>
                <a:gd name="connsiteY6" fmla="*/ 95029 h 126405"/>
                <a:gd name="connsiteX7" fmla="*/ 37547 w 60365"/>
                <a:gd name="connsiteY7" fmla="*/ 110766 h 126405"/>
                <a:gd name="connsiteX8" fmla="*/ 56979 w 60365"/>
                <a:gd name="connsiteY8" fmla="*/ 110282 h 126405"/>
                <a:gd name="connsiteX9" fmla="*/ 60366 w 60365"/>
                <a:gd name="connsiteY9" fmla="*/ 123039 h 126405"/>
                <a:gd name="connsiteX10" fmla="*/ 24534 w 60365"/>
                <a:gd name="connsiteY10" fmla="*/ 121791 h 126405"/>
                <a:gd name="connsiteX11" fmla="*/ 14143 w 60365"/>
                <a:gd name="connsiteY11" fmla="*/ 94826 h 126405"/>
                <a:gd name="connsiteX12" fmla="*/ 14092 w 60365"/>
                <a:gd name="connsiteY12" fmla="*/ 40461 h 126405"/>
                <a:gd name="connsiteX13" fmla="*/ 111 w 60365"/>
                <a:gd name="connsiteY13" fmla="*/ 40410 h 126405"/>
                <a:gd name="connsiteX14" fmla="*/ 9 w 60365"/>
                <a:gd name="connsiteY14" fmla="*/ 28035 h 126405"/>
                <a:gd name="connsiteX15" fmla="*/ 14805 w 60365"/>
                <a:gd name="connsiteY15" fmla="*/ 27144 h 126405"/>
                <a:gd name="connsiteX16" fmla="*/ 16843 w 60365"/>
                <a:gd name="connsiteY16" fmla="*/ 76 h 1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65" h="126405">
                  <a:moveTo>
                    <a:pt x="16843" y="76"/>
                  </a:moveTo>
                  <a:cubicBezTo>
                    <a:pt x="21554" y="25"/>
                    <a:pt x="26291" y="0"/>
                    <a:pt x="31104" y="0"/>
                  </a:cubicBezTo>
                  <a:cubicBezTo>
                    <a:pt x="31079" y="8912"/>
                    <a:pt x="31079" y="17850"/>
                    <a:pt x="31130" y="26788"/>
                  </a:cubicBezTo>
                  <a:cubicBezTo>
                    <a:pt x="39738" y="26788"/>
                    <a:pt x="48371" y="26813"/>
                    <a:pt x="57004" y="26788"/>
                  </a:cubicBezTo>
                  <a:cubicBezTo>
                    <a:pt x="57055" y="31244"/>
                    <a:pt x="57106" y="35700"/>
                    <a:pt x="57259" y="40181"/>
                  </a:cubicBezTo>
                  <a:cubicBezTo>
                    <a:pt x="48523" y="40487"/>
                    <a:pt x="39814" y="40487"/>
                    <a:pt x="31130" y="40410"/>
                  </a:cubicBezTo>
                  <a:cubicBezTo>
                    <a:pt x="31155" y="58617"/>
                    <a:pt x="30977" y="76823"/>
                    <a:pt x="31155" y="95029"/>
                  </a:cubicBezTo>
                  <a:cubicBezTo>
                    <a:pt x="31232" y="100657"/>
                    <a:pt x="32174" y="107634"/>
                    <a:pt x="37547" y="110766"/>
                  </a:cubicBezTo>
                  <a:cubicBezTo>
                    <a:pt x="43609" y="114280"/>
                    <a:pt x="50663" y="111810"/>
                    <a:pt x="56979" y="110282"/>
                  </a:cubicBezTo>
                  <a:cubicBezTo>
                    <a:pt x="58099" y="114534"/>
                    <a:pt x="59169" y="118761"/>
                    <a:pt x="60366" y="123039"/>
                  </a:cubicBezTo>
                  <a:cubicBezTo>
                    <a:pt x="48829" y="126375"/>
                    <a:pt x="35128" y="129049"/>
                    <a:pt x="24534" y="121791"/>
                  </a:cubicBezTo>
                  <a:cubicBezTo>
                    <a:pt x="16079" y="115655"/>
                    <a:pt x="14245" y="104553"/>
                    <a:pt x="14143" y="94826"/>
                  </a:cubicBezTo>
                  <a:cubicBezTo>
                    <a:pt x="13965" y="76696"/>
                    <a:pt x="14194" y="58566"/>
                    <a:pt x="14092" y="40461"/>
                  </a:cubicBezTo>
                  <a:cubicBezTo>
                    <a:pt x="9381" y="40410"/>
                    <a:pt x="4721" y="40410"/>
                    <a:pt x="111" y="40410"/>
                  </a:cubicBezTo>
                  <a:cubicBezTo>
                    <a:pt x="9" y="36285"/>
                    <a:pt x="-16" y="32135"/>
                    <a:pt x="9" y="28035"/>
                  </a:cubicBezTo>
                  <a:cubicBezTo>
                    <a:pt x="4873" y="27679"/>
                    <a:pt x="9839" y="27399"/>
                    <a:pt x="14805" y="27144"/>
                  </a:cubicBezTo>
                  <a:cubicBezTo>
                    <a:pt x="15569" y="18130"/>
                    <a:pt x="16206" y="9090"/>
                    <a:pt x="16843" y="76"/>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2" name="Forme libre : forme 51">
              <a:extLst>
                <a:ext uri="{FF2B5EF4-FFF2-40B4-BE49-F238E27FC236}">
                  <a16:creationId xmlns:a16="http://schemas.microsoft.com/office/drawing/2014/main" id="{FD0129C3-8282-4440-ADA9-0DEED360F8A5}"/>
                </a:ext>
              </a:extLst>
            </p:cNvPr>
            <p:cNvSpPr/>
            <p:nvPr userDrawn="1"/>
          </p:nvSpPr>
          <p:spPr>
            <a:xfrm>
              <a:off x="6493263" y="3371281"/>
              <a:ext cx="133525" cy="165235"/>
            </a:xfrm>
            <a:custGeom>
              <a:avLst/>
              <a:gdLst>
                <a:gd name="connsiteX0" fmla="*/ 25045 w 82331"/>
                <a:gd name="connsiteY0" fmla="*/ 4510 h 101900"/>
                <a:gd name="connsiteX1" fmla="*/ 73509 w 82331"/>
                <a:gd name="connsiteY1" fmla="*/ 13575 h 101900"/>
                <a:gd name="connsiteX2" fmla="*/ 82193 w 82331"/>
                <a:gd name="connsiteY2" fmla="*/ 55259 h 101900"/>
                <a:gd name="connsiteX3" fmla="*/ 16386 w 82331"/>
                <a:gd name="connsiteY3" fmla="*/ 55386 h 101900"/>
                <a:gd name="connsiteX4" fmla="*/ 31463 w 82331"/>
                <a:gd name="connsiteY4" fmla="*/ 83498 h 101900"/>
                <a:gd name="connsiteX5" fmla="*/ 73025 w 82331"/>
                <a:gd name="connsiteY5" fmla="*/ 80926 h 101900"/>
                <a:gd name="connsiteX6" fmla="*/ 78959 w 82331"/>
                <a:gd name="connsiteY6" fmla="*/ 92283 h 101900"/>
                <a:gd name="connsiteX7" fmla="*/ 44858 w 82331"/>
                <a:gd name="connsiteY7" fmla="*/ 101806 h 101900"/>
                <a:gd name="connsiteX8" fmla="*/ 4620 w 82331"/>
                <a:gd name="connsiteY8" fmla="*/ 75019 h 101900"/>
                <a:gd name="connsiteX9" fmla="*/ 25045 w 82331"/>
                <a:gd name="connsiteY9" fmla="*/ 4510 h 101900"/>
                <a:gd name="connsiteX10" fmla="*/ 30444 w 82331"/>
                <a:gd name="connsiteY10" fmla="*/ 17420 h 101900"/>
                <a:gd name="connsiteX11" fmla="*/ 16208 w 82331"/>
                <a:gd name="connsiteY11" fmla="*/ 42909 h 101900"/>
                <a:gd name="connsiteX12" fmla="*/ 68084 w 82331"/>
                <a:gd name="connsiteY12" fmla="*/ 42935 h 101900"/>
                <a:gd name="connsiteX13" fmla="*/ 61208 w 82331"/>
                <a:gd name="connsiteY13" fmla="*/ 20629 h 101900"/>
                <a:gd name="connsiteX14" fmla="*/ 30444 w 82331"/>
                <a:gd name="connsiteY14" fmla="*/ 17420 h 1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31" h="101900">
                  <a:moveTo>
                    <a:pt x="25045" y="4510"/>
                  </a:moveTo>
                  <a:cubicBezTo>
                    <a:pt x="40605" y="-3358"/>
                    <a:pt x="62762" y="-1295"/>
                    <a:pt x="73509" y="13575"/>
                  </a:cubicBezTo>
                  <a:cubicBezTo>
                    <a:pt x="82600" y="25416"/>
                    <a:pt x="82626" y="41025"/>
                    <a:pt x="82193" y="55259"/>
                  </a:cubicBezTo>
                  <a:cubicBezTo>
                    <a:pt x="60240" y="55488"/>
                    <a:pt x="38313" y="55259"/>
                    <a:pt x="16386" y="55386"/>
                  </a:cubicBezTo>
                  <a:cubicBezTo>
                    <a:pt x="17583" y="66157"/>
                    <a:pt x="21684" y="77667"/>
                    <a:pt x="31463" y="83498"/>
                  </a:cubicBezTo>
                  <a:cubicBezTo>
                    <a:pt x="44196" y="91697"/>
                    <a:pt x="60648" y="88030"/>
                    <a:pt x="73025" y="80926"/>
                  </a:cubicBezTo>
                  <a:cubicBezTo>
                    <a:pt x="74986" y="84695"/>
                    <a:pt x="76947" y="88489"/>
                    <a:pt x="78959" y="92283"/>
                  </a:cubicBezTo>
                  <a:cubicBezTo>
                    <a:pt x="68517" y="98037"/>
                    <a:pt x="56981" y="102621"/>
                    <a:pt x="44858" y="101806"/>
                  </a:cubicBezTo>
                  <a:cubicBezTo>
                    <a:pt x="27694" y="101806"/>
                    <a:pt x="10987" y="91086"/>
                    <a:pt x="4620" y="75019"/>
                  </a:cubicBezTo>
                  <a:cubicBezTo>
                    <a:pt x="-5312" y="50905"/>
                    <a:pt x="444" y="17497"/>
                    <a:pt x="25045" y="4510"/>
                  </a:cubicBezTo>
                  <a:moveTo>
                    <a:pt x="30444" y="17420"/>
                  </a:moveTo>
                  <a:cubicBezTo>
                    <a:pt x="21709" y="22895"/>
                    <a:pt x="17838" y="33157"/>
                    <a:pt x="16208" y="42909"/>
                  </a:cubicBezTo>
                  <a:cubicBezTo>
                    <a:pt x="33500" y="42986"/>
                    <a:pt x="50792" y="42960"/>
                    <a:pt x="68084" y="42935"/>
                  </a:cubicBezTo>
                  <a:cubicBezTo>
                    <a:pt x="67193" y="35194"/>
                    <a:pt x="66531" y="26791"/>
                    <a:pt x="61208" y="20629"/>
                  </a:cubicBezTo>
                  <a:cubicBezTo>
                    <a:pt x="53746" y="11869"/>
                    <a:pt x="39688" y="11054"/>
                    <a:pt x="30444" y="1742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3" name="Forme libre : forme 52">
              <a:extLst>
                <a:ext uri="{FF2B5EF4-FFF2-40B4-BE49-F238E27FC236}">
                  <a16:creationId xmlns:a16="http://schemas.microsoft.com/office/drawing/2014/main" id="{5AD13B5B-E2EC-4810-80ED-B2DE309ADB65}"/>
                </a:ext>
              </a:extLst>
            </p:cNvPr>
            <p:cNvSpPr/>
            <p:nvPr userDrawn="1"/>
          </p:nvSpPr>
          <p:spPr>
            <a:xfrm>
              <a:off x="6674640" y="3371531"/>
              <a:ext cx="126739" cy="160662"/>
            </a:xfrm>
            <a:custGeom>
              <a:avLst/>
              <a:gdLst>
                <a:gd name="connsiteX0" fmla="*/ 0 w 78147"/>
                <a:gd name="connsiteY0" fmla="*/ 2065 h 99080"/>
                <a:gd name="connsiteX1" fmla="*/ 14262 w 78147"/>
                <a:gd name="connsiteY1" fmla="*/ 2014 h 99080"/>
                <a:gd name="connsiteX2" fmla="*/ 15280 w 78147"/>
                <a:gd name="connsiteY2" fmla="*/ 15586 h 99080"/>
                <a:gd name="connsiteX3" fmla="*/ 42453 w 78147"/>
                <a:gd name="connsiteY3" fmla="*/ 359 h 99080"/>
                <a:gd name="connsiteX4" fmla="*/ 68073 w 78147"/>
                <a:gd name="connsiteY4" fmla="*/ 6266 h 99080"/>
                <a:gd name="connsiteX5" fmla="*/ 78133 w 78147"/>
                <a:gd name="connsiteY5" fmla="*/ 36848 h 99080"/>
                <a:gd name="connsiteX6" fmla="*/ 78133 w 78147"/>
                <a:gd name="connsiteY6" fmla="*/ 99030 h 99080"/>
                <a:gd name="connsiteX7" fmla="*/ 61172 w 78147"/>
                <a:gd name="connsiteY7" fmla="*/ 99080 h 99080"/>
                <a:gd name="connsiteX8" fmla="*/ 61121 w 78147"/>
                <a:gd name="connsiteY8" fmla="*/ 36924 h 99080"/>
                <a:gd name="connsiteX9" fmla="*/ 49279 w 78147"/>
                <a:gd name="connsiteY9" fmla="*/ 15051 h 99080"/>
                <a:gd name="connsiteX10" fmla="*/ 16961 w 78147"/>
                <a:gd name="connsiteY10" fmla="*/ 29234 h 99080"/>
                <a:gd name="connsiteX11" fmla="*/ 16987 w 78147"/>
                <a:gd name="connsiteY11" fmla="*/ 99030 h 99080"/>
                <a:gd name="connsiteX12" fmla="*/ 51 w 78147"/>
                <a:gd name="connsiteY12" fmla="*/ 99080 h 99080"/>
                <a:gd name="connsiteX13" fmla="*/ 0 w 78147"/>
                <a:gd name="connsiteY13" fmla="*/ 2065 h 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47" h="99080">
                  <a:moveTo>
                    <a:pt x="0" y="2065"/>
                  </a:moveTo>
                  <a:cubicBezTo>
                    <a:pt x="4712" y="2040"/>
                    <a:pt x="9474" y="2014"/>
                    <a:pt x="14262" y="2014"/>
                  </a:cubicBezTo>
                  <a:cubicBezTo>
                    <a:pt x="14593" y="6521"/>
                    <a:pt x="14898" y="11028"/>
                    <a:pt x="15280" y="15586"/>
                  </a:cubicBezTo>
                  <a:cubicBezTo>
                    <a:pt x="23455" y="9220"/>
                    <a:pt x="31681" y="1556"/>
                    <a:pt x="42453" y="359"/>
                  </a:cubicBezTo>
                  <a:cubicBezTo>
                    <a:pt x="51214" y="-507"/>
                    <a:pt x="61325" y="-252"/>
                    <a:pt x="68073" y="6266"/>
                  </a:cubicBezTo>
                  <a:cubicBezTo>
                    <a:pt x="76376" y="14033"/>
                    <a:pt x="77827" y="26077"/>
                    <a:pt x="78133" y="36848"/>
                  </a:cubicBezTo>
                  <a:cubicBezTo>
                    <a:pt x="78184" y="57550"/>
                    <a:pt x="78082" y="78302"/>
                    <a:pt x="78133" y="99030"/>
                  </a:cubicBezTo>
                  <a:cubicBezTo>
                    <a:pt x="72454" y="99030"/>
                    <a:pt x="66774" y="99055"/>
                    <a:pt x="61172" y="99080"/>
                  </a:cubicBezTo>
                  <a:cubicBezTo>
                    <a:pt x="61019" y="78353"/>
                    <a:pt x="61248" y="57652"/>
                    <a:pt x="61121" y="36924"/>
                  </a:cubicBezTo>
                  <a:cubicBezTo>
                    <a:pt x="61019" y="28471"/>
                    <a:pt x="58650" y="17623"/>
                    <a:pt x="49279" y="15051"/>
                  </a:cubicBezTo>
                  <a:cubicBezTo>
                    <a:pt x="36418" y="11385"/>
                    <a:pt x="25111" y="20424"/>
                    <a:pt x="16961" y="29234"/>
                  </a:cubicBezTo>
                  <a:cubicBezTo>
                    <a:pt x="17038" y="52508"/>
                    <a:pt x="16987" y="75756"/>
                    <a:pt x="16987" y="99030"/>
                  </a:cubicBezTo>
                  <a:cubicBezTo>
                    <a:pt x="11333" y="99030"/>
                    <a:pt x="5654" y="99055"/>
                    <a:pt x="51" y="99080"/>
                  </a:cubicBezTo>
                  <a:cubicBezTo>
                    <a:pt x="-51" y="66742"/>
                    <a:pt x="51" y="34403"/>
                    <a:pt x="0" y="2065"/>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4" name="Forme libre : forme 53">
              <a:extLst>
                <a:ext uri="{FF2B5EF4-FFF2-40B4-BE49-F238E27FC236}">
                  <a16:creationId xmlns:a16="http://schemas.microsoft.com/office/drawing/2014/main" id="{290F7CA5-5EC2-491B-8910-D320BB49042C}"/>
                </a:ext>
              </a:extLst>
            </p:cNvPr>
            <p:cNvSpPr/>
            <p:nvPr userDrawn="1"/>
          </p:nvSpPr>
          <p:spPr>
            <a:xfrm>
              <a:off x="6849184" y="3371213"/>
              <a:ext cx="134045" cy="165306"/>
            </a:xfrm>
            <a:custGeom>
              <a:avLst/>
              <a:gdLst>
                <a:gd name="connsiteX0" fmla="*/ 16044 w 82652"/>
                <a:gd name="connsiteY0" fmla="*/ 11071 h 101944"/>
                <a:gd name="connsiteX1" fmla="*/ 73268 w 82652"/>
                <a:gd name="connsiteY1" fmla="*/ 13260 h 101944"/>
                <a:gd name="connsiteX2" fmla="*/ 82436 w 82652"/>
                <a:gd name="connsiteY2" fmla="*/ 55326 h 101944"/>
                <a:gd name="connsiteX3" fmla="*/ 16197 w 82652"/>
                <a:gd name="connsiteY3" fmla="*/ 55606 h 101944"/>
                <a:gd name="connsiteX4" fmla="*/ 32827 w 82652"/>
                <a:gd name="connsiteY4" fmla="*/ 84354 h 101944"/>
                <a:gd name="connsiteX5" fmla="*/ 73167 w 82652"/>
                <a:gd name="connsiteY5" fmla="*/ 81019 h 101944"/>
                <a:gd name="connsiteX6" fmla="*/ 78973 w 82652"/>
                <a:gd name="connsiteY6" fmla="*/ 92401 h 101944"/>
                <a:gd name="connsiteX7" fmla="*/ 44338 w 82652"/>
                <a:gd name="connsiteY7" fmla="*/ 101822 h 101944"/>
                <a:gd name="connsiteX8" fmla="*/ 3667 w 82652"/>
                <a:gd name="connsiteY8" fmla="*/ 72463 h 101944"/>
                <a:gd name="connsiteX9" fmla="*/ 16044 w 82652"/>
                <a:gd name="connsiteY9" fmla="*/ 11071 h 101944"/>
                <a:gd name="connsiteX10" fmla="*/ 30153 w 82652"/>
                <a:gd name="connsiteY10" fmla="*/ 17742 h 101944"/>
                <a:gd name="connsiteX11" fmla="*/ 16121 w 82652"/>
                <a:gd name="connsiteY11" fmla="*/ 42976 h 101944"/>
                <a:gd name="connsiteX12" fmla="*/ 68251 w 82652"/>
                <a:gd name="connsiteY12" fmla="*/ 42951 h 101944"/>
                <a:gd name="connsiteX13" fmla="*/ 60942 w 82652"/>
                <a:gd name="connsiteY13" fmla="*/ 20263 h 101944"/>
                <a:gd name="connsiteX14" fmla="*/ 30153 w 82652"/>
                <a:gd name="connsiteY14" fmla="*/ 17742 h 1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52" h="101944">
                  <a:moveTo>
                    <a:pt x="16044" y="11071"/>
                  </a:moveTo>
                  <a:cubicBezTo>
                    <a:pt x="31146" y="-3876"/>
                    <a:pt x="59949" y="-4207"/>
                    <a:pt x="73268" y="13260"/>
                  </a:cubicBezTo>
                  <a:cubicBezTo>
                    <a:pt x="82462" y="25152"/>
                    <a:pt x="83175" y="40939"/>
                    <a:pt x="82436" y="55326"/>
                  </a:cubicBezTo>
                  <a:cubicBezTo>
                    <a:pt x="60331" y="55581"/>
                    <a:pt x="38251" y="55122"/>
                    <a:pt x="16197" y="55606"/>
                  </a:cubicBezTo>
                  <a:cubicBezTo>
                    <a:pt x="18132" y="66606"/>
                    <a:pt x="22207" y="78829"/>
                    <a:pt x="32827" y="84354"/>
                  </a:cubicBezTo>
                  <a:cubicBezTo>
                    <a:pt x="45535" y="91433"/>
                    <a:pt x="61120" y="87843"/>
                    <a:pt x="73167" y="81019"/>
                  </a:cubicBezTo>
                  <a:cubicBezTo>
                    <a:pt x="75077" y="84787"/>
                    <a:pt x="77012" y="88581"/>
                    <a:pt x="78973" y="92401"/>
                  </a:cubicBezTo>
                  <a:cubicBezTo>
                    <a:pt x="68353" y="98155"/>
                    <a:pt x="56613" y="102764"/>
                    <a:pt x="44338" y="101822"/>
                  </a:cubicBezTo>
                  <a:cubicBezTo>
                    <a:pt x="26333" y="101720"/>
                    <a:pt x="9397" y="89472"/>
                    <a:pt x="3667" y="72463"/>
                  </a:cubicBezTo>
                  <a:cubicBezTo>
                    <a:pt x="-3591" y="51990"/>
                    <a:pt x="-382" y="26323"/>
                    <a:pt x="16044" y="11071"/>
                  </a:cubicBezTo>
                  <a:moveTo>
                    <a:pt x="30153" y="17742"/>
                  </a:moveTo>
                  <a:cubicBezTo>
                    <a:pt x="21621" y="23293"/>
                    <a:pt x="17903" y="33402"/>
                    <a:pt x="16121" y="42976"/>
                  </a:cubicBezTo>
                  <a:cubicBezTo>
                    <a:pt x="33489" y="43002"/>
                    <a:pt x="50857" y="43027"/>
                    <a:pt x="68251" y="42951"/>
                  </a:cubicBezTo>
                  <a:cubicBezTo>
                    <a:pt x="67029" y="35134"/>
                    <a:pt x="66469" y="26450"/>
                    <a:pt x="60942" y="20263"/>
                  </a:cubicBezTo>
                  <a:cubicBezTo>
                    <a:pt x="53251" y="11682"/>
                    <a:pt x="39270" y="11198"/>
                    <a:pt x="30153" y="17742"/>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5" name="Forme libre : forme 54">
              <a:extLst>
                <a:ext uri="{FF2B5EF4-FFF2-40B4-BE49-F238E27FC236}">
                  <a16:creationId xmlns:a16="http://schemas.microsoft.com/office/drawing/2014/main" id="{D955298A-056F-4542-ACA4-92FA46F8DDF9}"/>
                </a:ext>
              </a:extLst>
            </p:cNvPr>
            <p:cNvSpPr/>
            <p:nvPr userDrawn="1"/>
          </p:nvSpPr>
          <p:spPr>
            <a:xfrm>
              <a:off x="7030872" y="3371644"/>
              <a:ext cx="87602" cy="160507"/>
            </a:xfrm>
            <a:custGeom>
              <a:avLst/>
              <a:gdLst>
                <a:gd name="connsiteX0" fmla="*/ 0 w 54015"/>
                <a:gd name="connsiteY0" fmla="*/ 2020 h 98984"/>
                <a:gd name="connsiteX1" fmla="*/ 14058 w 54015"/>
                <a:gd name="connsiteY1" fmla="*/ 1969 h 98984"/>
                <a:gd name="connsiteX2" fmla="*/ 15102 w 54015"/>
                <a:gd name="connsiteY2" fmla="*/ 19361 h 98984"/>
                <a:gd name="connsiteX3" fmla="*/ 32598 w 54015"/>
                <a:gd name="connsiteY3" fmla="*/ 2096 h 98984"/>
                <a:gd name="connsiteX4" fmla="*/ 54016 w 54015"/>
                <a:gd name="connsiteY4" fmla="*/ 951 h 98984"/>
                <a:gd name="connsiteX5" fmla="*/ 50781 w 54015"/>
                <a:gd name="connsiteY5" fmla="*/ 15949 h 98984"/>
                <a:gd name="connsiteX6" fmla="*/ 16808 w 54015"/>
                <a:gd name="connsiteY6" fmla="*/ 44468 h 98984"/>
                <a:gd name="connsiteX7" fmla="*/ 16885 w 54015"/>
                <a:gd name="connsiteY7" fmla="*/ 98959 h 98984"/>
                <a:gd name="connsiteX8" fmla="*/ 25 w 54015"/>
                <a:gd name="connsiteY8" fmla="*/ 98985 h 98984"/>
                <a:gd name="connsiteX9" fmla="*/ 0 w 54015"/>
                <a:gd name="connsiteY9" fmla="*/ 2020 h 9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15" h="98984">
                  <a:moveTo>
                    <a:pt x="0" y="2020"/>
                  </a:moveTo>
                  <a:cubicBezTo>
                    <a:pt x="4661" y="1995"/>
                    <a:pt x="9321" y="1969"/>
                    <a:pt x="14058" y="1969"/>
                  </a:cubicBezTo>
                  <a:cubicBezTo>
                    <a:pt x="14389" y="7749"/>
                    <a:pt x="14745" y="13555"/>
                    <a:pt x="15102" y="19361"/>
                  </a:cubicBezTo>
                  <a:cubicBezTo>
                    <a:pt x="19864" y="12689"/>
                    <a:pt x="24805" y="5509"/>
                    <a:pt x="32598" y="2096"/>
                  </a:cubicBezTo>
                  <a:cubicBezTo>
                    <a:pt x="39245" y="-1316"/>
                    <a:pt x="46910" y="314"/>
                    <a:pt x="54016" y="951"/>
                  </a:cubicBezTo>
                  <a:cubicBezTo>
                    <a:pt x="52920" y="5941"/>
                    <a:pt x="51800" y="10932"/>
                    <a:pt x="50781" y="15949"/>
                  </a:cubicBezTo>
                  <a:cubicBezTo>
                    <a:pt x="33132" y="9685"/>
                    <a:pt x="15586" y="27178"/>
                    <a:pt x="16808" y="44468"/>
                  </a:cubicBezTo>
                  <a:cubicBezTo>
                    <a:pt x="16910" y="62623"/>
                    <a:pt x="16859" y="80804"/>
                    <a:pt x="16885" y="98959"/>
                  </a:cubicBezTo>
                  <a:cubicBezTo>
                    <a:pt x="11231" y="98959"/>
                    <a:pt x="5603" y="98959"/>
                    <a:pt x="25" y="98985"/>
                  </a:cubicBezTo>
                  <a:cubicBezTo>
                    <a:pt x="25" y="66646"/>
                    <a:pt x="102" y="34333"/>
                    <a:pt x="0" y="202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6" name="Forme libre : forme 55">
              <a:extLst>
                <a:ext uri="{FF2B5EF4-FFF2-40B4-BE49-F238E27FC236}">
                  <a16:creationId xmlns:a16="http://schemas.microsoft.com/office/drawing/2014/main" id="{B76ACEB9-6D8A-4C63-B7AF-A26C62BD278E}"/>
                </a:ext>
              </a:extLst>
            </p:cNvPr>
            <p:cNvSpPr/>
            <p:nvPr userDrawn="1"/>
          </p:nvSpPr>
          <p:spPr>
            <a:xfrm>
              <a:off x="7137387" y="3371394"/>
              <a:ext cx="145130" cy="233530"/>
            </a:xfrm>
            <a:custGeom>
              <a:avLst/>
              <a:gdLst>
                <a:gd name="connsiteX0" fmla="*/ 7744 w 89487"/>
                <a:gd name="connsiteY0" fmla="*/ 17605 h 144017"/>
                <a:gd name="connsiteX1" fmla="*/ 44773 w 89487"/>
                <a:gd name="connsiteY1" fmla="*/ 443 h 144017"/>
                <a:gd name="connsiteX2" fmla="*/ 88194 w 89487"/>
                <a:gd name="connsiteY2" fmla="*/ 2123 h 144017"/>
                <a:gd name="connsiteX3" fmla="*/ 88220 w 89487"/>
                <a:gd name="connsiteY3" fmla="*/ 15084 h 144017"/>
                <a:gd name="connsiteX4" fmla="*/ 69247 w 89487"/>
                <a:gd name="connsiteY4" fmla="*/ 15008 h 144017"/>
                <a:gd name="connsiteX5" fmla="*/ 66675 w 89487"/>
                <a:gd name="connsiteY5" fmla="*/ 58728 h 144017"/>
                <a:gd name="connsiteX6" fmla="*/ 24934 w 89487"/>
                <a:gd name="connsiteY6" fmla="*/ 65705 h 144017"/>
                <a:gd name="connsiteX7" fmla="*/ 23305 w 89487"/>
                <a:gd name="connsiteY7" fmla="*/ 84039 h 144017"/>
                <a:gd name="connsiteX8" fmla="*/ 79434 w 89487"/>
                <a:gd name="connsiteY8" fmla="*/ 91602 h 144017"/>
                <a:gd name="connsiteX9" fmla="*/ 82719 w 89487"/>
                <a:gd name="connsiteY9" fmla="*/ 128243 h 144017"/>
                <a:gd name="connsiteX10" fmla="*/ 28474 w 89487"/>
                <a:gd name="connsiteY10" fmla="*/ 143216 h 144017"/>
                <a:gd name="connsiteX11" fmla="*/ 282 w 89487"/>
                <a:gd name="connsiteY11" fmla="*/ 120859 h 144017"/>
                <a:gd name="connsiteX12" fmla="*/ 13831 w 89487"/>
                <a:gd name="connsiteY12" fmla="*/ 95523 h 144017"/>
                <a:gd name="connsiteX13" fmla="*/ 15664 w 89487"/>
                <a:gd name="connsiteY13" fmla="*/ 61020 h 144017"/>
                <a:gd name="connsiteX14" fmla="*/ 7744 w 89487"/>
                <a:gd name="connsiteY14" fmla="*/ 17605 h 144017"/>
                <a:gd name="connsiteX15" fmla="*/ 35579 w 89487"/>
                <a:gd name="connsiteY15" fmla="*/ 12640 h 144017"/>
                <a:gd name="connsiteX16" fmla="*/ 33262 w 89487"/>
                <a:gd name="connsiteY16" fmla="*/ 56055 h 144017"/>
                <a:gd name="connsiteX17" fmla="*/ 60334 w 89487"/>
                <a:gd name="connsiteY17" fmla="*/ 34462 h 144017"/>
                <a:gd name="connsiteX18" fmla="*/ 35579 w 89487"/>
                <a:gd name="connsiteY18" fmla="*/ 12640 h 144017"/>
                <a:gd name="connsiteX19" fmla="*/ 15002 w 89487"/>
                <a:gd name="connsiteY19" fmla="*/ 118109 h 144017"/>
                <a:gd name="connsiteX20" fmla="*/ 32116 w 89487"/>
                <a:gd name="connsiteY20" fmla="*/ 131248 h 144017"/>
                <a:gd name="connsiteX21" fmla="*/ 69298 w 89487"/>
                <a:gd name="connsiteY21" fmla="*/ 122209 h 144017"/>
                <a:gd name="connsiteX22" fmla="*/ 66038 w 89487"/>
                <a:gd name="connsiteY22" fmla="*/ 102678 h 144017"/>
                <a:gd name="connsiteX23" fmla="*/ 24221 w 89487"/>
                <a:gd name="connsiteY23" fmla="*/ 99648 h 144017"/>
                <a:gd name="connsiteX24" fmla="*/ 15002 w 89487"/>
                <a:gd name="connsiteY24" fmla="*/ 118109 h 14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487" h="144017">
                  <a:moveTo>
                    <a:pt x="7744" y="17605"/>
                  </a:moveTo>
                  <a:cubicBezTo>
                    <a:pt x="14875" y="4720"/>
                    <a:pt x="30410" y="-1824"/>
                    <a:pt x="44773" y="443"/>
                  </a:cubicBezTo>
                  <a:cubicBezTo>
                    <a:pt x="59111" y="2913"/>
                    <a:pt x="73704" y="2047"/>
                    <a:pt x="88194" y="2123"/>
                  </a:cubicBezTo>
                  <a:cubicBezTo>
                    <a:pt x="88169" y="6427"/>
                    <a:pt x="88143" y="10755"/>
                    <a:pt x="88220" y="15084"/>
                  </a:cubicBezTo>
                  <a:cubicBezTo>
                    <a:pt x="81853" y="15084"/>
                    <a:pt x="75563" y="15084"/>
                    <a:pt x="69247" y="15008"/>
                  </a:cubicBezTo>
                  <a:cubicBezTo>
                    <a:pt x="78772" y="27867"/>
                    <a:pt x="78364" y="47372"/>
                    <a:pt x="66675" y="58728"/>
                  </a:cubicBezTo>
                  <a:cubicBezTo>
                    <a:pt x="55953" y="69728"/>
                    <a:pt x="38737" y="70696"/>
                    <a:pt x="24934" y="65705"/>
                  </a:cubicBezTo>
                  <a:cubicBezTo>
                    <a:pt x="20707" y="70569"/>
                    <a:pt x="16759" y="79303"/>
                    <a:pt x="23305" y="84039"/>
                  </a:cubicBezTo>
                  <a:cubicBezTo>
                    <a:pt x="40902" y="92213"/>
                    <a:pt x="62014" y="82231"/>
                    <a:pt x="79434" y="91602"/>
                  </a:cubicBezTo>
                  <a:cubicBezTo>
                    <a:pt x="92651" y="98477"/>
                    <a:pt x="91862" y="118287"/>
                    <a:pt x="82719" y="128243"/>
                  </a:cubicBezTo>
                  <a:cubicBezTo>
                    <a:pt x="69272" y="143012"/>
                    <a:pt x="47294" y="145660"/>
                    <a:pt x="28474" y="143216"/>
                  </a:cubicBezTo>
                  <a:cubicBezTo>
                    <a:pt x="16174" y="141612"/>
                    <a:pt x="1632" y="134737"/>
                    <a:pt x="282" y="120859"/>
                  </a:cubicBezTo>
                  <a:cubicBezTo>
                    <a:pt x="-1577" y="110266"/>
                    <a:pt x="6063" y="101507"/>
                    <a:pt x="13831" y="95523"/>
                  </a:cubicBezTo>
                  <a:cubicBezTo>
                    <a:pt x="1632" y="86967"/>
                    <a:pt x="4332" y="68990"/>
                    <a:pt x="15664" y="61020"/>
                  </a:cubicBezTo>
                  <a:cubicBezTo>
                    <a:pt x="4077" y="50071"/>
                    <a:pt x="-380" y="31839"/>
                    <a:pt x="7744" y="17605"/>
                  </a:cubicBezTo>
                  <a:moveTo>
                    <a:pt x="35579" y="12640"/>
                  </a:moveTo>
                  <a:cubicBezTo>
                    <a:pt x="15690" y="17197"/>
                    <a:pt x="14722" y="49027"/>
                    <a:pt x="33262" y="56055"/>
                  </a:cubicBezTo>
                  <a:cubicBezTo>
                    <a:pt x="46912" y="62064"/>
                    <a:pt x="62142" y="48619"/>
                    <a:pt x="60334" y="34462"/>
                  </a:cubicBezTo>
                  <a:cubicBezTo>
                    <a:pt x="62091" y="21068"/>
                    <a:pt x="48618" y="8998"/>
                    <a:pt x="35579" y="12640"/>
                  </a:cubicBezTo>
                  <a:moveTo>
                    <a:pt x="15002" y="118109"/>
                  </a:moveTo>
                  <a:cubicBezTo>
                    <a:pt x="16963" y="125773"/>
                    <a:pt x="24731" y="130102"/>
                    <a:pt x="32116" y="131248"/>
                  </a:cubicBezTo>
                  <a:cubicBezTo>
                    <a:pt x="44849" y="133642"/>
                    <a:pt x="60002" y="132216"/>
                    <a:pt x="69298" y="122209"/>
                  </a:cubicBezTo>
                  <a:cubicBezTo>
                    <a:pt x="74926" y="116836"/>
                    <a:pt x="74595" y="104868"/>
                    <a:pt x="66038" y="102678"/>
                  </a:cubicBezTo>
                  <a:cubicBezTo>
                    <a:pt x="52413" y="99088"/>
                    <a:pt x="37973" y="102882"/>
                    <a:pt x="24221" y="99648"/>
                  </a:cubicBezTo>
                  <a:cubicBezTo>
                    <a:pt x="18899" y="104206"/>
                    <a:pt x="13423" y="110521"/>
                    <a:pt x="15002" y="118109"/>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7" name="Forme libre : forme 56">
              <a:extLst>
                <a:ext uri="{FF2B5EF4-FFF2-40B4-BE49-F238E27FC236}">
                  <a16:creationId xmlns:a16="http://schemas.microsoft.com/office/drawing/2014/main" id="{EFB29AD6-1B65-4D8F-A137-705D91797862}"/>
                </a:ext>
              </a:extLst>
            </p:cNvPr>
            <p:cNvSpPr/>
            <p:nvPr userDrawn="1"/>
          </p:nvSpPr>
          <p:spPr>
            <a:xfrm>
              <a:off x="7305100" y="3371258"/>
              <a:ext cx="134065" cy="165141"/>
            </a:xfrm>
            <a:custGeom>
              <a:avLst/>
              <a:gdLst>
                <a:gd name="connsiteX0" fmla="*/ 24129 w 82664"/>
                <a:gd name="connsiteY0" fmla="*/ 5161 h 101842"/>
                <a:gd name="connsiteX1" fmla="*/ 72898 w 82664"/>
                <a:gd name="connsiteY1" fmla="*/ 12520 h 101842"/>
                <a:gd name="connsiteX2" fmla="*/ 82296 w 82664"/>
                <a:gd name="connsiteY2" fmla="*/ 55375 h 101842"/>
                <a:gd name="connsiteX3" fmla="*/ 16693 w 82664"/>
                <a:gd name="connsiteY3" fmla="*/ 55400 h 101842"/>
                <a:gd name="connsiteX4" fmla="*/ 32024 w 82664"/>
                <a:gd name="connsiteY4" fmla="*/ 83767 h 101842"/>
                <a:gd name="connsiteX5" fmla="*/ 73382 w 82664"/>
                <a:gd name="connsiteY5" fmla="*/ 80915 h 101842"/>
                <a:gd name="connsiteX6" fmla="*/ 79138 w 82664"/>
                <a:gd name="connsiteY6" fmla="*/ 92322 h 101842"/>
                <a:gd name="connsiteX7" fmla="*/ 19927 w 82664"/>
                <a:gd name="connsiteY7" fmla="*/ 93774 h 101842"/>
                <a:gd name="connsiteX8" fmla="*/ 24129 w 82664"/>
                <a:gd name="connsiteY8" fmla="*/ 5161 h 101842"/>
                <a:gd name="connsiteX9" fmla="*/ 28204 w 82664"/>
                <a:gd name="connsiteY9" fmla="*/ 19293 h 101842"/>
                <a:gd name="connsiteX10" fmla="*/ 16183 w 82664"/>
                <a:gd name="connsiteY10" fmla="*/ 42923 h 101842"/>
                <a:gd name="connsiteX11" fmla="*/ 67881 w 82664"/>
                <a:gd name="connsiteY11" fmla="*/ 43025 h 101842"/>
                <a:gd name="connsiteX12" fmla="*/ 60623 w 82664"/>
                <a:gd name="connsiteY12" fmla="*/ 19905 h 101842"/>
                <a:gd name="connsiteX13" fmla="*/ 28204 w 82664"/>
                <a:gd name="connsiteY13" fmla="*/ 19293 h 10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4" h="101842">
                  <a:moveTo>
                    <a:pt x="24129" y="5161"/>
                  </a:moveTo>
                  <a:cubicBezTo>
                    <a:pt x="39358" y="-3242"/>
                    <a:pt x="61565" y="-1790"/>
                    <a:pt x="72898" y="12520"/>
                  </a:cubicBezTo>
                  <a:cubicBezTo>
                    <a:pt x="82728" y="24361"/>
                    <a:pt x="83339" y="40708"/>
                    <a:pt x="82296" y="55375"/>
                  </a:cubicBezTo>
                  <a:cubicBezTo>
                    <a:pt x="60419" y="55375"/>
                    <a:pt x="38543" y="55324"/>
                    <a:pt x="16693" y="55400"/>
                  </a:cubicBezTo>
                  <a:cubicBezTo>
                    <a:pt x="17941" y="66273"/>
                    <a:pt x="22015" y="77961"/>
                    <a:pt x="32024" y="83767"/>
                  </a:cubicBezTo>
                  <a:cubicBezTo>
                    <a:pt x="44833" y="91559"/>
                    <a:pt x="61081" y="88070"/>
                    <a:pt x="73382" y="80915"/>
                  </a:cubicBezTo>
                  <a:cubicBezTo>
                    <a:pt x="75267" y="84709"/>
                    <a:pt x="77202" y="88528"/>
                    <a:pt x="79138" y="92322"/>
                  </a:cubicBezTo>
                  <a:cubicBezTo>
                    <a:pt x="61514" y="103068"/>
                    <a:pt x="37499" y="106251"/>
                    <a:pt x="19927" y="93774"/>
                  </a:cubicBezTo>
                  <a:cubicBezTo>
                    <a:pt x="-8290" y="73072"/>
                    <a:pt x="-6227" y="23011"/>
                    <a:pt x="24129" y="5161"/>
                  </a:cubicBezTo>
                  <a:moveTo>
                    <a:pt x="28204" y="19293"/>
                  </a:moveTo>
                  <a:cubicBezTo>
                    <a:pt x="20818" y="24972"/>
                    <a:pt x="18399" y="34368"/>
                    <a:pt x="16183" y="42923"/>
                  </a:cubicBezTo>
                  <a:cubicBezTo>
                    <a:pt x="33424" y="43051"/>
                    <a:pt x="50640" y="42873"/>
                    <a:pt x="67881" y="43025"/>
                  </a:cubicBezTo>
                  <a:cubicBezTo>
                    <a:pt x="67805" y="34877"/>
                    <a:pt x="66582" y="25990"/>
                    <a:pt x="60623" y="19905"/>
                  </a:cubicBezTo>
                  <a:cubicBezTo>
                    <a:pt x="52397" y="10738"/>
                    <a:pt x="37041" y="11502"/>
                    <a:pt x="28204" y="19293"/>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8" name="Forme libre : forme 57">
              <a:extLst>
                <a:ext uri="{FF2B5EF4-FFF2-40B4-BE49-F238E27FC236}">
                  <a16:creationId xmlns:a16="http://schemas.microsoft.com/office/drawing/2014/main" id="{10FE6A0B-8C35-4654-87DC-FC3982EEEE0D}"/>
                </a:ext>
              </a:extLst>
            </p:cNvPr>
            <p:cNvSpPr/>
            <p:nvPr userDrawn="1"/>
          </p:nvSpPr>
          <p:spPr>
            <a:xfrm>
              <a:off x="7602610" y="3374796"/>
              <a:ext cx="26567" cy="157356"/>
            </a:xfrm>
            <a:custGeom>
              <a:avLst/>
              <a:gdLst>
                <a:gd name="connsiteX0" fmla="*/ 32 w 16381"/>
                <a:gd name="connsiteY0" fmla="*/ 0 h 97041"/>
                <a:gd name="connsiteX1" fmla="*/ 16382 w 16381"/>
                <a:gd name="connsiteY1" fmla="*/ 76 h 97041"/>
                <a:gd name="connsiteX2" fmla="*/ 16356 w 16381"/>
                <a:gd name="connsiteY2" fmla="*/ 97041 h 97041"/>
                <a:gd name="connsiteX3" fmla="*/ 6 w 16381"/>
                <a:gd name="connsiteY3" fmla="*/ 97016 h 97041"/>
                <a:gd name="connsiteX4" fmla="*/ 32 w 16381"/>
                <a:gd name="connsiteY4" fmla="*/ 0 h 97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1" h="97041">
                  <a:moveTo>
                    <a:pt x="32" y="0"/>
                  </a:moveTo>
                  <a:cubicBezTo>
                    <a:pt x="5431" y="25"/>
                    <a:pt x="10906" y="51"/>
                    <a:pt x="16382" y="76"/>
                  </a:cubicBezTo>
                  <a:cubicBezTo>
                    <a:pt x="16280" y="32389"/>
                    <a:pt x="16331" y="64702"/>
                    <a:pt x="16356" y="97041"/>
                  </a:cubicBezTo>
                  <a:cubicBezTo>
                    <a:pt x="10855" y="97016"/>
                    <a:pt x="5431" y="97016"/>
                    <a:pt x="6" y="97016"/>
                  </a:cubicBezTo>
                  <a:cubicBezTo>
                    <a:pt x="6" y="64677"/>
                    <a:pt x="-19" y="32339"/>
                    <a:pt x="32"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9" name="Forme libre : forme 58">
              <a:extLst>
                <a:ext uri="{FF2B5EF4-FFF2-40B4-BE49-F238E27FC236}">
                  <a16:creationId xmlns:a16="http://schemas.microsoft.com/office/drawing/2014/main" id="{12435F33-D05C-4A2A-A52D-ECFB897786B7}"/>
                </a:ext>
              </a:extLst>
            </p:cNvPr>
            <p:cNvSpPr/>
            <p:nvPr userDrawn="1"/>
          </p:nvSpPr>
          <p:spPr>
            <a:xfrm>
              <a:off x="7679989" y="3371390"/>
              <a:ext cx="138599" cy="226825"/>
            </a:xfrm>
            <a:custGeom>
              <a:avLst/>
              <a:gdLst>
                <a:gd name="connsiteX0" fmla="*/ 7583 w 85460"/>
                <a:gd name="connsiteY0" fmla="*/ 21020 h 139882"/>
                <a:gd name="connsiteX1" fmla="*/ 44026 w 85460"/>
                <a:gd name="connsiteY1" fmla="*/ 114 h 139882"/>
                <a:gd name="connsiteX2" fmla="*/ 70614 w 85460"/>
                <a:gd name="connsiteY2" fmla="*/ 11242 h 139882"/>
                <a:gd name="connsiteX3" fmla="*/ 71861 w 85460"/>
                <a:gd name="connsiteY3" fmla="*/ 2024 h 139882"/>
                <a:gd name="connsiteX4" fmla="*/ 85461 w 85460"/>
                <a:gd name="connsiteY4" fmla="*/ 2457 h 139882"/>
                <a:gd name="connsiteX5" fmla="*/ 85232 w 85460"/>
                <a:gd name="connsiteY5" fmla="*/ 139857 h 139882"/>
                <a:gd name="connsiteX6" fmla="*/ 68398 w 85460"/>
                <a:gd name="connsiteY6" fmla="*/ 139883 h 139882"/>
                <a:gd name="connsiteX7" fmla="*/ 69009 w 85460"/>
                <a:gd name="connsiteY7" fmla="*/ 89618 h 139882"/>
                <a:gd name="connsiteX8" fmla="*/ 41429 w 85460"/>
                <a:gd name="connsiteY8" fmla="*/ 101739 h 139882"/>
                <a:gd name="connsiteX9" fmla="*/ 5928 w 85460"/>
                <a:gd name="connsiteY9" fmla="*/ 80298 h 139882"/>
                <a:gd name="connsiteX10" fmla="*/ 7583 w 85460"/>
                <a:gd name="connsiteY10" fmla="*/ 21020 h 139882"/>
                <a:gd name="connsiteX11" fmla="*/ 32362 w 85460"/>
                <a:gd name="connsiteY11" fmla="*/ 17964 h 139882"/>
                <a:gd name="connsiteX12" fmla="*/ 24136 w 85460"/>
                <a:gd name="connsiteY12" fmla="*/ 77268 h 139882"/>
                <a:gd name="connsiteX13" fmla="*/ 68067 w 85460"/>
                <a:gd name="connsiteY13" fmla="*/ 74238 h 139882"/>
                <a:gd name="connsiteX14" fmla="*/ 68398 w 85460"/>
                <a:gd name="connsiteY14" fmla="*/ 23489 h 139882"/>
                <a:gd name="connsiteX15" fmla="*/ 32362 w 85460"/>
                <a:gd name="connsiteY15" fmla="*/ 17964 h 1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460" h="139882">
                  <a:moveTo>
                    <a:pt x="7583" y="21020"/>
                  </a:moveTo>
                  <a:cubicBezTo>
                    <a:pt x="14586" y="7982"/>
                    <a:pt x="29001" y="-1134"/>
                    <a:pt x="44026" y="114"/>
                  </a:cubicBezTo>
                  <a:cubicBezTo>
                    <a:pt x="54188" y="-472"/>
                    <a:pt x="62897" y="5360"/>
                    <a:pt x="70614" y="11242"/>
                  </a:cubicBezTo>
                  <a:cubicBezTo>
                    <a:pt x="70970" y="8161"/>
                    <a:pt x="71403" y="5079"/>
                    <a:pt x="71861" y="2024"/>
                  </a:cubicBezTo>
                  <a:cubicBezTo>
                    <a:pt x="76344" y="2151"/>
                    <a:pt x="80877" y="2279"/>
                    <a:pt x="85461" y="2457"/>
                  </a:cubicBezTo>
                  <a:cubicBezTo>
                    <a:pt x="84926" y="48265"/>
                    <a:pt x="85359" y="94049"/>
                    <a:pt x="85232" y="139857"/>
                  </a:cubicBezTo>
                  <a:cubicBezTo>
                    <a:pt x="79578" y="139857"/>
                    <a:pt x="73950" y="139857"/>
                    <a:pt x="68398" y="139883"/>
                  </a:cubicBezTo>
                  <a:cubicBezTo>
                    <a:pt x="68245" y="123128"/>
                    <a:pt x="68449" y="106373"/>
                    <a:pt x="69009" y="89618"/>
                  </a:cubicBezTo>
                  <a:cubicBezTo>
                    <a:pt x="60809" y="95500"/>
                    <a:pt x="51972" y="101840"/>
                    <a:pt x="41429" y="101739"/>
                  </a:cubicBezTo>
                  <a:cubicBezTo>
                    <a:pt x="26531" y="102935"/>
                    <a:pt x="11785" y="93972"/>
                    <a:pt x="5928" y="80298"/>
                  </a:cubicBezTo>
                  <a:cubicBezTo>
                    <a:pt x="-2196" y="61685"/>
                    <a:pt x="-2273" y="38997"/>
                    <a:pt x="7583" y="21020"/>
                  </a:cubicBezTo>
                  <a:moveTo>
                    <a:pt x="32362" y="17964"/>
                  </a:moveTo>
                  <a:cubicBezTo>
                    <a:pt x="14408" y="31230"/>
                    <a:pt x="13746" y="59113"/>
                    <a:pt x="24136" y="77268"/>
                  </a:cubicBezTo>
                  <a:cubicBezTo>
                    <a:pt x="34043" y="93310"/>
                    <a:pt x="59102" y="89007"/>
                    <a:pt x="68067" y="74238"/>
                  </a:cubicBezTo>
                  <a:cubicBezTo>
                    <a:pt x="68958" y="57356"/>
                    <a:pt x="68067" y="40397"/>
                    <a:pt x="68398" y="23489"/>
                  </a:cubicBezTo>
                  <a:cubicBezTo>
                    <a:pt x="58619" y="15443"/>
                    <a:pt x="43746" y="9816"/>
                    <a:pt x="32362" y="17964"/>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0" name="Forme libre : forme 59">
              <a:extLst>
                <a:ext uri="{FF2B5EF4-FFF2-40B4-BE49-F238E27FC236}">
                  <a16:creationId xmlns:a16="http://schemas.microsoft.com/office/drawing/2014/main" id="{216B52F4-1352-460D-B67F-BB67F5C6D533}"/>
                </a:ext>
              </a:extLst>
            </p:cNvPr>
            <p:cNvSpPr/>
            <p:nvPr userDrawn="1"/>
          </p:nvSpPr>
          <p:spPr>
            <a:xfrm>
              <a:off x="7878433" y="3374796"/>
              <a:ext cx="125644" cy="161671"/>
            </a:xfrm>
            <a:custGeom>
              <a:avLst/>
              <a:gdLst>
                <a:gd name="connsiteX0" fmla="*/ 129 w 77472"/>
                <a:gd name="connsiteY0" fmla="*/ 0 h 99702"/>
                <a:gd name="connsiteX1" fmla="*/ 16963 w 77472"/>
                <a:gd name="connsiteY1" fmla="*/ 127 h 99702"/>
                <a:gd name="connsiteX2" fmla="*/ 16938 w 77472"/>
                <a:gd name="connsiteY2" fmla="*/ 63073 h 99702"/>
                <a:gd name="connsiteX3" fmla="*/ 27863 w 77472"/>
                <a:gd name="connsiteY3" fmla="*/ 84156 h 99702"/>
                <a:gd name="connsiteX4" fmla="*/ 60130 w 77472"/>
                <a:gd name="connsiteY4" fmla="*/ 69235 h 99702"/>
                <a:gd name="connsiteX5" fmla="*/ 60588 w 77472"/>
                <a:gd name="connsiteY5" fmla="*/ 51 h 99702"/>
                <a:gd name="connsiteX6" fmla="*/ 77447 w 77472"/>
                <a:gd name="connsiteY6" fmla="*/ 25 h 99702"/>
                <a:gd name="connsiteX7" fmla="*/ 77472 w 77472"/>
                <a:gd name="connsiteY7" fmla="*/ 97041 h 99702"/>
                <a:gd name="connsiteX8" fmla="*/ 63466 w 77472"/>
                <a:gd name="connsiteY8" fmla="*/ 97016 h 99702"/>
                <a:gd name="connsiteX9" fmla="*/ 62218 w 77472"/>
                <a:gd name="connsiteY9" fmla="*/ 82552 h 99702"/>
                <a:gd name="connsiteX10" fmla="*/ 38814 w 77472"/>
                <a:gd name="connsiteY10" fmla="*/ 98645 h 99702"/>
                <a:gd name="connsiteX11" fmla="*/ 9068 w 77472"/>
                <a:gd name="connsiteY11" fmla="*/ 92432 h 99702"/>
                <a:gd name="connsiteX12" fmla="*/ 2 w 77472"/>
                <a:gd name="connsiteY12" fmla="*/ 62869 h 99702"/>
                <a:gd name="connsiteX13" fmla="*/ 129 w 77472"/>
                <a:gd name="connsiteY13" fmla="*/ 0 h 9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2" h="99702">
                  <a:moveTo>
                    <a:pt x="129" y="0"/>
                  </a:moveTo>
                  <a:cubicBezTo>
                    <a:pt x="5681" y="25"/>
                    <a:pt x="11309" y="51"/>
                    <a:pt x="16963" y="127"/>
                  </a:cubicBezTo>
                  <a:cubicBezTo>
                    <a:pt x="16887" y="21109"/>
                    <a:pt x="16759" y="42091"/>
                    <a:pt x="16938" y="63073"/>
                  </a:cubicBezTo>
                  <a:cubicBezTo>
                    <a:pt x="17116" y="71119"/>
                    <a:pt x="19255" y="81126"/>
                    <a:pt x="27863" y="84156"/>
                  </a:cubicBezTo>
                  <a:cubicBezTo>
                    <a:pt x="40647" y="88740"/>
                    <a:pt x="53253" y="79369"/>
                    <a:pt x="60130" y="69235"/>
                  </a:cubicBezTo>
                  <a:cubicBezTo>
                    <a:pt x="61352" y="46242"/>
                    <a:pt x="60282" y="23095"/>
                    <a:pt x="60588" y="51"/>
                  </a:cubicBezTo>
                  <a:cubicBezTo>
                    <a:pt x="66165" y="51"/>
                    <a:pt x="71768" y="25"/>
                    <a:pt x="77447" y="25"/>
                  </a:cubicBezTo>
                  <a:cubicBezTo>
                    <a:pt x="77498" y="32364"/>
                    <a:pt x="77447" y="64702"/>
                    <a:pt x="77472" y="97041"/>
                  </a:cubicBezTo>
                  <a:cubicBezTo>
                    <a:pt x="72736" y="97016"/>
                    <a:pt x="68075" y="97016"/>
                    <a:pt x="63466" y="97016"/>
                  </a:cubicBezTo>
                  <a:cubicBezTo>
                    <a:pt x="62982" y="92178"/>
                    <a:pt x="62600" y="87365"/>
                    <a:pt x="62218" y="82552"/>
                  </a:cubicBezTo>
                  <a:cubicBezTo>
                    <a:pt x="55367" y="89071"/>
                    <a:pt x="48338" y="96328"/>
                    <a:pt x="38814" y="98645"/>
                  </a:cubicBezTo>
                  <a:cubicBezTo>
                    <a:pt x="28704" y="100810"/>
                    <a:pt x="16759" y="100071"/>
                    <a:pt x="9068" y="92432"/>
                  </a:cubicBezTo>
                  <a:cubicBezTo>
                    <a:pt x="1734" y="84538"/>
                    <a:pt x="-74" y="73258"/>
                    <a:pt x="2" y="62869"/>
                  </a:cubicBezTo>
                  <a:cubicBezTo>
                    <a:pt x="104" y="41913"/>
                    <a:pt x="-23" y="20956"/>
                    <a:pt x="129" y="0"/>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1" name="Forme libre : forme 60">
              <a:extLst>
                <a:ext uri="{FF2B5EF4-FFF2-40B4-BE49-F238E27FC236}">
                  <a16:creationId xmlns:a16="http://schemas.microsoft.com/office/drawing/2014/main" id="{F63599F6-5565-4824-B74E-541BC816AB2C}"/>
                </a:ext>
              </a:extLst>
            </p:cNvPr>
            <p:cNvSpPr/>
            <p:nvPr userDrawn="1"/>
          </p:nvSpPr>
          <p:spPr>
            <a:xfrm>
              <a:off x="8054317" y="3371296"/>
              <a:ext cx="133666" cy="165227"/>
            </a:xfrm>
            <a:custGeom>
              <a:avLst/>
              <a:gdLst>
                <a:gd name="connsiteX0" fmla="*/ 25228 w 82418"/>
                <a:gd name="connsiteY0" fmla="*/ 4451 h 101895"/>
                <a:gd name="connsiteX1" fmla="*/ 74557 w 82418"/>
                <a:gd name="connsiteY1" fmla="*/ 14967 h 101895"/>
                <a:gd name="connsiteX2" fmla="*/ 82350 w 82418"/>
                <a:gd name="connsiteY2" fmla="*/ 55021 h 101895"/>
                <a:gd name="connsiteX3" fmla="*/ 16467 w 82418"/>
                <a:gd name="connsiteY3" fmla="*/ 55378 h 101895"/>
                <a:gd name="connsiteX4" fmla="*/ 31646 w 82418"/>
                <a:gd name="connsiteY4" fmla="*/ 83540 h 101895"/>
                <a:gd name="connsiteX5" fmla="*/ 73055 w 82418"/>
                <a:gd name="connsiteY5" fmla="*/ 80943 h 101895"/>
                <a:gd name="connsiteX6" fmla="*/ 79090 w 82418"/>
                <a:gd name="connsiteY6" fmla="*/ 92223 h 101895"/>
                <a:gd name="connsiteX7" fmla="*/ 45016 w 82418"/>
                <a:gd name="connsiteY7" fmla="*/ 101797 h 101895"/>
                <a:gd name="connsiteX8" fmla="*/ 3836 w 82418"/>
                <a:gd name="connsiteY8" fmla="*/ 72973 h 101895"/>
                <a:gd name="connsiteX9" fmla="*/ 25228 w 82418"/>
                <a:gd name="connsiteY9" fmla="*/ 4451 h 101895"/>
                <a:gd name="connsiteX10" fmla="*/ 28997 w 82418"/>
                <a:gd name="connsiteY10" fmla="*/ 18507 h 101895"/>
                <a:gd name="connsiteX11" fmla="*/ 16340 w 82418"/>
                <a:gd name="connsiteY11" fmla="*/ 42901 h 101895"/>
                <a:gd name="connsiteX12" fmla="*/ 68191 w 82418"/>
                <a:gd name="connsiteY12" fmla="*/ 42926 h 101895"/>
                <a:gd name="connsiteX13" fmla="*/ 60117 w 82418"/>
                <a:gd name="connsiteY13" fmla="*/ 19245 h 101895"/>
                <a:gd name="connsiteX14" fmla="*/ 28997 w 82418"/>
                <a:gd name="connsiteY14" fmla="*/ 18507 h 10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18" h="101895">
                  <a:moveTo>
                    <a:pt x="25228" y="4451"/>
                  </a:moveTo>
                  <a:cubicBezTo>
                    <a:pt x="41247" y="-3697"/>
                    <a:pt x="64218" y="-922"/>
                    <a:pt x="74557" y="14967"/>
                  </a:cubicBezTo>
                  <a:cubicBezTo>
                    <a:pt x="82707" y="26629"/>
                    <a:pt x="82579" y="41398"/>
                    <a:pt x="82350" y="55021"/>
                  </a:cubicBezTo>
                  <a:cubicBezTo>
                    <a:pt x="60372" y="55759"/>
                    <a:pt x="38420" y="55098"/>
                    <a:pt x="16467" y="55378"/>
                  </a:cubicBezTo>
                  <a:cubicBezTo>
                    <a:pt x="17766" y="66123"/>
                    <a:pt x="21713" y="77811"/>
                    <a:pt x="31646" y="83540"/>
                  </a:cubicBezTo>
                  <a:cubicBezTo>
                    <a:pt x="44328" y="91663"/>
                    <a:pt x="60703" y="87996"/>
                    <a:pt x="73055" y="80943"/>
                  </a:cubicBezTo>
                  <a:cubicBezTo>
                    <a:pt x="75015" y="84686"/>
                    <a:pt x="77053" y="88455"/>
                    <a:pt x="79090" y="92223"/>
                  </a:cubicBezTo>
                  <a:cubicBezTo>
                    <a:pt x="68649" y="97952"/>
                    <a:pt x="57138" y="102638"/>
                    <a:pt x="45016" y="101797"/>
                  </a:cubicBezTo>
                  <a:cubicBezTo>
                    <a:pt x="27036" y="101899"/>
                    <a:pt x="9719" y="90033"/>
                    <a:pt x="3836" y="72973"/>
                  </a:cubicBezTo>
                  <a:cubicBezTo>
                    <a:pt x="-5027" y="49114"/>
                    <a:pt x="1212" y="16979"/>
                    <a:pt x="25228" y="4451"/>
                  </a:cubicBezTo>
                  <a:moveTo>
                    <a:pt x="28997" y="18507"/>
                  </a:moveTo>
                  <a:cubicBezTo>
                    <a:pt x="21204" y="24185"/>
                    <a:pt x="17740" y="33683"/>
                    <a:pt x="16340" y="42901"/>
                  </a:cubicBezTo>
                  <a:cubicBezTo>
                    <a:pt x="33607" y="42977"/>
                    <a:pt x="50898" y="42951"/>
                    <a:pt x="68191" y="42926"/>
                  </a:cubicBezTo>
                  <a:cubicBezTo>
                    <a:pt x="67197" y="34625"/>
                    <a:pt x="66332" y="25458"/>
                    <a:pt x="60117" y="19245"/>
                  </a:cubicBezTo>
                  <a:cubicBezTo>
                    <a:pt x="51739" y="11300"/>
                    <a:pt x="37834" y="11428"/>
                    <a:pt x="28997" y="18507"/>
                  </a:cubicBezTo>
                  <a:close/>
                </a:path>
              </a:pathLst>
            </a:custGeom>
            <a:solidFill>
              <a:schemeClr val="bg1"/>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Tree>
    <p:extLst>
      <p:ext uri="{BB962C8B-B14F-4D97-AF65-F5344CB8AC3E}">
        <p14:creationId xmlns:p14="http://schemas.microsoft.com/office/powerpoint/2010/main" val="417905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itle"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5"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Modifiez le style des sous-titres du masque</a:t>
            </a:r>
            <a:endParaRPr/>
          </a:p>
        </p:txBody>
      </p:sp>
      <p:sp>
        <p:nvSpPr>
          <p:cNvPr id="6" name="Espace réservé de la date 3"/>
          <p:cNvSpPr>
            <a:spLocks noGrp="1"/>
          </p:cNvSpPr>
          <p:nvPr>
            <p:ph type="dt" sz="half" idx="10"/>
          </p:nvPr>
        </p:nvSpPr>
        <p:spPr bwMode="auto"/>
        <p:txBody>
          <a:bodyPr/>
          <a:lstStyle/>
          <a:p>
            <a:pPr>
              <a:defRPr/>
            </a:pPr>
            <a:fld id="{2A318A99-BB07-EB4C-8EDD-8617938F300F}" type="datetime1">
              <a:rPr lang="fr-FR"/>
              <a:t>25/11/2021</a:t>
            </a:fld>
            <a:endParaRPr lang="fr-FR"/>
          </a:p>
        </p:txBody>
      </p:sp>
      <p:sp>
        <p:nvSpPr>
          <p:cNvPr id="7" name="Espace réservé du pied de page 4"/>
          <p:cNvSpPr>
            <a:spLocks noGrp="1"/>
          </p:cNvSpPr>
          <p:nvPr>
            <p:ph type="ftr" sz="quarter" idx="11"/>
          </p:nvPr>
        </p:nvSpPr>
        <p:spPr bwMode="auto"/>
        <p:txBody>
          <a:bodyPr/>
          <a:lstStyle/>
          <a:p>
            <a:pPr>
              <a:defRPr/>
            </a:pPr>
            <a:endParaRPr lang="fr-FR"/>
          </a:p>
        </p:txBody>
      </p:sp>
      <p:sp>
        <p:nvSpPr>
          <p:cNvPr id="8" name="Espace réservé du numéro de diapositive 5"/>
          <p:cNvSpPr>
            <a:spLocks noGrp="1"/>
          </p:cNvSpPr>
          <p:nvPr>
            <p:ph type="sldNum" sz="quarter" idx="12"/>
          </p:nvPr>
        </p:nvSpPr>
        <p:spPr bwMode="auto"/>
        <p:txBody>
          <a:bodyPr/>
          <a:lstStyle/>
          <a:p>
            <a:pPr>
              <a:defRPr/>
            </a:pPr>
            <a:fld id="{9DAC6FF5-5378-2443-994B-27D649C022D4}" type="slidenum">
              <a:rPr lang="fr-FR"/>
              <a:t>‹N°›</a:t>
            </a:fld>
            <a:endParaRPr lang="fr-FR"/>
          </a:p>
        </p:txBody>
      </p:sp>
    </p:spTree>
    <p:extLst>
      <p:ext uri="{BB962C8B-B14F-4D97-AF65-F5344CB8AC3E}">
        <p14:creationId xmlns:p14="http://schemas.microsoft.com/office/powerpoint/2010/main" val="85511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E0E358-67E1-42FF-A8C1-10D52DBA52B9}"/>
              </a:ext>
            </a:extLst>
          </p:cNvPr>
          <p:cNvSpPr>
            <a:spLocks noGrp="1"/>
          </p:cNvSpPr>
          <p:nvPr>
            <p:ph type="title"/>
          </p:nvPr>
        </p:nvSpPr>
        <p:spPr>
          <a:xfrm>
            <a:off x="838200" y="447675"/>
            <a:ext cx="10515600" cy="2037450"/>
          </a:xfrm>
          <a:prstGeom prst="rect">
            <a:avLst/>
          </a:prstGeom>
        </p:spPr>
        <p:txBody>
          <a:bodyPr vert="horz" lIns="91440" tIns="45720" rIns="91440" bIns="45720" rtlCol="0" anchor="b">
            <a:noAutofit/>
          </a:bodyPr>
          <a:lstStyle/>
          <a:p>
            <a:r>
              <a:rPr lang="fr-FR" dirty="0"/>
              <a:t>Titre de la slide</a:t>
            </a:r>
          </a:p>
        </p:txBody>
      </p:sp>
      <p:sp>
        <p:nvSpPr>
          <p:cNvPr id="3" name="Espace réservé du texte 2">
            <a:extLst>
              <a:ext uri="{FF2B5EF4-FFF2-40B4-BE49-F238E27FC236}">
                <a16:creationId xmlns:a16="http://schemas.microsoft.com/office/drawing/2014/main" id="{FEA767CC-3FE7-4B0B-B933-E37A17E9A0B1}"/>
              </a:ext>
            </a:extLst>
          </p:cNvPr>
          <p:cNvSpPr>
            <a:spLocks noGrp="1"/>
          </p:cNvSpPr>
          <p:nvPr>
            <p:ph type="body" idx="1"/>
          </p:nvPr>
        </p:nvSpPr>
        <p:spPr>
          <a:xfrm>
            <a:off x="838200" y="2647050"/>
            <a:ext cx="10515600" cy="2967937"/>
          </a:xfrm>
          <a:prstGeom prst="rect">
            <a:avLst/>
          </a:prstGeom>
        </p:spPr>
        <p:txBody>
          <a:bodyPr vert="horz" lIns="91440" tIns="45720" rIns="91440" bIns="45720" rtlCol="0">
            <a:noAutofit/>
          </a:body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485009C-EF2E-4848-8009-3F274C6D7D9A}"/>
              </a:ext>
            </a:extLst>
          </p:cNvPr>
          <p:cNvSpPr>
            <a:spLocks noGrp="1"/>
          </p:cNvSpPr>
          <p:nvPr>
            <p:ph type="dt" sz="half" idx="2"/>
          </p:nvPr>
        </p:nvSpPr>
        <p:spPr>
          <a:xfrm>
            <a:off x="9195422" y="6388249"/>
            <a:ext cx="2743200" cy="365125"/>
          </a:xfrm>
          <a:prstGeom prst="rect">
            <a:avLst/>
          </a:prstGeom>
        </p:spPr>
        <p:txBody>
          <a:bodyPr vert="horz" lIns="91440" tIns="45720" rIns="91440" bIns="45720" rtlCol="0" anchor="ctr">
            <a:noAutofit/>
          </a:bodyPr>
          <a:lstStyle>
            <a:lvl1pPr algn="r">
              <a:lnSpc>
                <a:spcPct val="100000"/>
              </a:lnSpc>
              <a:spcBef>
                <a:spcPts val="0"/>
              </a:spcBef>
              <a:defRPr sz="1000">
                <a:solidFill>
                  <a:schemeClr val="tx1"/>
                </a:solidFill>
              </a:defRPr>
            </a:lvl1pPr>
          </a:lstStyle>
          <a:p>
            <a:fld id="{565863D1-77EE-4468-8DC6-F207CCE910D2}" type="datetime1">
              <a:rPr lang="fr-FR" smtClean="0"/>
              <a:pPr/>
              <a:t>25/11/2021</a:t>
            </a:fld>
            <a:endParaRPr lang="fr-FR" dirty="0"/>
          </a:p>
        </p:txBody>
      </p:sp>
      <p:sp>
        <p:nvSpPr>
          <p:cNvPr id="5" name="Espace réservé du pied de page 4">
            <a:extLst>
              <a:ext uri="{FF2B5EF4-FFF2-40B4-BE49-F238E27FC236}">
                <a16:creationId xmlns:a16="http://schemas.microsoft.com/office/drawing/2014/main" id="{51FA6E22-98D1-485E-AFB1-9E04FEB3B55B}"/>
              </a:ext>
            </a:extLst>
          </p:cNvPr>
          <p:cNvSpPr>
            <a:spLocks noGrp="1"/>
          </p:cNvSpPr>
          <p:nvPr>
            <p:ph type="ftr" sz="quarter" idx="3"/>
          </p:nvPr>
        </p:nvSpPr>
        <p:spPr>
          <a:xfrm>
            <a:off x="1094857" y="6388249"/>
            <a:ext cx="3752732" cy="365125"/>
          </a:xfrm>
          <a:prstGeom prst="rect">
            <a:avLst/>
          </a:prstGeom>
        </p:spPr>
        <p:txBody>
          <a:bodyPr vert="horz" lIns="91440" tIns="45720" rIns="91440" bIns="45720" rtlCol="0" anchor="ctr">
            <a:noAutofit/>
          </a:bodyPr>
          <a:lstStyle>
            <a:lvl1pPr algn="ctr">
              <a:lnSpc>
                <a:spcPct val="100000"/>
              </a:lnSpc>
              <a:spcBef>
                <a:spcPts val="0"/>
              </a:spcBef>
              <a:defRPr sz="1000" b="1">
                <a:solidFill>
                  <a:schemeClr val="tx1"/>
                </a:solidFill>
              </a:defRPr>
            </a:lvl1pPr>
          </a:lstStyle>
          <a:p>
            <a:r>
              <a:rPr lang="fr-FR" dirty="0"/>
              <a:t>Le programme Slime</a:t>
            </a:r>
          </a:p>
        </p:txBody>
      </p:sp>
      <p:sp>
        <p:nvSpPr>
          <p:cNvPr id="6" name="Espace réservé du numéro de diapositive 5">
            <a:extLst>
              <a:ext uri="{FF2B5EF4-FFF2-40B4-BE49-F238E27FC236}">
                <a16:creationId xmlns:a16="http://schemas.microsoft.com/office/drawing/2014/main" id="{2121E957-1628-4090-8953-1E9D53DBEF85}"/>
              </a:ext>
            </a:extLst>
          </p:cNvPr>
          <p:cNvSpPr>
            <a:spLocks noGrp="1"/>
          </p:cNvSpPr>
          <p:nvPr>
            <p:ph type="sldNum" sz="quarter" idx="4"/>
          </p:nvPr>
        </p:nvSpPr>
        <p:spPr>
          <a:xfrm>
            <a:off x="4966736" y="6388249"/>
            <a:ext cx="812475" cy="365125"/>
          </a:xfrm>
          <a:prstGeom prst="rect">
            <a:avLst/>
          </a:prstGeom>
        </p:spPr>
        <p:txBody>
          <a:bodyPr vert="horz" lIns="91440" tIns="45720" rIns="91440" bIns="45720" rtlCol="0" anchor="ctr">
            <a:noAutofit/>
          </a:bodyPr>
          <a:lstStyle>
            <a:lvl1pPr algn="l">
              <a:lnSpc>
                <a:spcPct val="100000"/>
              </a:lnSpc>
              <a:spcBef>
                <a:spcPts val="0"/>
              </a:spcBef>
              <a:defRPr sz="1000">
                <a:solidFill>
                  <a:schemeClr val="tx1"/>
                </a:solidFill>
              </a:defRPr>
            </a:lvl1pPr>
          </a:lstStyle>
          <a:p>
            <a:fld id="{9E6BA996-A1A7-48A9-A6EC-4545BBCA3A04}" type="slidenum">
              <a:rPr lang="fr-FR" smtClean="0"/>
              <a:pPr/>
              <a:t>‹N°›</a:t>
            </a:fld>
            <a:endParaRPr lang="fr-FR" dirty="0"/>
          </a:p>
        </p:txBody>
      </p:sp>
      <p:grpSp>
        <p:nvGrpSpPr>
          <p:cNvPr id="64" name="Groupe 63">
            <a:extLst>
              <a:ext uri="{FF2B5EF4-FFF2-40B4-BE49-F238E27FC236}">
                <a16:creationId xmlns:a16="http://schemas.microsoft.com/office/drawing/2014/main" id="{024DB2F5-1874-4F54-84B0-547ABBFE910E}"/>
              </a:ext>
            </a:extLst>
          </p:cNvPr>
          <p:cNvGrpSpPr/>
          <p:nvPr userDrawn="1"/>
        </p:nvGrpSpPr>
        <p:grpSpPr>
          <a:xfrm>
            <a:off x="276608" y="6346924"/>
            <a:ext cx="739638" cy="248434"/>
            <a:chOff x="282892" y="5515927"/>
            <a:chExt cx="1479275" cy="496868"/>
          </a:xfrm>
        </p:grpSpPr>
        <p:sp>
          <p:nvSpPr>
            <p:cNvPr id="10" name="Forme libre : forme 9">
              <a:extLst>
                <a:ext uri="{FF2B5EF4-FFF2-40B4-BE49-F238E27FC236}">
                  <a16:creationId xmlns:a16="http://schemas.microsoft.com/office/drawing/2014/main" id="{B5A63EB6-6CBC-4932-911F-5ACE51FD3013}"/>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48C6C89B-5D97-4B45-A68D-3D3899C8CA2E}"/>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330D5CC7-857C-4150-859A-E25DDD533F56}"/>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5" name="Forme libre : forme 14">
              <a:extLst>
                <a:ext uri="{FF2B5EF4-FFF2-40B4-BE49-F238E27FC236}">
                  <a16:creationId xmlns:a16="http://schemas.microsoft.com/office/drawing/2014/main" id="{AAA85F61-A67B-4A63-ABE7-9F10B8C33664}"/>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Forme libre : forme 15">
              <a:extLst>
                <a:ext uri="{FF2B5EF4-FFF2-40B4-BE49-F238E27FC236}">
                  <a16:creationId xmlns:a16="http://schemas.microsoft.com/office/drawing/2014/main" id="{7E426C9E-AB9C-4E5A-BF44-FA3C99191A12}"/>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Forme libre : forme 16">
              <a:extLst>
                <a:ext uri="{FF2B5EF4-FFF2-40B4-BE49-F238E27FC236}">
                  <a16:creationId xmlns:a16="http://schemas.microsoft.com/office/drawing/2014/main" id="{B8E93851-778D-4FD3-AA7E-8AF77AD87A4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66" name="Connecteur droit 65">
            <a:extLst>
              <a:ext uri="{FF2B5EF4-FFF2-40B4-BE49-F238E27FC236}">
                <a16:creationId xmlns:a16="http://schemas.microsoft.com/office/drawing/2014/main" id="{AA162F95-ABD0-435C-A504-675C65C7E0A8}"/>
              </a:ext>
            </a:extLst>
          </p:cNvPr>
          <p:cNvCxnSpPr/>
          <p:nvPr userDrawn="1"/>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14275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50" r:id="rId4"/>
    <p:sldLayoutId id="2147483661" r:id="rId5"/>
    <p:sldLayoutId id="2147483662" r:id="rId6"/>
    <p:sldLayoutId id="2147483665" r:id="rId7"/>
    <p:sldLayoutId id="2147483663" r:id="rId8"/>
    <p:sldLayoutId id="2147483666" r:id="rId9"/>
  </p:sldLayoutIdLst>
  <p:hf hdr="0"/>
  <p:txStyles>
    <p:titleStyle>
      <a:lvl1pPr algn="l" defTabSz="914400" rtl="0" eaLnBrk="1" latinLnBrk="0" hangingPunct="1">
        <a:lnSpc>
          <a:spcPct val="100000"/>
        </a:lnSpc>
        <a:spcBef>
          <a:spcPts val="0"/>
        </a:spcBef>
        <a:buNone/>
        <a:defRPr sz="4000" b="1" kern="1200">
          <a:solidFill>
            <a:schemeClr val="tx1"/>
          </a:solidFill>
          <a:latin typeface="+mj-lt"/>
          <a:ea typeface="+mj-ea"/>
          <a:cs typeface="+mj-cs"/>
        </a:defRPr>
      </a:lvl1pPr>
    </p:titleStyle>
    <p:bodyStyle>
      <a:lvl1pPr marL="85725" indent="-85725" algn="l" defTabSz="914400" rtl="0" eaLnBrk="1" latinLnBrk="0" hangingPunct="1">
        <a:lnSpc>
          <a:spcPct val="120000"/>
        </a:lnSpc>
        <a:spcBef>
          <a:spcPts val="0"/>
        </a:spcBef>
        <a:buFont typeface="Arial" panose="020B0604020202020204" pitchFamily="34" charset="0"/>
        <a:buChar char="•"/>
        <a:defRPr sz="1100" b="1" kern="1200">
          <a:solidFill>
            <a:schemeClr val="tx1"/>
          </a:solidFill>
          <a:latin typeface="+mn-lt"/>
          <a:ea typeface="+mn-ea"/>
          <a:cs typeface="+mn-cs"/>
        </a:defRPr>
      </a:lvl1pPr>
      <a:lvl2pPr marL="180975" indent="-95250" algn="l" defTabSz="914400" rtl="0" eaLnBrk="1" latinLnBrk="0" hangingPunct="1">
        <a:lnSpc>
          <a:spcPct val="120000"/>
        </a:lnSpc>
        <a:spcBef>
          <a:spcPts val="0"/>
        </a:spcBef>
        <a:buFont typeface="Arial" panose="020B0604020202020204" pitchFamily="34" charset="0"/>
        <a:buChar char="•"/>
        <a:defRPr sz="1100" b="1" kern="1200">
          <a:solidFill>
            <a:schemeClr val="tx1"/>
          </a:solidFill>
          <a:latin typeface="+mn-lt"/>
          <a:ea typeface="+mn-ea"/>
          <a:cs typeface="+mn-cs"/>
        </a:defRPr>
      </a:lvl2pPr>
      <a:lvl3pPr marL="266700" indent="-85725" algn="l" defTabSz="914400" rtl="0" eaLnBrk="1" latinLnBrk="0" hangingPunct="1">
        <a:lnSpc>
          <a:spcPct val="120000"/>
        </a:lnSpc>
        <a:spcBef>
          <a:spcPts val="0"/>
        </a:spcBef>
        <a:buFont typeface="Arial" panose="020B0604020202020204" pitchFamily="34" charset="0"/>
        <a:buChar char="•"/>
        <a:defRPr sz="1100" b="1" kern="1200">
          <a:solidFill>
            <a:schemeClr val="tx1"/>
          </a:solidFill>
          <a:latin typeface="+mn-lt"/>
          <a:ea typeface="+mn-ea"/>
          <a:cs typeface="+mn-cs"/>
        </a:defRPr>
      </a:lvl3pPr>
      <a:lvl4pPr marL="361950" indent="-95250" algn="l" defTabSz="914400" rtl="0" eaLnBrk="1" latinLnBrk="0" hangingPunct="1">
        <a:lnSpc>
          <a:spcPct val="120000"/>
        </a:lnSpc>
        <a:spcBef>
          <a:spcPts val="0"/>
        </a:spcBef>
        <a:buFont typeface="Arial" panose="020B0604020202020204" pitchFamily="34" charset="0"/>
        <a:buChar char="•"/>
        <a:defRPr sz="1100" b="1" kern="1200">
          <a:solidFill>
            <a:schemeClr val="tx1"/>
          </a:solidFill>
          <a:latin typeface="+mn-lt"/>
          <a:ea typeface="+mn-ea"/>
          <a:cs typeface="+mn-cs"/>
        </a:defRPr>
      </a:lvl4pPr>
      <a:lvl5pPr marL="447675" indent="-85725" algn="l" defTabSz="914400" rtl="0" eaLnBrk="1" latinLnBrk="0" hangingPunct="1">
        <a:lnSpc>
          <a:spcPct val="120000"/>
        </a:lnSpc>
        <a:spcBef>
          <a:spcPts val="0"/>
        </a:spcBef>
        <a:buFont typeface="Arial" panose="020B0604020202020204" pitchFamily="34" charset="0"/>
        <a:buChar char="•"/>
        <a:defRPr sz="11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zmxX9532_ic&amp;t=26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4B11853-5572-4F08-A323-73479847128F}"/>
              </a:ext>
            </a:extLst>
          </p:cNvPr>
          <p:cNvSpPr>
            <a:spLocks noGrp="1"/>
          </p:cNvSpPr>
          <p:nvPr>
            <p:ph type="subTitle" idx="1"/>
          </p:nvPr>
        </p:nvSpPr>
        <p:spPr/>
        <p:txBody>
          <a:bodyPr/>
          <a:lstStyle/>
          <a:p>
            <a:r>
              <a:rPr lang="fr-FR" dirty="0">
                <a:latin typeface="Syndicat BetaA" pitchFamily="2" charset="77"/>
                <a:ea typeface="Syndicat BetaA" pitchFamily="2" charset="77"/>
              </a:rPr>
              <a:t>Lutter contre la précarité énergétique avec le </a:t>
            </a:r>
            <a:r>
              <a:rPr lang="fr-FR" sz="6000" b="1" dirty="0">
                <a:latin typeface="Syndicat BetaA Bold" pitchFamily="2" charset="77"/>
                <a:ea typeface="Syndicat BetaA Bold" pitchFamily="2" charset="77"/>
              </a:rPr>
              <a:t>programme Slime</a:t>
            </a:r>
            <a:endParaRPr lang="fr-FR" b="1" dirty="0">
              <a:latin typeface="Syndicat BetaA Bold" pitchFamily="2" charset="77"/>
              <a:ea typeface="Syndicat BetaA Bold" pitchFamily="2" charset="77"/>
            </a:endParaRPr>
          </a:p>
        </p:txBody>
      </p:sp>
      <p:pic>
        <p:nvPicPr>
          <p:cNvPr id="4" name="Image 3">
            <a:extLst>
              <a:ext uri="{FF2B5EF4-FFF2-40B4-BE49-F238E27FC236}">
                <a16:creationId xmlns:a16="http://schemas.microsoft.com/office/drawing/2014/main" id="{AD4DC8FC-E381-1044-A286-1BB19B457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619" y="5709682"/>
            <a:ext cx="3131955" cy="1012937"/>
          </a:xfrm>
          <a:prstGeom prst="rect">
            <a:avLst/>
          </a:prstGeom>
        </p:spPr>
      </p:pic>
      <p:sp>
        <p:nvSpPr>
          <p:cNvPr id="5" name="ZoneTexte 4">
            <a:extLst>
              <a:ext uri="{FF2B5EF4-FFF2-40B4-BE49-F238E27FC236}">
                <a16:creationId xmlns:a16="http://schemas.microsoft.com/office/drawing/2014/main" id="{38269535-DBEE-8A40-AAEC-77B42E1B39AD}"/>
              </a:ext>
            </a:extLst>
          </p:cNvPr>
          <p:cNvSpPr txBox="1"/>
          <p:nvPr/>
        </p:nvSpPr>
        <p:spPr>
          <a:xfrm>
            <a:off x="4398707" y="6062263"/>
            <a:ext cx="2378573" cy="307777"/>
          </a:xfrm>
          <a:prstGeom prst="rect">
            <a:avLst/>
          </a:prstGeom>
          <a:noFill/>
        </p:spPr>
        <p:txBody>
          <a:bodyPr wrap="square" rtlCol="0">
            <a:spAutoFit/>
          </a:bodyPr>
          <a:lstStyle/>
          <a:p>
            <a:r>
              <a:rPr lang="fr-FR" sz="1400" dirty="0">
                <a:solidFill>
                  <a:schemeClr val="bg1"/>
                </a:solidFill>
                <a:latin typeface="Syndicat BetaA" pitchFamily="2" charset="77"/>
                <a:ea typeface="Syndicat BetaA" pitchFamily="2" charset="77"/>
              </a:rPr>
              <a:t>Un programme du </a:t>
            </a:r>
          </a:p>
        </p:txBody>
      </p:sp>
      <p:pic>
        <p:nvPicPr>
          <p:cNvPr id="6" name="Image 5">
            <a:extLst>
              <a:ext uri="{FF2B5EF4-FFF2-40B4-BE49-F238E27FC236}">
                <a16:creationId xmlns:a16="http://schemas.microsoft.com/office/drawing/2014/main" id="{D401E4A9-7644-6C49-AE48-8065F93C5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584" y="5874525"/>
            <a:ext cx="1763222" cy="683249"/>
          </a:xfrm>
          <a:prstGeom prst="rect">
            <a:avLst/>
          </a:prstGeom>
        </p:spPr>
      </p:pic>
    </p:spTree>
    <p:extLst>
      <p:ext uri="{BB962C8B-B14F-4D97-AF65-F5344CB8AC3E}">
        <p14:creationId xmlns:p14="http://schemas.microsoft.com/office/powerpoint/2010/main" val="340120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295320"/>
            <a:ext cx="4623391" cy="2037450"/>
          </a:xfrm>
        </p:spPr>
        <p:txBody>
          <a:bodyPr/>
          <a:lstStyle/>
          <a:p>
            <a:r>
              <a:rPr lang="fr-FR" dirty="0">
                <a:latin typeface="Syndicat BetaA Bold" pitchFamily="2" charset="77"/>
                <a:ea typeface="Syndicat BetaA Bold" pitchFamily="2" charset="77"/>
              </a:rPr>
              <a:t>Le Slime en quelques chiffres</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10</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4018369-C4A2-714E-9DB2-7252D1334383}"/>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pic>
        <p:nvPicPr>
          <p:cNvPr id="7" name="Image 6">
            <a:extLst>
              <a:ext uri="{FF2B5EF4-FFF2-40B4-BE49-F238E27FC236}">
                <a16:creationId xmlns:a16="http://schemas.microsoft.com/office/drawing/2014/main" id="{65A860AB-9D31-394D-B58B-3AE3469B7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67" y="2168067"/>
            <a:ext cx="3703099" cy="1851550"/>
          </a:xfrm>
          <a:prstGeom prst="rect">
            <a:avLst/>
          </a:prstGeom>
        </p:spPr>
      </p:pic>
      <p:pic>
        <p:nvPicPr>
          <p:cNvPr id="25" name="Image 24">
            <a:extLst>
              <a:ext uri="{FF2B5EF4-FFF2-40B4-BE49-F238E27FC236}">
                <a16:creationId xmlns:a16="http://schemas.microsoft.com/office/drawing/2014/main" id="{65C8B9F1-1305-2A4E-AA0B-B68DBA501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166" y="4163628"/>
            <a:ext cx="3703100" cy="1851550"/>
          </a:xfrm>
          <a:prstGeom prst="rect">
            <a:avLst/>
          </a:prstGeom>
        </p:spPr>
      </p:pic>
      <p:pic>
        <p:nvPicPr>
          <p:cNvPr id="26" name="Image 25">
            <a:extLst>
              <a:ext uri="{FF2B5EF4-FFF2-40B4-BE49-F238E27FC236}">
                <a16:creationId xmlns:a16="http://schemas.microsoft.com/office/drawing/2014/main" id="{EEB00329-F2F9-3141-901D-4D60315E5202}"/>
              </a:ext>
            </a:extLst>
          </p:cNvPr>
          <p:cNvPicPr>
            <a:picLocks noChangeAspect="1"/>
          </p:cNvPicPr>
          <p:nvPr/>
        </p:nvPicPr>
        <p:blipFill>
          <a:blip r:embed="rId5"/>
          <a:stretch/>
        </p:blipFill>
        <p:spPr bwMode="auto">
          <a:xfrm>
            <a:off x="336181" y="2657851"/>
            <a:ext cx="3703100" cy="2188525"/>
          </a:xfrm>
          <a:prstGeom prst="rect">
            <a:avLst/>
          </a:prstGeom>
        </p:spPr>
      </p:pic>
      <p:sp>
        <p:nvSpPr>
          <p:cNvPr id="27" name="ZoneTexte 26">
            <a:extLst>
              <a:ext uri="{FF2B5EF4-FFF2-40B4-BE49-F238E27FC236}">
                <a16:creationId xmlns:a16="http://schemas.microsoft.com/office/drawing/2014/main" id="{E1802B0A-0EA6-2B42-A149-C7D79CA6D291}"/>
              </a:ext>
            </a:extLst>
          </p:cNvPr>
          <p:cNvSpPr txBox="1"/>
          <p:nvPr/>
        </p:nvSpPr>
        <p:spPr>
          <a:xfrm>
            <a:off x="276607" y="4919761"/>
            <a:ext cx="3888188" cy="646331"/>
          </a:xfrm>
          <a:prstGeom prst="rect">
            <a:avLst/>
          </a:prstGeom>
          <a:noFill/>
        </p:spPr>
        <p:txBody>
          <a:bodyPr wrap="square" rtlCol="0">
            <a:spAutoFit/>
          </a:bodyPr>
          <a:lstStyle/>
          <a:p>
            <a:r>
              <a:rPr lang="fr-FR" dirty="0">
                <a:latin typeface="Syndicat BetaA" pitchFamily="2" charset="77"/>
                <a:ea typeface="Syndicat BetaA" pitchFamily="2" charset="77"/>
              </a:rPr>
              <a:t>Evolution du nombre de ménages accompagnés depuis 2013</a:t>
            </a:r>
          </a:p>
        </p:txBody>
      </p:sp>
      <p:sp>
        <p:nvSpPr>
          <p:cNvPr id="28" name="Titre 1">
            <a:extLst>
              <a:ext uri="{FF2B5EF4-FFF2-40B4-BE49-F238E27FC236}">
                <a16:creationId xmlns:a16="http://schemas.microsoft.com/office/drawing/2014/main" id="{D5CDCBD0-927C-DF41-AC3A-933FECD11C45}"/>
              </a:ext>
            </a:extLst>
          </p:cNvPr>
          <p:cNvSpPr/>
          <p:nvPr/>
        </p:nvSpPr>
        <p:spPr bwMode="auto">
          <a:xfrm>
            <a:off x="8401124" y="485034"/>
            <a:ext cx="3454695" cy="5530144"/>
          </a:xfrm>
          <a:prstGeom prst="rect">
            <a:avLst/>
          </a:prstGeom>
          <a:solidFill>
            <a:srgbClr val="FEFFFD"/>
          </a:solidFill>
          <a:ln>
            <a:solidFill>
              <a:srgbClr val="C35549"/>
            </a:solidFill>
          </a:ln>
        </p:spPr>
        <p:txBody>
          <a:bodyPr anchor="ctr"/>
          <a:lstStyle>
            <a:lvl1pPr>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Bef>
                <a:spcPts val="0"/>
              </a:spcBef>
              <a:spcAft>
                <a:spcPts val="1200"/>
              </a:spcAft>
              <a:buNone/>
              <a:defRPr/>
            </a:pPr>
            <a:r>
              <a:rPr lang="fr-FR" sz="1800" dirty="0">
                <a:latin typeface="Syndicat BetaA" pitchFamily="2" charset="77"/>
                <a:ea typeface="Syndicat BetaA" pitchFamily="2" charset="77"/>
              </a:rPr>
              <a:t>Aperçu des collectivités engagées</a:t>
            </a: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14 Conseils départementaux </a:t>
            </a:r>
            <a:r>
              <a:rPr lang="fr-FR" sz="1100" dirty="0">
                <a:solidFill>
                  <a:schemeClr val="bg2">
                    <a:lumMod val="25000"/>
                  </a:schemeClr>
                </a:solidFill>
                <a:latin typeface="Syndicat BetaA Light" pitchFamily="2" charset="77"/>
                <a:ea typeface="Syndicat BetaA Light" pitchFamily="2" charset="77"/>
                <a:cs typeface="Arial"/>
              </a:rPr>
              <a:t>: Aude, Eure-et-Loir, Finistère, Gard, Gironde, Lot, Mayenne, Morbihan, Bas-Rhin, Savoie, Ain, Vaucluse, Alpes-de-Haute-Provence, Ardèche</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1 Conseil régional : </a:t>
            </a:r>
            <a:r>
              <a:rPr lang="fr-FR" sz="1100" dirty="0">
                <a:solidFill>
                  <a:schemeClr val="bg2">
                    <a:lumMod val="25000"/>
                  </a:schemeClr>
                </a:solidFill>
                <a:latin typeface="Syndicat BetaA Light" pitchFamily="2" charset="77"/>
                <a:ea typeface="Syndicat BetaA Light" pitchFamily="2" charset="77"/>
                <a:cs typeface="Arial"/>
              </a:rPr>
              <a:t>La Réunion</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6 Communautés d’agglomération </a:t>
            </a:r>
            <a:r>
              <a:rPr lang="fr-FR" sz="1100" dirty="0">
                <a:solidFill>
                  <a:schemeClr val="bg2">
                    <a:lumMod val="25000"/>
                  </a:schemeClr>
                </a:solidFill>
                <a:latin typeface="Syndicat BetaA Light" pitchFamily="2" charset="77"/>
                <a:ea typeface="Syndicat BetaA Light" pitchFamily="2" charset="77"/>
                <a:cs typeface="Arial"/>
              </a:rPr>
              <a:t>: Saint-Brieuc Armor, Valence Romans Agglo, CARENE Saint-Nazaire agglomération, </a:t>
            </a:r>
            <a:r>
              <a:rPr lang="fr-FR" sz="1100" dirty="0" err="1">
                <a:solidFill>
                  <a:schemeClr val="bg2">
                    <a:lumMod val="25000"/>
                  </a:schemeClr>
                </a:solidFill>
                <a:latin typeface="Syndicat BetaA Light" pitchFamily="2" charset="77"/>
                <a:ea typeface="Syndicat BetaA Light" pitchFamily="2" charset="77"/>
                <a:cs typeface="Arial"/>
              </a:rPr>
              <a:t>Arlysère</a:t>
            </a:r>
            <a:r>
              <a:rPr lang="fr-FR" sz="1100" dirty="0">
                <a:solidFill>
                  <a:schemeClr val="bg2">
                    <a:lumMod val="25000"/>
                  </a:schemeClr>
                </a:solidFill>
                <a:latin typeface="Syndicat BetaA Light" pitchFamily="2" charset="77"/>
                <a:ea typeface="Syndicat BetaA Light" pitchFamily="2" charset="77"/>
                <a:cs typeface="Arial"/>
              </a:rPr>
              <a:t>, Paris Saclay, Fougères Agglomération, Pau Béarn Pyrénées</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4 Communautés de communes </a:t>
            </a:r>
            <a:r>
              <a:rPr lang="fr-FR" sz="1100" dirty="0">
                <a:solidFill>
                  <a:schemeClr val="bg2">
                    <a:lumMod val="25000"/>
                  </a:schemeClr>
                </a:solidFill>
                <a:latin typeface="Syndicat BetaA Light" pitchFamily="2" charset="77"/>
                <a:ea typeface="Syndicat BetaA Light" pitchFamily="2" charset="77"/>
                <a:cs typeface="Arial"/>
              </a:rPr>
              <a:t>: </a:t>
            </a:r>
            <a:r>
              <a:rPr lang="fr-FR" sz="1100" dirty="0" err="1">
                <a:solidFill>
                  <a:schemeClr val="bg2">
                    <a:lumMod val="25000"/>
                  </a:schemeClr>
                </a:solidFill>
                <a:latin typeface="Syndicat BetaA Light" pitchFamily="2" charset="77"/>
                <a:ea typeface="Syndicat BetaA Light" pitchFamily="2" charset="77"/>
                <a:cs typeface="Arial"/>
              </a:rPr>
              <a:t>Colombey</a:t>
            </a:r>
            <a:r>
              <a:rPr lang="fr-FR" sz="1100" dirty="0">
                <a:solidFill>
                  <a:schemeClr val="bg2">
                    <a:lumMod val="25000"/>
                  </a:schemeClr>
                </a:solidFill>
                <a:latin typeface="Syndicat BetaA Light" pitchFamily="2" charset="77"/>
                <a:ea typeface="Syndicat BetaA Light" pitchFamily="2" charset="77"/>
                <a:cs typeface="Arial"/>
              </a:rPr>
              <a:t> Sud Toulois, Lamballe Terre &amp; Mer, Cœur de Savoie, </a:t>
            </a:r>
            <a:r>
              <a:rPr lang="fr-FR" sz="1100" dirty="0" err="1">
                <a:solidFill>
                  <a:schemeClr val="bg2">
                    <a:lumMod val="25000"/>
                  </a:schemeClr>
                </a:solidFill>
                <a:latin typeface="Syndicat BetaA Light" pitchFamily="2" charset="77"/>
                <a:ea typeface="Syndicat BetaA Light" pitchFamily="2" charset="77"/>
                <a:cs typeface="Arial"/>
              </a:rPr>
              <a:t>Crestois</a:t>
            </a:r>
            <a:r>
              <a:rPr lang="fr-FR" sz="1100" dirty="0">
                <a:solidFill>
                  <a:schemeClr val="bg2">
                    <a:lumMod val="25000"/>
                  </a:schemeClr>
                </a:solidFill>
                <a:latin typeface="Syndicat BetaA Light" pitchFamily="2" charset="77"/>
                <a:ea typeface="Syndicat BetaA Light" pitchFamily="2" charset="77"/>
                <a:cs typeface="Arial"/>
              </a:rPr>
              <a:t> et Pays de </a:t>
            </a:r>
            <a:r>
              <a:rPr lang="fr-FR" sz="1100" dirty="0" err="1">
                <a:solidFill>
                  <a:schemeClr val="bg2">
                    <a:lumMod val="25000"/>
                  </a:schemeClr>
                </a:solidFill>
                <a:latin typeface="Syndicat BetaA Light" pitchFamily="2" charset="77"/>
                <a:ea typeface="Syndicat BetaA Light" pitchFamily="2" charset="77"/>
                <a:cs typeface="Arial"/>
              </a:rPr>
              <a:t>Saillans</a:t>
            </a:r>
            <a:endParaRPr lang="fr-FR" sz="1100" dirty="0">
              <a:solidFill>
                <a:schemeClr val="bg2">
                  <a:lumMod val="25000"/>
                </a:schemeClr>
              </a:solidFill>
              <a:latin typeface="Syndicat BetaA Light" pitchFamily="2" charset="77"/>
              <a:ea typeface="Syndicat BetaA Light" pitchFamily="2" charset="77"/>
              <a:cs typeface="Arial"/>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1 Communauté urbaine </a:t>
            </a:r>
            <a:r>
              <a:rPr lang="fr-FR" sz="1100" dirty="0">
                <a:solidFill>
                  <a:schemeClr val="bg2">
                    <a:lumMod val="25000"/>
                  </a:schemeClr>
                </a:solidFill>
                <a:latin typeface="Syndicat BetaA Light" pitchFamily="2" charset="77"/>
                <a:ea typeface="Syndicat BetaA Light" pitchFamily="2" charset="77"/>
                <a:cs typeface="Arial"/>
              </a:rPr>
              <a:t>: Grand Paris Seine Oise</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4 CCAS </a:t>
            </a:r>
            <a:r>
              <a:rPr lang="fr-FR" sz="1100" dirty="0">
                <a:solidFill>
                  <a:schemeClr val="bg2">
                    <a:lumMod val="25000"/>
                  </a:schemeClr>
                </a:solidFill>
                <a:latin typeface="Syndicat BetaA Light" pitchFamily="2" charset="77"/>
                <a:ea typeface="Syndicat BetaA Light" pitchFamily="2" charset="77"/>
                <a:cs typeface="Arial"/>
              </a:rPr>
              <a:t>: Malaunay, Grenoble, Saint-Nazaire, Montpellier</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5 Métropoles </a:t>
            </a:r>
            <a:r>
              <a:rPr lang="fr-FR" sz="1100" dirty="0">
                <a:solidFill>
                  <a:schemeClr val="bg2">
                    <a:lumMod val="25000"/>
                  </a:schemeClr>
                </a:solidFill>
                <a:latin typeface="Syndicat BetaA Light" pitchFamily="2" charset="77"/>
                <a:ea typeface="Syndicat BetaA Light" pitchFamily="2" charset="77"/>
                <a:cs typeface="Arial"/>
              </a:rPr>
              <a:t>: Brest Métropole, Bordeaux Métropole, Métropole Européenne de Lille, Nantes Métropole, Grand Chambéry</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4 communes </a:t>
            </a:r>
            <a:r>
              <a:rPr lang="fr-FR" sz="1100" dirty="0">
                <a:solidFill>
                  <a:schemeClr val="bg2">
                    <a:lumMod val="25000"/>
                  </a:schemeClr>
                </a:solidFill>
                <a:latin typeface="Syndicat BetaA Light" pitchFamily="2" charset="77"/>
                <a:ea typeface="Syndicat BetaA Light" pitchFamily="2" charset="77"/>
                <a:cs typeface="Arial"/>
              </a:rPr>
              <a:t>: Montfermeil, Besançon, La Roche-sur-Yon, Couesnon-Marche-de-Bretagne</a:t>
            </a: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2 Syndicats </a:t>
            </a:r>
            <a:r>
              <a:rPr lang="fr-FR" sz="1100" dirty="0">
                <a:solidFill>
                  <a:schemeClr val="bg2">
                    <a:lumMod val="25000"/>
                  </a:schemeClr>
                </a:solidFill>
                <a:latin typeface="Syndicat BetaA Light" pitchFamily="2" charset="77"/>
                <a:ea typeface="Syndicat BetaA Light" pitchFamily="2" charset="77"/>
                <a:cs typeface="Arial"/>
              </a:rPr>
              <a:t>: SYDEV, SIEEEN</a:t>
            </a:r>
            <a:endParaRPr sz="1100" dirty="0">
              <a:solidFill>
                <a:schemeClr val="bg2">
                  <a:lumMod val="25000"/>
                </a:schemeClr>
              </a:solidFill>
              <a:latin typeface="Syndicat BetaA Light" pitchFamily="2" charset="77"/>
              <a:ea typeface="Syndicat BetaA Light" pitchFamily="2" charset="77"/>
            </a:endParaRP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2 EPT </a:t>
            </a:r>
            <a:r>
              <a:rPr lang="fr-FR" sz="1100" dirty="0">
                <a:solidFill>
                  <a:schemeClr val="bg2">
                    <a:lumMod val="25000"/>
                  </a:schemeClr>
                </a:solidFill>
                <a:latin typeface="Syndicat BetaA Light" pitchFamily="2" charset="77"/>
                <a:ea typeface="Syndicat BetaA Light" pitchFamily="2" charset="77"/>
                <a:cs typeface="Arial"/>
              </a:rPr>
              <a:t>: Grand Orly Seine Bièvre, Est Ensemble</a:t>
            </a:r>
          </a:p>
          <a:p>
            <a:pPr algn="just">
              <a:spcBef>
                <a:spcPts val="0"/>
              </a:spcBef>
              <a:spcAft>
                <a:spcPts val="600"/>
              </a:spcAft>
              <a:buNone/>
              <a:defRPr/>
            </a:pPr>
            <a:r>
              <a:rPr lang="fr-FR" sz="1100" b="1" dirty="0">
                <a:solidFill>
                  <a:schemeClr val="bg2">
                    <a:lumMod val="25000"/>
                  </a:schemeClr>
                </a:solidFill>
                <a:latin typeface="Syndicat BetaA Bold" pitchFamily="2" charset="77"/>
                <a:ea typeface="Syndicat BetaA Bold" pitchFamily="2" charset="77"/>
                <a:cs typeface="Arial"/>
              </a:rPr>
              <a:t>1 GIP </a:t>
            </a:r>
            <a:r>
              <a:rPr lang="fr-FR" sz="1100" dirty="0">
                <a:solidFill>
                  <a:schemeClr val="bg2">
                    <a:lumMod val="25000"/>
                  </a:schemeClr>
                </a:solidFill>
                <a:latin typeface="Syndicat BetaA Light" pitchFamily="2" charset="77"/>
                <a:ea typeface="Syndicat BetaA Light" pitchFamily="2" charset="77"/>
                <a:cs typeface="Arial"/>
              </a:rPr>
              <a:t>: Charente</a:t>
            </a:r>
            <a:endParaRPr sz="1100" dirty="0">
              <a:solidFill>
                <a:schemeClr val="bg2">
                  <a:lumMod val="25000"/>
                </a:schemeClr>
              </a:solidFill>
              <a:latin typeface="Syndicat BetaA Light" pitchFamily="2" charset="77"/>
              <a:ea typeface="Syndicat BetaA Light" pitchFamily="2" charset="77"/>
            </a:endParaRPr>
          </a:p>
        </p:txBody>
      </p:sp>
    </p:spTree>
    <p:extLst>
      <p:ext uri="{BB962C8B-B14F-4D97-AF65-F5344CB8AC3E}">
        <p14:creationId xmlns:p14="http://schemas.microsoft.com/office/powerpoint/2010/main" val="2576679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85CA399-2909-524F-96F8-8C7BD392B03D}"/>
              </a:ext>
            </a:extLst>
          </p:cNvPr>
          <p:cNvPicPr>
            <a:picLocks noChangeAspect="1"/>
          </p:cNvPicPr>
          <p:nvPr/>
        </p:nvPicPr>
        <p:blipFill rotWithShape="1">
          <a:blip r:embed="rId3">
            <a:extLst>
              <a:ext uri="{28A0092B-C50C-407E-A947-70E740481C1C}">
                <a14:useLocalDpi xmlns:a14="http://schemas.microsoft.com/office/drawing/2010/main" val="0"/>
              </a:ext>
            </a:extLst>
          </a:blip>
          <a:srcRect l="7191" t="9284" b="20329"/>
          <a:stretch/>
        </p:blipFill>
        <p:spPr>
          <a:xfrm>
            <a:off x="4615543" y="1083914"/>
            <a:ext cx="2870188" cy="3080435"/>
          </a:xfrm>
          <a:prstGeom prst="rect">
            <a:avLst/>
          </a:prstGeom>
        </p:spPr>
      </p:pic>
      <p:pic>
        <p:nvPicPr>
          <p:cNvPr id="5" name="Image 4">
            <a:extLst>
              <a:ext uri="{FF2B5EF4-FFF2-40B4-BE49-F238E27FC236}">
                <a16:creationId xmlns:a16="http://schemas.microsoft.com/office/drawing/2014/main" id="{C99A01E6-3B73-4645-A45D-507C5B79CAD1}"/>
              </a:ext>
            </a:extLst>
          </p:cNvPr>
          <p:cNvPicPr>
            <a:picLocks noChangeAspect="1"/>
          </p:cNvPicPr>
          <p:nvPr/>
        </p:nvPicPr>
        <p:blipFill rotWithShape="1">
          <a:blip r:embed="rId4">
            <a:extLst>
              <a:ext uri="{28A0092B-C50C-407E-A947-70E740481C1C}">
                <a14:useLocalDpi xmlns:a14="http://schemas.microsoft.com/office/drawing/2010/main" val="0"/>
              </a:ext>
            </a:extLst>
          </a:blip>
          <a:srcRect t="16293" b="19195"/>
          <a:stretch/>
        </p:blipFill>
        <p:spPr>
          <a:xfrm>
            <a:off x="851635" y="1543240"/>
            <a:ext cx="2779465" cy="2537436"/>
          </a:xfrm>
          <a:prstGeom prst="rect">
            <a:avLst/>
          </a:prstGeom>
        </p:spPr>
      </p:pic>
      <p:sp>
        <p:nvSpPr>
          <p:cNvPr id="2" name="Titre 1">
            <a:extLst>
              <a:ext uri="{FF2B5EF4-FFF2-40B4-BE49-F238E27FC236}">
                <a16:creationId xmlns:a16="http://schemas.microsoft.com/office/drawing/2014/main" id="{90B1249C-CC6B-43E0-B7D2-5C79A5A20107}"/>
              </a:ext>
            </a:extLst>
          </p:cNvPr>
          <p:cNvSpPr>
            <a:spLocks noGrp="1"/>
          </p:cNvSpPr>
          <p:nvPr>
            <p:ph type="title"/>
          </p:nvPr>
        </p:nvSpPr>
        <p:spPr>
          <a:xfrm>
            <a:off x="233463" y="104626"/>
            <a:ext cx="5223753" cy="1751477"/>
          </a:xfrm>
        </p:spPr>
        <p:txBody>
          <a:bodyPr/>
          <a:lstStyle/>
          <a:p>
            <a:r>
              <a:rPr lang="fr-FR" dirty="0">
                <a:latin typeface="Syndicat BetaA Bold" pitchFamily="2" charset="77"/>
                <a:ea typeface="Syndicat BetaA Bold" pitchFamily="2" charset="77"/>
              </a:rPr>
              <a:t>Une méthodologie en 3 étapes</a:t>
            </a:r>
            <a:endParaRPr lang="fr-FR" dirty="0"/>
          </a:p>
        </p:txBody>
      </p:sp>
      <p:sp>
        <p:nvSpPr>
          <p:cNvPr id="6" name="Espace réservé du numéro de diapositive 5">
            <a:extLst>
              <a:ext uri="{FF2B5EF4-FFF2-40B4-BE49-F238E27FC236}">
                <a16:creationId xmlns:a16="http://schemas.microsoft.com/office/drawing/2014/main" id="{49A86962-4F72-4C7C-800D-74620D471D92}"/>
              </a:ext>
            </a:extLst>
          </p:cNvPr>
          <p:cNvSpPr>
            <a:spLocks noGrp="1"/>
          </p:cNvSpPr>
          <p:nvPr>
            <p:ph type="sldNum" sz="quarter" idx="12"/>
          </p:nvPr>
        </p:nvSpPr>
        <p:spPr/>
        <p:txBody>
          <a:bodyPr/>
          <a:lstStyle/>
          <a:p>
            <a:fld id="{9E6BA996-A1A7-48A9-A6EC-4545BBCA3A04}" type="slidenum">
              <a:rPr lang="fr-FR" smtClean="0"/>
              <a:pPr/>
              <a:t>11</a:t>
            </a:fld>
            <a:endParaRPr lang="fr-FR" dirty="0"/>
          </a:p>
        </p:txBody>
      </p:sp>
      <p:sp>
        <p:nvSpPr>
          <p:cNvPr id="14" name="Rectangle 13">
            <a:extLst>
              <a:ext uri="{FF2B5EF4-FFF2-40B4-BE49-F238E27FC236}">
                <a16:creationId xmlns:a16="http://schemas.microsoft.com/office/drawing/2014/main" id="{B632409D-C990-904B-9C36-AA0D61079FE5}"/>
              </a:ext>
            </a:extLst>
          </p:cNvPr>
          <p:cNvSpPr/>
          <p:nvPr/>
        </p:nvSpPr>
        <p:spPr>
          <a:xfrm>
            <a:off x="1478269" y="4109962"/>
            <a:ext cx="1526198" cy="369332"/>
          </a:xfrm>
          <a:prstGeom prst="rect">
            <a:avLst/>
          </a:prstGeom>
        </p:spPr>
        <p:txBody>
          <a:bodyPr wrap="square">
            <a:spAutoFit/>
          </a:bodyPr>
          <a:lstStyle/>
          <a:p>
            <a:pPr marL="314325" lvl="1" indent="-228600" algn="ctr">
              <a:spcAft>
                <a:spcPts val="600"/>
              </a:spcAft>
              <a:buFont typeface="+mj-lt"/>
              <a:buAutoNum type="arabicPeriod"/>
            </a:pPr>
            <a:r>
              <a:rPr lang="fr-FR" dirty="0">
                <a:latin typeface="Syndicat BetaA Bold" pitchFamily="2" charset="77"/>
                <a:ea typeface="Syndicat BetaA Bold" pitchFamily="2" charset="77"/>
              </a:rPr>
              <a:t>Repérer</a:t>
            </a:r>
            <a:endParaRPr lang="fr-FR" dirty="0">
              <a:latin typeface="Syndicat BetaA" pitchFamily="2" charset="77"/>
              <a:ea typeface="Syndicat BetaA" pitchFamily="2" charset="77"/>
            </a:endParaRPr>
          </a:p>
        </p:txBody>
      </p:sp>
      <p:sp>
        <p:nvSpPr>
          <p:cNvPr id="15" name="Rectangle 14">
            <a:extLst>
              <a:ext uri="{FF2B5EF4-FFF2-40B4-BE49-F238E27FC236}">
                <a16:creationId xmlns:a16="http://schemas.microsoft.com/office/drawing/2014/main" id="{0EECBDCC-5765-8E48-AA31-AB2227BEA6E0}"/>
              </a:ext>
            </a:extLst>
          </p:cNvPr>
          <p:cNvSpPr/>
          <p:nvPr/>
        </p:nvSpPr>
        <p:spPr>
          <a:xfrm>
            <a:off x="376831" y="4643655"/>
            <a:ext cx="3591225" cy="1366528"/>
          </a:xfrm>
          <a:prstGeom prst="rect">
            <a:avLst/>
          </a:prstGeom>
        </p:spPr>
        <p:txBody>
          <a:bodyPr wrap="square">
            <a:spAutoFit/>
          </a:bodyPr>
          <a:lstStyle/>
          <a:p>
            <a:pPr algn="just">
              <a:lnSpc>
                <a:spcPct val="120000"/>
              </a:lnSpc>
            </a:pPr>
            <a:r>
              <a:rPr lang="fr-FR" sz="1200" dirty="0">
                <a:solidFill>
                  <a:schemeClr val="bg2">
                    <a:lumMod val="10000"/>
                  </a:schemeClr>
                </a:solidFill>
                <a:latin typeface="Syndicat BetaA Light" pitchFamily="2" charset="77"/>
                <a:ea typeface="Syndicat BetaA Light" pitchFamily="2" charset="77"/>
              </a:rPr>
              <a:t>Organisation d’une chaîne de détection des ménages, notamment par la </a:t>
            </a:r>
            <a:r>
              <a:rPr lang="fr-FR" sz="1200" b="1" dirty="0">
                <a:solidFill>
                  <a:schemeClr val="bg2">
                    <a:lumMod val="10000"/>
                  </a:schemeClr>
                </a:solidFill>
                <a:latin typeface="Syndicat BetaA Bold" pitchFamily="2" charset="77"/>
                <a:ea typeface="Syndicat BetaA Bold" pitchFamily="2" charset="77"/>
              </a:rPr>
              <a:t>mobilisation et l’animation d’un réseau de donneurs d’alerte </a:t>
            </a:r>
            <a:r>
              <a:rPr lang="fr-FR" sz="1200" dirty="0">
                <a:solidFill>
                  <a:schemeClr val="bg2">
                    <a:lumMod val="10000"/>
                  </a:schemeClr>
                </a:solidFill>
                <a:latin typeface="Syndicat BetaA Light" pitchFamily="2" charset="77"/>
                <a:ea typeface="Syndicat BetaA Light" pitchFamily="2" charset="77"/>
              </a:rPr>
              <a:t>(travailleurs sociaux, fournisseurs d’énergie, professionnels du secteur médical, associations caritatives, etc.).</a:t>
            </a:r>
          </a:p>
        </p:txBody>
      </p:sp>
      <p:sp>
        <p:nvSpPr>
          <p:cNvPr id="16" name="Rectangle 15">
            <a:extLst>
              <a:ext uri="{FF2B5EF4-FFF2-40B4-BE49-F238E27FC236}">
                <a16:creationId xmlns:a16="http://schemas.microsoft.com/office/drawing/2014/main" id="{9B8E4D07-A32B-214D-A127-E16D7F18593D}"/>
              </a:ext>
            </a:extLst>
          </p:cNvPr>
          <p:cNvSpPr/>
          <p:nvPr/>
        </p:nvSpPr>
        <p:spPr>
          <a:xfrm>
            <a:off x="4983066" y="4125819"/>
            <a:ext cx="2225867" cy="369332"/>
          </a:xfrm>
          <a:prstGeom prst="rect">
            <a:avLst/>
          </a:prstGeom>
        </p:spPr>
        <p:txBody>
          <a:bodyPr wrap="square">
            <a:spAutoFit/>
          </a:bodyPr>
          <a:lstStyle/>
          <a:p>
            <a:pPr marL="85725" lvl="1" algn="ctr">
              <a:spcAft>
                <a:spcPts val="600"/>
              </a:spcAft>
            </a:pPr>
            <a:r>
              <a:rPr lang="fr-FR" dirty="0">
                <a:latin typeface="Syndicat BetaA Bold" pitchFamily="2" charset="77"/>
                <a:ea typeface="Syndicat BetaA Bold" pitchFamily="2" charset="77"/>
              </a:rPr>
              <a:t>2. Diagnostiquer</a:t>
            </a:r>
            <a:endParaRPr lang="fr-FR" dirty="0">
              <a:latin typeface="Syndicat BetaA" pitchFamily="2" charset="77"/>
              <a:ea typeface="Syndicat BetaA" pitchFamily="2" charset="77"/>
            </a:endParaRPr>
          </a:p>
        </p:txBody>
      </p:sp>
      <p:sp>
        <p:nvSpPr>
          <p:cNvPr id="19" name="Rectangle 18">
            <a:extLst>
              <a:ext uri="{FF2B5EF4-FFF2-40B4-BE49-F238E27FC236}">
                <a16:creationId xmlns:a16="http://schemas.microsoft.com/office/drawing/2014/main" id="{A52AF200-B606-8649-A982-FA668627D5D7}"/>
              </a:ext>
            </a:extLst>
          </p:cNvPr>
          <p:cNvSpPr/>
          <p:nvPr/>
        </p:nvSpPr>
        <p:spPr>
          <a:xfrm>
            <a:off x="4255409" y="4643655"/>
            <a:ext cx="3590455" cy="1366528"/>
          </a:xfrm>
          <a:prstGeom prst="rect">
            <a:avLst/>
          </a:prstGeom>
        </p:spPr>
        <p:txBody>
          <a:bodyPr wrap="square">
            <a:spAutoFit/>
          </a:bodyPr>
          <a:lstStyle/>
          <a:p>
            <a:pPr algn="just">
              <a:lnSpc>
                <a:spcPct val="120000"/>
              </a:lnSpc>
            </a:pPr>
            <a:r>
              <a:rPr lang="fr-FR" sz="1200" b="1" dirty="0">
                <a:solidFill>
                  <a:schemeClr val="bg2">
                    <a:lumMod val="10000"/>
                  </a:schemeClr>
                </a:solidFill>
                <a:latin typeface="Syndicat BetaA Bold" pitchFamily="2" charset="77"/>
                <a:ea typeface="Syndicat BetaA Bold" pitchFamily="2" charset="77"/>
              </a:rPr>
              <a:t>Réalisation d’un diagnostic sociotechnique au domicile des ménages </a:t>
            </a:r>
            <a:r>
              <a:rPr lang="fr-FR" sz="1200" dirty="0">
                <a:solidFill>
                  <a:schemeClr val="bg2">
                    <a:lumMod val="10000"/>
                  </a:schemeClr>
                </a:solidFill>
                <a:latin typeface="Syndicat BetaA Light" pitchFamily="2" charset="77"/>
                <a:ea typeface="Syndicat BetaA Light" pitchFamily="2" charset="77"/>
              </a:rPr>
              <a:t>pour qualifier l’état du bâti et des équipements, les usages et la situation sociale et financière du ménage. Installation de petits </a:t>
            </a:r>
            <a:r>
              <a:rPr lang="fr-FR" sz="1200">
                <a:solidFill>
                  <a:schemeClr val="bg2">
                    <a:lumMod val="10000"/>
                  </a:schemeClr>
                </a:solidFill>
                <a:latin typeface="Syndicat BetaA Light" pitchFamily="2" charset="77"/>
                <a:ea typeface="Syndicat BetaA Light" pitchFamily="2" charset="77"/>
              </a:rPr>
              <a:t>équipements d’économie </a:t>
            </a:r>
            <a:r>
              <a:rPr lang="fr-FR" sz="1200" dirty="0">
                <a:solidFill>
                  <a:schemeClr val="bg2">
                    <a:lumMod val="10000"/>
                  </a:schemeClr>
                </a:solidFill>
                <a:latin typeface="Syndicat BetaA Light" pitchFamily="2" charset="77"/>
                <a:ea typeface="Syndicat BetaA Light" pitchFamily="2" charset="77"/>
              </a:rPr>
              <a:t>d’énergie et conseils personnalisés. </a:t>
            </a:r>
          </a:p>
        </p:txBody>
      </p:sp>
      <p:sp>
        <p:nvSpPr>
          <p:cNvPr id="20" name="Rectangle 19">
            <a:extLst>
              <a:ext uri="{FF2B5EF4-FFF2-40B4-BE49-F238E27FC236}">
                <a16:creationId xmlns:a16="http://schemas.microsoft.com/office/drawing/2014/main" id="{F4FD70FD-38A7-C048-9B09-8BC324C5ED84}"/>
              </a:ext>
            </a:extLst>
          </p:cNvPr>
          <p:cNvSpPr/>
          <p:nvPr/>
        </p:nvSpPr>
        <p:spPr>
          <a:xfrm>
            <a:off x="8794068" y="4094181"/>
            <a:ext cx="2225867" cy="369332"/>
          </a:xfrm>
          <a:prstGeom prst="rect">
            <a:avLst/>
          </a:prstGeom>
        </p:spPr>
        <p:txBody>
          <a:bodyPr wrap="square">
            <a:spAutoFit/>
          </a:bodyPr>
          <a:lstStyle/>
          <a:p>
            <a:pPr marL="85725" lvl="1" algn="ctr">
              <a:spcAft>
                <a:spcPts val="600"/>
              </a:spcAft>
            </a:pPr>
            <a:r>
              <a:rPr lang="fr-FR" dirty="0">
                <a:latin typeface="Syndicat BetaA Bold" pitchFamily="2" charset="77"/>
                <a:ea typeface="Syndicat BetaA Bold" pitchFamily="2" charset="77"/>
              </a:rPr>
              <a:t>3. Orienter</a:t>
            </a:r>
            <a:endParaRPr lang="fr-FR" dirty="0">
              <a:latin typeface="Syndicat BetaA" pitchFamily="2" charset="77"/>
              <a:ea typeface="Syndicat BetaA" pitchFamily="2" charset="77"/>
            </a:endParaRPr>
          </a:p>
        </p:txBody>
      </p:sp>
      <p:sp>
        <p:nvSpPr>
          <p:cNvPr id="23" name="Rectangle 22">
            <a:extLst>
              <a:ext uri="{FF2B5EF4-FFF2-40B4-BE49-F238E27FC236}">
                <a16:creationId xmlns:a16="http://schemas.microsoft.com/office/drawing/2014/main" id="{0DF69601-E2D1-F440-B3AA-659B76689D2D}"/>
              </a:ext>
            </a:extLst>
          </p:cNvPr>
          <p:cNvSpPr/>
          <p:nvPr/>
        </p:nvSpPr>
        <p:spPr>
          <a:xfrm>
            <a:off x="8133217" y="4643655"/>
            <a:ext cx="3590456" cy="1588127"/>
          </a:xfrm>
          <a:prstGeom prst="rect">
            <a:avLst/>
          </a:prstGeom>
        </p:spPr>
        <p:txBody>
          <a:bodyPr wrap="square">
            <a:spAutoFit/>
          </a:bodyPr>
          <a:lstStyle/>
          <a:p>
            <a:pPr marL="85725" lvl="1" algn="just">
              <a:lnSpc>
                <a:spcPct val="120000"/>
              </a:lnSpc>
              <a:spcAft>
                <a:spcPts val="600"/>
              </a:spcAft>
            </a:pPr>
            <a:r>
              <a:rPr lang="fr-FR" sz="1200" b="1" dirty="0">
                <a:solidFill>
                  <a:schemeClr val="bg2">
                    <a:lumMod val="10000"/>
                  </a:schemeClr>
                </a:solidFill>
                <a:latin typeface="Syndicat BetaA Bold" pitchFamily="2" charset="77"/>
                <a:ea typeface="Syndicat BetaA Bold" pitchFamily="2" charset="77"/>
              </a:rPr>
              <a:t>Orientation et accompagnement des ménages vers des solutions durables et adaptées </a:t>
            </a:r>
            <a:r>
              <a:rPr lang="fr-FR" sz="1200" dirty="0">
                <a:solidFill>
                  <a:schemeClr val="bg2">
                    <a:lumMod val="10000"/>
                  </a:schemeClr>
                </a:solidFill>
                <a:latin typeface="Syndicat BetaA Light" pitchFamily="2" charset="77"/>
                <a:ea typeface="Syndicat BetaA Light" pitchFamily="2" charset="77"/>
              </a:rPr>
              <a:t>: travaux de rénovation énergétique, fonds social d’aide aux travaux et au remplacement d’équipement, médiation avec le bailleur, aides sociales, traitement du logement indigne, etc.</a:t>
            </a:r>
          </a:p>
        </p:txBody>
      </p:sp>
      <p:pic>
        <p:nvPicPr>
          <p:cNvPr id="10" name="Image 9">
            <a:extLst>
              <a:ext uri="{FF2B5EF4-FFF2-40B4-BE49-F238E27FC236}">
                <a16:creationId xmlns:a16="http://schemas.microsoft.com/office/drawing/2014/main" id="{BD663468-3817-4F41-830A-509BA9BF2436}"/>
              </a:ext>
            </a:extLst>
          </p:cNvPr>
          <p:cNvPicPr>
            <a:picLocks noChangeAspect="1"/>
          </p:cNvPicPr>
          <p:nvPr/>
        </p:nvPicPr>
        <p:blipFill rotWithShape="1">
          <a:blip r:embed="rId5">
            <a:extLst>
              <a:ext uri="{28A0092B-C50C-407E-A947-70E740481C1C}">
                <a14:useLocalDpi xmlns:a14="http://schemas.microsoft.com/office/drawing/2010/main" val="0"/>
              </a:ext>
            </a:extLst>
          </a:blip>
          <a:srcRect l="7191" b="19365"/>
          <a:stretch/>
        </p:blipFill>
        <p:spPr>
          <a:xfrm>
            <a:off x="8473640" y="639728"/>
            <a:ext cx="2866725" cy="3524621"/>
          </a:xfrm>
          <a:prstGeom prst="rect">
            <a:avLst/>
          </a:prstGeom>
        </p:spPr>
      </p:pic>
      <p:sp>
        <p:nvSpPr>
          <p:cNvPr id="17" name="ZoneTexte 16">
            <a:extLst>
              <a:ext uri="{FF2B5EF4-FFF2-40B4-BE49-F238E27FC236}">
                <a16:creationId xmlns:a16="http://schemas.microsoft.com/office/drawing/2014/main" id="{09D968F2-3A8E-9D41-8362-030B5B065738}"/>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Tree>
    <p:extLst>
      <p:ext uri="{BB962C8B-B14F-4D97-AF65-F5344CB8AC3E}">
        <p14:creationId xmlns:p14="http://schemas.microsoft.com/office/powerpoint/2010/main" val="138878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5ACA624-486C-CC47-8354-196774942758}"/>
              </a:ext>
            </a:extLst>
          </p:cNvPr>
          <p:cNvSpPr/>
          <p:nvPr/>
        </p:nvSpPr>
        <p:spPr>
          <a:xfrm>
            <a:off x="-5393" y="-5443"/>
            <a:ext cx="5094228" cy="6863444"/>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5424771" y="145717"/>
            <a:ext cx="4884418" cy="1685263"/>
          </a:xfrm>
        </p:spPr>
        <p:txBody>
          <a:bodyPr/>
          <a:lstStyle/>
          <a:p>
            <a:r>
              <a:rPr lang="fr-FR" dirty="0">
                <a:latin typeface="Syndicat BetaA Bold" pitchFamily="2" charset="77"/>
                <a:ea typeface="Syndicat BetaA Bold" pitchFamily="2" charset="77"/>
              </a:rPr>
              <a:t>Pourquoi rejoindre le Slime ?</a:t>
            </a:r>
          </a:p>
        </p:txBody>
      </p:sp>
      <p:sp>
        <p:nvSpPr>
          <p:cNvPr id="3" name="Espace réservé du contenu 2">
            <a:extLst>
              <a:ext uri="{FF2B5EF4-FFF2-40B4-BE49-F238E27FC236}">
                <a16:creationId xmlns:a16="http://schemas.microsoft.com/office/drawing/2014/main" id="{C9F8CC6E-FD5C-488A-B644-B054B402D4BA}"/>
              </a:ext>
            </a:extLst>
          </p:cNvPr>
          <p:cNvSpPr>
            <a:spLocks noGrp="1"/>
          </p:cNvSpPr>
          <p:nvPr>
            <p:ph idx="1"/>
          </p:nvPr>
        </p:nvSpPr>
        <p:spPr>
          <a:xfrm>
            <a:off x="5395440" y="2088917"/>
            <a:ext cx="5933969" cy="4208188"/>
          </a:xfrm>
        </p:spPr>
        <p:txBody>
          <a:bodyPr/>
          <a:lstStyle/>
          <a:p>
            <a:pPr marL="0" indent="0" algn="just">
              <a:spcAft>
                <a:spcPts val="600"/>
              </a:spcAft>
              <a:buNone/>
            </a:pPr>
            <a:r>
              <a:rPr lang="fr-FR" sz="1400" dirty="0">
                <a:latin typeface="Syndicat BetaA Bold" pitchFamily="2" charset="77"/>
                <a:ea typeface="Syndicat BetaA Bold" pitchFamily="2" charset="77"/>
              </a:rPr>
              <a:t>En adhérant au programme Slime, les collectivités bénéficient de :</a:t>
            </a:r>
          </a:p>
          <a:p>
            <a:pPr lvl="3" algn="just">
              <a:spcBef>
                <a:spcPts val="400"/>
              </a:spcBef>
              <a:spcAft>
                <a:spcPts val="400"/>
              </a:spcAft>
              <a:buClr>
                <a:srgbClr val="FCC84D"/>
              </a:buClr>
              <a:buFont typeface="Wingdings" pitchFamily="2" charset="2"/>
              <a:buChar char="q"/>
            </a:pPr>
            <a:r>
              <a:rPr lang="fr-FR" sz="1400" dirty="0">
                <a:latin typeface="Syndicat BetaA" pitchFamily="2" charset="77"/>
                <a:ea typeface="Syndicat BetaA" pitchFamily="2" charset="77"/>
              </a:rPr>
              <a:t>  </a:t>
            </a:r>
            <a:r>
              <a:rPr lang="fr-FR" sz="1400" dirty="0">
                <a:latin typeface="Syndicat BetaA Bold" pitchFamily="2" charset="77"/>
                <a:ea typeface="Syndicat BetaA Bold" pitchFamily="2" charset="77"/>
              </a:rPr>
              <a:t>Financements </a:t>
            </a:r>
            <a:r>
              <a:rPr lang="fr-FR" b="0" dirty="0">
                <a:solidFill>
                  <a:schemeClr val="bg2">
                    <a:lumMod val="10000"/>
                  </a:schemeClr>
                </a:solidFill>
                <a:latin typeface="Syndicat BetaA Light" pitchFamily="2" charset="77"/>
                <a:ea typeface="Syndicat BetaA Light" pitchFamily="2" charset="77"/>
              </a:rPr>
              <a:t>: </a:t>
            </a:r>
            <a:r>
              <a:rPr lang="fr-FR" sz="1400" b="0" dirty="0">
                <a:solidFill>
                  <a:schemeClr val="bg2">
                    <a:lumMod val="10000"/>
                  </a:schemeClr>
                </a:solidFill>
                <a:latin typeface="Syndicat BetaA Light" pitchFamily="2" charset="77"/>
                <a:ea typeface="Syndicat BetaA Light" pitchFamily="2" charset="77"/>
              </a:rPr>
              <a:t>les</a:t>
            </a:r>
            <a:r>
              <a:rPr lang="fr-FR" sz="1200" b="0" dirty="0">
                <a:solidFill>
                  <a:schemeClr val="bg2">
                    <a:lumMod val="10000"/>
                  </a:schemeClr>
                </a:solidFill>
                <a:latin typeface="Syndicat BetaA Light" pitchFamily="2" charset="77"/>
                <a:ea typeface="Syndicat BetaA Light" pitchFamily="2" charset="77"/>
              </a:rPr>
              <a:t> CEE permettent de couvrir jusqu’à 70% des dépenses de la collectivité.</a:t>
            </a:r>
          </a:p>
          <a:p>
            <a:pPr lvl="3" algn="just">
              <a:spcBef>
                <a:spcPts val="400"/>
              </a:spcBef>
              <a:spcAft>
                <a:spcPts val="400"/>
              </a:spcAft>
              <a:buClr>
                <a:srgbClr val="FCC84D"/>
              </a:buClr>
              <a:buSzPct val="132000"/>
              <a:buFont typeface="Wingdings" pitchFamily="2" charset="2"/>
              <a:buChar char="q"/>
            </a:pPr>
            <a:r>
              <a:rPr lang="fr-FR" dirty="0">
                <a:latin typeface="Syndicat BetaA" pitchFamily="2" charset="77"/>
                <a:ea typeface="Syndicat BetaA" pitchFamily="2" charset="77"/>
              </a:rPr>
              <a:t>  </a:t>
            </a:r>
            <a:r>
              <a:rPr lang="fr-FR" sz="1400" dirty="0">
                <a:latin typeface="Syndicat BetaA Bold" pitchFamily="2" charset="77"/>
                <a:ea typeface="Syndicat BetaA Bold" pitchFamily="2" charset="77"/>
              </a:rPr>
              <a:t>Ressources et outils méthodologiques </a:t>
            </a:r>
            <a:r>
              <a:rPr lang="fr-FR" sz="1200" b="0" dirty="0">
                <a:solidFill>
                  <a:schemeClr val="bg2">
                    <a:lumMod val="10000"/>
                  </a:schemeClr>
                </a:solidFill>
                <a:latin typeface="Syndicat BetaA Light" pitchFamily="2" charset="77"/>
                <a:ea typeface="Syndicat BetaA Light" pitchFamily="2" charset="77"/>
              </a:rPr>
              <a:t>: le CLER met à disposition des collectivités un guide méthodologique, des fiches retours d’expérience, des outils d’évaluation et de communication... </a:t>
            </a:r>
          </a:p>
          <a:p>
            <a:pPr lvl="3" algn="just">
              <a:spcBef>
                <a:spcPts val="400"/>
              </a:spcBef>
              <a:spcAft>
                <a:spcPts val="400"/>
              </a:spcAft>
              <a:buClr>
                <a:srgbClr val="FCC84D"/>
              </a:buClr>
              <a:buSzPct val="132000"/>
              <a:buFont typeface="Wingdings" pitchFamily="2" charset="2"/>
              <a:buChar char="q"/>
            </a:pPr>
            <a:r>
              <a:rPr lang="fr-FR" dirty="0">
                <a:latin typeface="Syndicat BetaA Bold" pitchFamily="2" charset="77"/>
                <a:ea typeface="Syndicat BetaA Bold" pitchFamily="2" charset="77"/>
              </a:rPr>
              <a:t>  </a:t>
            </a:r>
            <a:r>
              <a:rPr lang="fr-FR" sz="1400" dirty="0">
                <a:latin typeface="Syndicat BetaA Bold" pitchFamily="2" charset="77"/>
                <a:ea typeface="Syndicat BetaA Bold" pitchFamily="2" charset="77"/>
              </a:rPr>
              <a:t>Une hotline </a:t>
            </a:r>
            <a:r>
              <a:rPr lang="fr-FR" sz="1200" b="0" dirty="0">
                <a:solidFill>
                  <a:schemeClr val="bg2">
                    <a:lumMod val="10000"/>
                  </a:schemeClr>
                </a:solidFill>
                <a:latin typeface="Syndicat BetaA Light" pitchFamily="2" charset="77"/>
                <a:ea typeface="Syndicat BetaA Light" pitchFamily="2" charset="77"/>
              </a:rPr>
              <a:t>: le CLER accompagne les collectivités en amont du dépôt de leur dossier de candidature et tout au long de la mise en œuvre de leur dispositif.</a:t>
            </a:r>
          </a:p>
          <a:p>
            <a:pPr lvl="3" algn="just">
              <a:spcBef>
                <a:spcPts val="400"/>
              </a:spcBef>
              <a:spcAft>
                <a:spcPts val="400"/>
              </a:spcAft>
              <a:buClr>
                <a:srgbClr val="FCC84D"/>
              </a:buClr>
              <a:buSzPct val="132000"/>
              <a:buFont typeface="Wingdings" pitchFamily="2" charset="2"/>
              <a:buChar char="q"/>
            </a:pPr>
            <a:r>
              <a:rPr lang="fr-FR" dirty="0">
                <a:latin typeface="Syndicat BetaA Bold" pitchFamily="2" charset="77"/>
                <a:ea typeface="Syndicat BetaA Bold" pitchFamily="2" charset="77"/>
              </a:rPr>
              <a:t>  </a:t>
            </a:r>
            <a:r>
              <a:rPr lang="fr-FR" sz="1400" dirty="0">
                <a:latin typeface="Syndicat BetaA Bold" pitchFamily="2" charset="77"/>
                <a:ea typeface="Syndicat BetaA Bold" pitchFamily="2" charset="77"/>
              </a:rPr>
              <a:t>Un logiciel</a:t>
            </a:r>
            <a:r>
              <a:rPr lang="fr-FR" b="0" dirty="0">
                <a:solidFill>
                  <a:schemeClr val="bg2">
                    <a:lumMod val="10000"/>
                  </a:schemeClr>
                </a:solidFill>
                <a:latin typeface="Syndicat BetaA Light" pitchFamily="2" charset="77"/>
                <a:ea typeface="Syndicat BetaA Light" pitchFamily="2" charset="77"/>
              </a:rPr>
              <a:t>, </a:t>
            </a:r>
            <a:r>
              <a:rPr lang="fr-FR" sz="1200" b="0" dirty="0">
                <a:solidFill>
                  <a:schemeClr val="bg2">
                    <a:lumMod val="10000"/>
                  </a:schemeClr>
                </a:solidFill>
                <a:latin typeface="Syndicat BetaA Light" pitchFamily="2" charset="77"/>
                <a:ea typeface="Syndicat BetaA Light" pitchFamily="2" charset="77"/>
              </a:rPr>
              <a:t>SoliDiag, qui permet de réaliser et de suivre les visites.</a:t>
            </a:r>
          </a:p>
          <a:p>
            <a:pPr lvl="3" algn="just">
              <a:spcBef>
                <a:spcPts val="400"/>
              </a:spcBef>
              <a:spcAft>
                <a:spcPts val="400"/>
              </a:spcAft>
              <a:buClr>
                <a:srgbClr val="FCC84D"/>
              </a:buClr>
              <a:buSzPct val="132000"/>
              <a:buFont typeface="Wingdings" pitchFamily="2" charset="2"/>
              <a:buChar char="q"/>
            </a:pPr>
            <a:r>
              <a:rPr lang="fr-FR" dirty="0">
                <a:latin typeface="Syndicat BetaA Bold" pitchFamily="2" charset="77"/>
                <a:ea typeface="Syndicat BetaA Bold" pitchFamily="2" charset="77"/>
              </a:rPr>
              <a:t>  </a:t>
            </a:r>
            <a:r>
              <a:rPr lang="fr-FR" sz="1400" dirty="0">
                <a:latin typeface="Syndicat BetaA Bold" pitchFamily="2" charset="77"/>
                <a:ea typeface="Syndicat BetaA Bold" pitchFamily="2" charset="77"/>
              </a:rPr>
              <a:t>Une formation </a:t>
            </a:r>
            <a:r>
              <a:rPr lang="fr-FR" sz="1200" b="0" dirty="0">
                <a:solidFill>
                  <a:schemeClr val="bg2">
                    <a:lumMod val="10000"/>
                  </a:schemeClr>
                </a:solidFill>
                <a:latin typeface="Syndicat BetaA Light" pitchFamily="2" charset="77"/>
                <a:ea typeface="Syndicat BetaA Light" pitchFamily="2" charset="77"/>
              </a:rPr>
              <a:t>au diagnostic socio-</a:t>
            </a:r>
            <a:r>
              <a:rPr lang="fr-FR" sz="1200" b="0" dirty="0" err="1">
                <a:solidFill>
                  <a:schemeClr val="bg2">
                    <a:lumMod val="10000"/>
                  </a:schemeClr>
                </a:solidFill>
                <a:latin typeface="Syndicat BetaA Light" pitchFamily="2" charset="77"/>
                <a:ea typeface="Syndicat BetaA Light" pitchFamily="2" charset="77"/>
              </a:rPr>
              <a:t>techique</a:t>
            </a:r>
            <a:r>
              <a:rPr lang="fr-FR" sz="1200" b="0" dirty="0">
                <a:solidFill>
                  <a:schemeClr val="bg2">
                    <a:lumMod val="10000"/>
                  </a:schemeClr>
                </a:solidFill>
                <a:latin typeface="Syndicat BetaA" pitchFamily="2" charset="77"/>
                <a:ea typeface="Syndicat BetaA" pitchFamily="2" charset="77"/>
              </a:rPr>
              <a:t>.</a:t>
            </a:r>
          </a:p>
          <a:p>
            <a:pPr lvl="3" algn="just">
              <a:spcBef>
                <a:spcPts val="400"/>
              </a:spcBef>
              <a:spcAft>
                <a:spcPts val="400"/>
              </a:spcAft>
              <a:buClr>
                <a:srgbClr val="FCC84D"/>
              </a:buClr>
              <a:buSzPct val="132000"/>
              <a:buFont typeface="Wingdings" pitchFamily="2" charset="2"/>
              <a:buChar char="q"/>
            </a:pPr>
            <a:r>
              <a:rPr lang="fr-FR" dirty="0">
                <a:latin typeface="Syndicat BetaA" pitchFamily="2" charset="77"/>
                <a:ea typeface="Syndicat BetaA" pitchFamily="2" charset="77"/>
              </a:rPr>
              <a:t>  </a:t>
            </a:r>
            <a:r>
              <a:rPr lang="fr-FR" sz="1400" dirty="0">
                <a:latin typeface="Syndicat BetaA Bold" pitchFamily="2" charset="77"/>
                <a:ea typeface="Syndicat BetaA Bold" pitchFamily="2" charset="77"/>
              </a:rPr>
              <a:t>Une animation dédiée </a:t>
            </a:r>
            <a:r>
              <a:rPr lang="fr-FR" sz="1200" b="0" dirty="0">
                <a:solidFill>
                  <a:schemeClr val="bg2">
                    <a:lumMod val="10000"/>
                  </a:schemeClr>
                </a:solidFill>
                <a:latin typeface="Syndicat BetaA Light" pitchFamily="2" charset="77"/>
                <a:ea typeface="Syndicat BetaA Light" pitchFamily="2" charset="77"/>
              </a:rPr>
              <a:t>: séminaire annuel, liste d’échange, webinaires…</a:t>
            </a:r>
          </a:p>
          <a:p>
            <a:pPr lvl="2" algn="just">
              <a:spcBef>
                <a:spcPts val="600"/>
              </a:spcBef>
            </a:pPr>
            <a:endParaRPr lang="fr-FR" b="0" dirty="0">
              <a:latin typeface="Syndicat BetaA" pitchFamily="2" charset="77"/>
              <a:ea typeface="Syndicat BetaA" pitchFamily="2" charset="77"/>
            </a:endParaRP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12</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A36EE979-2C54-3C47-8DD3-7ECDECBCC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 y="-104626"/>
            <a:ext cx="4846211" cy="6858000"/>
          </a:xfrm>
          <a:prstGeom prst="rect">
            <a:avLst/>
          </a:prstGeom>
        </p:spPr>
      </p:pic>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Tree>
    <p:extLst>
      <p:ext uri="{BB962C8B-B14F-4D97-AF65-F5344CB8AC3E}">
        <p14:creationId xmlns:p14="http://schemas.microsoft.com/office/powerpoint/2010/main" val="26578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13</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23" name="Titre 1">
            <a:extLst>
              <a:ext uri="{FF2B5EF4-FFF2-40B4-BE49-F238E27FC236}">
                <a16:creationId xmlns:a16="http://schemas.microsoft.com/office/drawing/2014/main" id="{97703191-5689-CD4A-B659-FFF148D48F56}"/>
              </a:ext>
            </a:extLst>
          </p:cNvPr>
          <p:cNvSpPr/>
          <p:nvPr/>
        </p:nvSpPr>
        <p:spPr bwMode="auto">
          <a:xfrm>
            <a:off x="336181" y="2195798"/>
            <a:ext cx="3601428" cy="3700818"/>
          </a:xfrm>
          <a:prstGeom prst="rect">
            <a:avLst/>
          </a:prstGeom>
          <a:noFill/>
          <a:ln>
            <a:noFill/>
          </a:ln>
        </p:spPr>
        <p:txBody>
          <a:bodyPr anchor="ctr"/>
          <a:lstStyle>
            <a:lvl1pPr marL="285750" indent="-28575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lnSpc>
                <a:spcPct val="120000"/>
              </a:lnSpc>
              <a:spcBef>
                <a:spcPts val="0"/>
              </a:spcBef>
              <a:spcAft>
                <a:spcPts val="600"/>
              </a:spcAft>
              <a:buClr>
                <a:srgbClr val="F3C746"/>
              </a:buClr>
              <a:buFont typeface="Wingdings"/>
              <a:buChar char="§"/>
              <a:defRPr/>
            </a:pPr>
            <a:r>
              <a:rPr lang="fr-FR" sz="1400" dirty="0">
                <a:solidFill>
                  <a:schemeClr val="bg2">
                    <a:lumMod val="10000"/>
                  </a:schemeClr>
                </a:solidFill>
                <a:latin typeface="Syndicat BetaA" pitchFamily="2" charset="77"/>
                <a:ea typeface="Syndicat BetaA" pitchFamily="2" charset="77"/>
              </a:rPr>
              <a:t>Outille les collectivités dans la mise en œuvre d’un Slime.</a:t>
            </a:r>
          </a:p>
          <a:p>
            <a:pPr>
              <a:lnSpc>
                <a:spcPct val="120000"/>
              </a:lnSpc>
              <a:spcBef>
                <a:spcPts val="0"/>
              </a:spcBef>
              <a:spcAft>
                <a:spcPts val="600"/>
              </a:spcAft>
              <a:buClr>
                <a:srgbClr val="F3C746"/>
              </a:buClr>
              <a:buFont typeface="Wingdings"/>
              <a:buChar char="§"/>
              <a:defRPr/>
            </a:pPr>
            <a:r>
              <a:rPr lang="fr-FR" sz="1400" dirty="0">
                <a:solidFill>
                  <a:schemeClr val="bg2">
                    <a:lumMod val="10000"/>
                  </a:schemeClr>
                </a:solidFill>
                <a:latin typeface="Syndicat BetaA" pitchFamily="2" charset="77"/>
                <a:ea typeface="Syndicat BetaA" pitchFamily="2" charset="77"/>
              </a:rPr>
              <a:t>Disponible pendant la visite et après, il permet de : </a:t>
            </a:r>
          </a:p>
          <a:p>
            <a:pPr lvl="1">
              <a:lnSpc>
                <a:spcPct val="120000"/>
              </a:lnSpc>
              <a:spcAft>
                <a:spcPts val="600"/>
              </a:spcAft>
              <a:buClr>
                <a:srgbClr val="F3C746"/>
              </a:buClr>
              <a:buFont typeface="Wingdings" pitchFamily="2" charset="2"/>
              <a:buChar char="ü"/>
              <a:defRPr/>
            </a:pPr>
            <a:r>
              <a:rPr lang="fr-FR" sz="1200" dirty="0">
                <a:solidFill>
                  <a:schemeClr val="bg2">
                    <a:lumMod val="10000"/>
                  </a:schemeClr>
                </a:solidFill>
                <a:latin typeface="Syndicat BetaA" pitchFamily="2" charset="77"/>
                <a:ea typeface="Syndicat BetaA" pitchFamily="2" charset="77"/>
              </a:rPr>
              <a:t>remplir directement toutes les informations relatives à la visite (ménage, bâti, énergie, équipements) </a:t>
            </a:r>
          </a:p>
          <a:p>
            <a:pPr lvl="1">
              <a:lnSpc>
                <a:spcPct val="120000"/>
              </a:lnSpc>
              <a:spcAft>
                <a:spcPts val="600"/>
              </a:spcAft>
              <a:buClr>
                <a:srgbClr val="F3C746"/>
              </a:buClr>
              <a:buFont typeface="Wingdings" pitchFamily="2" charset="2"/>
              <a:buChar char="ü"/>
              <a:defRPr/>
            </a:pPr>
            <a:r>
              <a:rPr lang="fr-FR" sz="1200" dirty="0">
                <a:solidFill>
                  <a:schemeClr val="bg2">
                    <a:lumMod val="10000"/>
                  </a:schemeClr>
                </a:solidFill>
                <a:latin typeface="Syndicat BetaA" pitchFamily="2" charset="77"/>
                <a:ea typeface="Syndicat BetaA" pitchFamily="2" charset="77"/>
              </a:rPr>
              <a:t>générer des rapports de visites (ménage, technique).</a:t>
            </a:r>
          </a:p>
          <a:p>
            <a:pPr>
              <a:lnSpc>
                <a:spcPct val="120000"/>
              </a:lnSpc>
              <a:spcBef>
                <a:spcPts val="0"/>
              </a:spcBef>
              <a:spcAft>
                <a:spcPts val="600"/>
              </a:spcAft>
              <a:buClr>
                <a:srgbClr val="F3C746"/>
              </a:buClr>
              <a:buFont typeface="Wingdings"/>
              <a:buChar char="§"/>
              <a:defRPr/>
            </a:pPr>
            <a:r>
              <a:rPr lang="fr-FR" sz="1400" dirty="0">
                <a:solidFill>
                  <a:schemeClr val="bg2">
                    <a:lumMod val="10000"/>
                  </a:schemeClr>
                </a:solidFill>
                <a:latin typeface="Syndicat BetaA" pitchFamily="2" charset="77"/>
                <a:ea typeface="Syndicat BetaA" pitchFamily="2" charset="77"/>
              </a:rPr>
              <a:t>Le logiciel est utilisé par toutes les collectivités, a minima pour le </a:t>
            </a:r>
            <a:r>
              <a:rPr lang="fr-FR" sz="1400" dirty="0" err="1">
                <a:solidFill>
                  <a:schemeClr val="bg2">
                    <a:lumMod val="10000"/>
                  </a:schemeClr>
                </a:solidFill>
                <a:latin typeface="Syndicat BetaA" pitchFamily="2" charset="77"/>
                <a:ea typeface="Syndicat BetaA" pitchFamily="2" charset="77"/>
              </a:rPr>
              <a:t>reporting</a:t>
            </a:r>
            <a:r>
              <a:rPr lang="fr-FR" sz="1400" dirty="0">
                <a:solidFill>
                  <a:schemeClr val="bg2">
                    <a:lumMod val="10000"/>
                  </a:schemeClr>
                </a:solidFill>
                <a:latin typeface="Syndicat BetaA" pitchFamily="2" charset="77"/>
                <a:ea typeface="Syndicat BetaA" pitchFamily="2" charset="77"/>
              </a:rPr>
              <a:t> des visites.</a:t>
            </a:r>
            <a:endParaRPr sz="1400" dirty="0">
              <a:solidFill>
                <a:schemeClr val="bg2">
                  <a:lumMod val="10000"/>
                </a:schemeClr>
              </a:solidFill>
              <a:latin typeface="Syndicat BetaA" pitchFamily="2" charset="77"/>
              <a:ea typeface="Syndicat BetaA" pitchFamily="2" charset="77"/>
            </a:endParaRPr>
          </a:p>
        </p:txBody>
      </p:sp>
      <p:sp>
        <p:nvSpPr>
          <p:cNvPr id="27" name="Titre 1">
            <a:extLst>
              <a:ext uri="{FF2B5EF4-FFF2-40B4-BE49-F238E27FC236}">
                <a16:creationId xmlns:a16="http://schemas.microsoft.com/office/drawing/2014/main" id="{007C805A-0FE5-0A48-96AF-44AAB7112B2C}"/>
              </a:ext>
            </a:extLst>
          </p:cNvPr>
          <p:cNvSpPr>
            <a:spLocks noGrp="1"/>
          </p:cNvSpPr>
          <p:nvPr>
            <p:ph type="title"/>
          </p:nvPr>
        </p:nvSpPr>
        <p:spPr>
          <a:xfrm>
            <a:off x="166553" y="0"/>
            <a:ext cx="8452661" cy="1685263"/>
          </a:xfrm>
        </p:spPr>
        <p:txBody>
          <a:bodyPr/>
          <a:lstStyle/>
          <a:p>
            <a:r>
              <a:rPr lang="fr-FR" dirty="0">
                <a:latin typeface="Syndicat BetaA Bold" pitchFamily="2" charset="77"/>
                <a:ea typeface="Syndicat BetaA Bold" pitchFamily="2" charset="77"/>
              </a:rPr>
              <a:t>SoliDiag, le logiciel de réalisation et de suivi des visites à domicile</a:t>
            </a:r>
          </a:p>
        </p:txBody>
      </p:sp>
      <p:pic>
        <p:nvPicPr>
          <p:cNvPr id="25" name="Image 12">
            <a:extLst>
              <a:ext uri="{FF2B5EF4-FFF2-40B4-BE49-F238E27FC236}">
                <a16:creationId xmlns:a16="http://schemas.microsoft.com/office/drawing/2014/main" id="{6FBED436-0A0A-0C40-9B9C-BA3C0C7A3F08}"/>
              </a:ext>
            </a:extLst>
          </p:cNvPr>
          <p:cNvPicPr>
            <a:picLocks noChangeAspect="1" noChangeArrowheads="1"/>
          </p:cNvPicPr>
          <p:nvPr/>
        </p:nvPicPr>
        <p:blipFill>
          <a:blip r:embed="rId3"/>
          <a:stretch/>
        </p:blipFill>
        <p:spPr bwMode="auto">
          <a:xfrm>
            <a:off x="7400451" y="2195798"/>
            <a:ext cx="4559677" cy="3339947"/>
          </a:xfrm>
          <a:prstGeom prst="rect">
            <a:avLst/>
          </a:prstGeom>
          <a:noFill/>
          <a:ln>
            <a:noFill/>
          </a:ln>
        </p:spPr>
      </p:pic>
      <p:pic>
        <p:nvPicPr>
          <p:cNvPr id="28" name="Image 1">
            <a:extLst>
              <a:ext uri="{FF2B5EF4-FFF2-40B4-BE49-F238E27FC236}">
                <a16:creationId xmlns:a16="http://schemas.microsoft.com/office/drawing/2014/main" id="{AE7581DE-F5C4-9044-8847-B6BBCAF23601}"/>
              </a:ext>
            </a:extLst>
          </p:cNvPr>
          <p:cNvPicPr>
            <a:picLocks noChangeAspect="1"/>
          </p:cNvPicPr>
          <p:nvPr/>
        </p:nvPicPr>
        <p:blipFill>
          <a:blip r:embed="rId4"/>
          <a:stretch/>
        </p:blipFill>
        <p:spPr bwMode="auto">
          <a:xfrm>
            <a:off x="4894569" y="1837974"/>
            <a:ext cx="2367746" cy="1558941"/>
          </a:xfrm>
          <a:prstGeom prst="rect">
            <a:avLst/>
          </a:prstGeom>
        </p:spPr>
      </p:pic>
      <p:pic>
        <p:nvPicPr>
          <p:cNvPr id="29" name="Image 2">
            <a:extLst>
              <a:ext uri="{FF2B5EF4-FFF2-40B4-BE49-F238E27FC236}">
                <a16:creationId xmlns:a16="http://schemas.microsoft.com/office/drawing/2014/main" id="{83969DDB-9478-384B-B2C3-495C51F2BD6A}"/>
              </a:ext>
            </a:extLst>
          </p:cNvPr>
          <p:cNvPicPr>
            <a:picLocks noChangeAspect="1"/>
          </p:cNvPicPr>
          <p:nvPr/>
        </p:nvPicPr>
        <p:blipFill>
          <a:blip r:embed="rId5"/>
          <a:stretch/>
        </p:blipFill>
        <p:spPr bwMode="auto">
          <a:xfrm>
            <a:off x="5218045" y="4956119"/>
            <a:ext cx="1745123" cy="1291168"/>
          </a:xfrm>
          <a:prstGeom prst="rect">
            <a:avLst/>
          </a:prstGeom>
        </p:spPr>
      </p:pic>
      <p:pic>
        <p:nvPicPr>
          <p:cNvPr id="30" name="Image 8">
            <a:extLst>
              <a:ext uri="{FF2B5EF4-FFF2-40B4-BE49-F238E27FC236}">
                <a16:creationId xmlns:a16="http://schemas.microsoft.com/office/drawing/2014/main" id="{7C9D66EE-76C0-ED40-BE53-2D68578FCF70}"/>
              </a:ext>
            </a:extLst>
          </p:cNvPr>
          <p:cNvPicPr>
            <a:picLocks noChangeAspect="1"/>
          </p:cNvPicPr>
          <p:nvPr/>
        </p:nvPicPr>
        <p:blipFill>
          <a:blip r:embed="rId6"/>
          <a:stretch/>
        </p:blipFill>
        <p:spPr bwMode="auto">
          <a:xfrm>
            <a:off x="4888487" y="3549626"/>
            <a:ext cx="2511964" cy="1452496"/>
          </a:xfrm>
          <a:prstGeom prst="rect">
            <a:avLst/>
          </a:prstGeom>
        </p:spPr>
      </p:pic>
    </p:spTree>
    <p:extLst>
      <p:ext uri="{BB962C8B-B14F-4D97-AF65-F5344CB8AC3E}">
        <p14:creationId xmlns:p14="http://schemas.microsoft.com/office/powerpoint/2010/main" val="229444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B78DE-D040-0B43-8B4F-9BA5E01FD033}"/>
              </a:ext>
            </a:extLst>
          </p:cNvPr>
          <p:cNvSpPr/>
          <p:nvPr/>
        </p:nvSpPr>
        <p:spPr>
          <a:xfrm>
            <a:off x="261474" y="2408468"/>
            <a:ext cx="4295393" cy="3436320"/>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14</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27" name="Titre 1">
            <a:extLst>
              <a:ext uri="{FF2B5EF4-FFF2-40B4-BE49-F238E27FC236}">
                <a16:creationId xmlns:a16="http://schemas.microsoft.com/office/drawing/2014/main" id="{007C805A-0FE5-0A48-96AF-44AAB7112B2C}"/>
              </a:ext>
            </a:extLst>
          </p:cNvPr>
          <p:cNvSpPr>
            <a:spLocks noGrp="1"/>
          </p:cNvSpPr>
          <p:nvPr>
            <p:ph type="title"/>
          </p:nvPr>
        </p:nvSpPr>
        <p:spPr>
          <a:xfrm>
            <a:off x="166553" y="0"/>
            <a:ext cx="9289963" cy="1685263"/>
          </a:xfrm>
        </p:spPr>
        <p:txBody>
          <a:bodyPr/>
          <a:lstStyle/>
          <a:p>
            <a:r>
              <a:rPr lang="fr-FR" dirty="0">
                <a:latin typeface="Syndicat BetaA Bold" pitchFamily="2" charset="77"/>
                <a:ea typeface="Syndicat BetaA Bold" pitchFamily="2" charset="77"/>
              </a:rPr>
              <a:t>Kit d’outils pour l’évaluation des dispositifs Slime</a:t>
            </a:r>
          </a:p>
        </p:txBody>
      </p:sp>
      <p:sp>
        <p:nvSpPr>
          <p:cNvPr id="16" name="ZoneTexte 15">
            <a:extLst>
              <a:ext uri="{FF2B5EF4-FFF2-40B4-BE49-F238E27FC236}">
                <a16:creationId xmlns:a16="http://schemas.microsoft.com/office/drawing/2014/main" id="{9DFD0A43-412E-0747-8428-C749AAA5F75E}"/>
              </a:ext>
            </a:extLst>
          </p:cNvPr>
          <p:cNvSpPr txBox="1"/>
          <p:nvPr/>
        </p:nvSpPr>
        <p:spPr>
          <a:xfrm>
            <a:off x="437838" y="2622609"/>
            <a:ext cx="4051580" cy="3011081"/>
          </a:xfrm>
          <a:prstGeom prst="rect">
            <a:avLst/>
          </a:prstGeom>
          <a:noFill/>
        </p:spPr>
        <p:txBody>
          <a:bodyPr wrap="square">
            <a:spAutoFit/>
          </a:bodyPr>
          <a:lstStyle/>
          <a:p>
            <a:pPr>
              <a:spcBef>
                <a:spcPts val="1000"/>
              </a:spcBef>
              <a:buClr>
                <a:srgbClr val="FFC000"/>
              </a:buClr>
              <a:buSzPts val="1400"/>
            </a:pPr>
            <a:r>
              <a:rPr lang="fr-FR" altLang="fr-FR" sz="2000" b="1" dirty="0">
                <a:solidFill>
                  <a:schemeClr val="bg1"/>
                </a:solidFill>
                <a:latin typeface="Syndicat BetaA Bold" pitchFamily="2" charset="77"/>
                <a:ea typeface="Syndicat BetaA Bold" pitchFamily="2" charset="77"/>
                <a:cs typeface="Roboto" panose="020F0502020204030204" pitchFamily="34" charset="0"/>
                <a:sym typeface="Roboto" panose="020F0502020204030204" pitchFamily="34" charset="0"/>
              </a:rPr>
              <a:t>Composition</a:t>
            </a:r>
          </a:p>
          <a:p>
            <a:pPr marL="514350" lvl="1" indent="-342900">
              <a:spcBef>
                <a:spcPts val="1000"/>
              </a:spcBef>
              <a:buClr>
                <a:schemeClr val="bg1"/>
              </a:buClr>
              <a:buSzPts val="1400"/>
              <a:buFont typeface="Wingdings" pitchFamily="2" charset="2"/>
              <a:buChar char="q"/>
            </a:pPr>
            <a:r>
              <a:rPr lang="fr-FR" altLang="fr-FR" sz="1600" dirty="0">
                <a:solidFill>
                  <a:schemeClr val="bg2">
                    <a:lumMod val="10000"/>
                  </a:schemeClr>
                </a:solidFill>
                <a:latin typeface="Syndicat BetaA" pitchFamily="2" charset="77"/>
                <a:ea typeface="Syndicat BetaA" pitchFamily="2" charset="77"/>
                <a:cs typeface="Roboto" panose="020F0502020204030204" pitchFamily="34" charset="0"/>
                <a:sym typeface="Roboto" panose="020F0502020204030204" pitchFamily="34" charset="0"/>
              </a:rPr>
              <a:t>Tutoriel pour accompagner les collectivités pas à pas</a:t>
            </a:r>
          </a:p>
          <a:p>
            <a:pPr marL="514350" lvl="1" indent="-342900">
              <a:spcBef>
                <a:spcPts val="1000"/>
              </a:spcBef>
              <a:buClr>
                <a:schemeClr val="bg1"/>
              </a:buClr>
              <a:buSzPts val="1400"/>
              <a:buFont typeface="Wingdings" pitchFamily="2" charset="2"/>
              <a:buChar char="q"/>
            </a:pPr>
            <a:r>
              <a:rPr lang="fr-FR" altLang="fr-FR" sz="1600" dirty="0">
                <a:solidFill>
                  <a:schemeClr val="bg2">
                    <a:lumMod val="10000"/>
                  </a:schemeClr>
                </a:solidFill>
                <a:latin typeface="Syndicat BetaA" pitchFamily="2" charset="77"/>
                <a:ea typeface="Syndicat BetaA" pitchFamily="2" charset="77"/>
                <a:cs typeface="Roboto" panose="020F0502020204030204" pitchFamily="34" charset="0"/>
                <a:sym typeface="Roboto" panose="020F0502020204030204" pitchFamily="34" charset="0"/>
              </a:rPr>
              <a:t>Outil d’échantillonnage</a:t>
            </a:r>
          </a:p>
          <a:p>
            <a:pPr marL="514350" lvl="1" indent="-342900">
              <a:spcBef>
                <a:spcPts val="1000"/>
              </a:spcBef>
              <a:buClr>
                <a:schemeClr val="bg1"/>
              </a:buClr>
              <a:buSzPts val="1400"/>
              <a:buFont typeface="Wingdings" pitchFamily="2" charset="2"/>
              <a:buChar char="q"/>
            </a:pPr>
            <a:r>
              <a:rPr lang="fr-FR" altLang="fr-FR" sz="1600" dirty="0">
                <a:solidFill>
                  <a:schemeClr val="bg2">
                    <a:lumMod val="10000"/>
                  </a:schemeClr>
                </a:solidFill>
                <a:latin typeface="Syndicat BetaA" pitchFamily="2" charset="77"/>
                <a:ea typeface="Syndicat BetaA" pitchFamily="2" charset="77"/>
                <a:cs typeface="Roboto" panose="020F0502020204030204" pitchFamily="34" charset="0"/>
                <a:sym typeface="Roboto" panose="020F0502020204030204" pitchFamily="34" charset="0"/>
              </a:rPr>
              <a:t>Questionnaire en ligne (et en PDF)</a:t>
            </a:r>
          </a:p>
          <a:p>
            <a:pPr marL="514350" lvl="1" indent="-342900">
              <a:spcBef>
                <a:spcPts val="1000"/>
              </a:spcBef>
              <a:buClr>
                <a:schemeClr val="bg1"/>
              </a:buClr>
              <a:buSzPts val="1400"/>
              <a:buFont typeface="Wingdings" pitchFamily="2" charset="2"/>
              <a:buChar char="q"/>
            </a:pPr>
            <a:r>
              <a:rPr lang="fr-FR" altLang="fr-FR" sz="1600" dirty="0">
                <a:solidFill>
                  <a:schemeClr val="bg2">
                    <a:lumMod val="10000"/>
                  </a:schemeClr>
                </a:solidFill>
                <a:latin typeface="Syndicat BetaA" pitchFamily="2" charset="77"/>
                <a:ea typeface="Syndicat BetaA" pitchFamily="2" charset="77"/>
                <a:cs typeface="Roboto" panose="020F0502020204030204" pitchFamily="34" charset="0"/>
                <a:sym typeface="Roboto" panose="020F0502020204030204" pitchFamily="34" charset="0"/>
              </a:rPr>
              <a:t>Rapport automatique + modèle de rapport d’analyse</a:t>
            </a:r>
          </a:p>
          <a:p>
            <a:pPr marL="514350" lvl="1" indent="-342900">
              <a:spcBef>
                <a:spcPts val="1000"/>
              </a:spcBef>
              <a:buClr>
                <a:schemeClr val="bg1"/>
              </a:buClr>
              <a:buSzPts val="1400"/>
              <a:buFont typeface="Wingdings" pitchFamily="2" charset="2"/>
              <a:buChar char="q"/>
            </a:pPr>
            <a:r>
              <a:rPr lang="fr-FR" altLang="fr-FR" sz="1600" dirty="0">
                <a:solidFill>
                  <a:schemeClr val="bg2">
                    <a:lumMod val="10000"/>
                  </a:schemeClr>
                </a:solidFill>
                <a:latin typeface="Syndicat BetaA" pitchFamily="2" charset="77"/>
                <a:ea typeface="Syndicat BetaA" pitchFamily="2" charset="77"/>
                <a:cs typeface="Roboto" panose="020F0502020204030204" pitchFamily="34" charset="0"/>
                <a:sym typeface="Roboto" panose="020F0502020204030204" pitchFamily="34" charset="0"/>
              </a:rPr>
              <a:t>Un modèle de synthèse communicante</a:t>
            </a:r>
          </a:p>
        </p:txBody>
      </p:sp>
      <p:pic>
        <p:nvPicPr>
          <p:cNvPr id="18" name="Image 17">
            <a:extLst>
              <a:ext uri="{FF2B5EF4-FFF2-40B4-BE49-F238E27FC236}">
                <a16:creationId xmlns:a16="http://schemas.microsoft.com/office/drawing/2014/main" id="{6DDA0F70-15AB-4644-8B22-16C4A5F7D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48" y="1228961"/>
            <a:ext cx="3523881" cy="2511423"/>
          </a:xfrm>
          <a:prstGeom prst="rect">
            <a:avLst/>
          </a:prstGeom>
        </p:spPr>
      </p:pic>
      <p:pic>
        <p:nvPicPr>
          <p:cNvPr id="17" name="Image 16">
            <a:extLst>
              <a:ext uri="{FF2B5EF4-FFF2-40B4-BE49-F238E27FC236}">
                <a16:creationId xmlns:a16="http://schemas.microsoft.com/office/drawing/2014/main" id="{1E827663-64C1-9846-8410-B4794D98A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736" y="1308242"/>
            <a:ext cx="2427740" cy="3436323"/>
          </a:xfrm>
          <a:prstGeom prst="rect">
            <a:avLst/>
          </a:prstGeom>
        </p:spPr>
      </p:pic>
      <p:pic>
        <p:nvPicPr>
          <p:cNvPr id="19" name="Image 18">
            <a:extLst>
              <a:ext uri="{FF2B5EF4-FFF2-40B4-BE49-F238E27FC236}">
                <a16:creationId xmlns:a16="http://schemas.microsoft.com/office/drawing/2014/main" id="{15A460B1-26C7-AE41-9C77-1456A447A42C}"/>
              </a:ext>
            </a:extLst>
          </p:cNvPr>
          <p:cNvPicPr>
            <a:picLocks noChangeAspect="1"/>
          </p:cNvPicPr>
          <p:nvPr/>
        </p:nvPicPr>
        <p:blipFill rotWithShape="1">
          <a:blip r:embed="rId5">
            <a:extLst>
              <a:ext uri="{28A0092B-C50C-407E-A947-70E740481C1C}">
                <a14:useLocalDpi xmlns:a14="http://schemas.microsoft.com/office/drawing/2010/main" val="0"/>
              </a:ext>
            </a:extLst>
          </a:blip>
          <a:srcRect l="1299" t="1249" r="2345" b="1992"/>
          <a:stretch/>
        </p:blipFill>
        <p:spPr>
          <a:xfrm>
            <a:off x="6325469" y="3429000"/>
            <a:ext cx="2500100" cy="2814405"/>
          </a:xfrm>
          <a:prstGeom prst="rect">
            <a:avLst/>
          </a:prstGeom>
        </p:spPr>
      </p:pic>
      <p:pic>
        <p:nvPicPr>
          <p:cNvPr id="20" name="Image 19">
            <a:extLst>
              <a:ext uri="{FF2B5EF4-FFF2-40B4-BE49-F238E27FC236}">
                <a16:creationId xmlns:a16="http://schemas.microsoft.com/office/drawing/2014/main" id="{E1C8A943-052A-304C-95AD-6A88FF18FA6E}"/>
              </a:ext>
            </a:extLst>
          </p:cNvPr>
          <p:cNvPicPr>
            <a:picLocks noChangeAspect="1"/>
          </p:cNvPicPr>
          <p:nvPr/>
        </p:nvPicPr>
        <p:blipFill rotWithShape="1">
          <a:blip r:embed="rId6">
            <a:extLst>
              <a:ext uri="{28A0092B-C50C-407E-A947-70E740481C1C}">
                <a14:useLocalDpi xmlns:a14="http://schemas.microsoft.com/office/drawing/2010/main" val="0"/>
              </a:ext>
            </a:extLst>
          </a:blip>
          <a:srcRect l="1426" t="5491" r="1135"/>
          <a:stretch/>
        </p:blipFill>
        <p:spPr>
          <a:xfrm>
            <a:off x="8621520" y="3759907"/>
            <a:ext cx="3449609" cy="2470768"/>
          </a:xfrm>
          <a:prstGeom prst="rect">
            <a:avLst/>
          </a:prstGeom>
        </p:spPr>
      </p:pic>
    </p:spTree>
    <p:extLst>
      <p:ext uri="{BB962C8B-B14F-4D97-AF65-F5344CB8AC3E}">
        <p14:creationId xmlns:p14="http://schemas.microsoft.com/office/powerpoint/2010/main" val="45489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5ACA624-486C-CC47-8354-196774942758}"/>
              </a:ext>
            </a:extLst>
          </p:cNvPr>
          <p:cNvSpPr/>
          <p:nvPr/>
        </p:nvSpPr>
        <p:spPr>
          <a:xfrm>
            <a:off x="9005104" y="-10886"/>
            <a:ext cx="3184159" cy="6868886"/>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166553" y="1"/>
            <a:ext cx="8838551" cy="1111170"/>
          </a:xfrm>
        </p:spPr>
        <p:txBody>
          <a:bodyPr/>
          <a:lstStyle/>
          <a:p>
            <a:r>
              <a:rPr lang="fr-FR" dirty="0">
                <a:latin typeface="Syndicat BetaA Bold" pitchFamily="2" charset="77"/>
                <a:ea typeface="Syndicat BetaA Bold" pitchFamily="2" charset="77"/>
              </a:rPr>
              <a:t>Le financement</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15</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pic>
        <p:nvPicPr>
          <p:cNvPr id="17" name="Image 16">
            <a:extLst>
              <a:ext uri="{FF2B5EF4-FFF2-40B4-BE49-F238E27FC236}">
                <a16:creationId xmlns:a16="http://schemas.microsoft.com/office/drawing/2014/main" id="{876B8775-E320-BB42-9CB5-B9069DB66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619" y="2071705"/>
            <a:ext cx="2249440" cy="2249440"/>
          </a:xfrm>
          <a:prstGeom prst="rect">
            <a:avLst/>
          </a:prstGeom>
        </p:spPr>
      </p:pic>
      <p:sp>
        <p:nvSpPr>
          <p:cNvPr id="16" name="ZoneTexte 15">
            <a:extLst>
              <a:ext uri="{FF2B5EF4-FFF2-40B4-BE49-F238E27FC236}">
                <a16:creationId xmlns:a16="http://schemas.microsoft.com/office/drawing/2014/main" id="{B3110CB0-877F-3E4C-BE38-FA6A8A93A779}"/>
              </a:ext>
            </a:extLst>
          </p:cNvPr>
          <p:cNvSpPr txBox="1"/>
          <p:nvPr/>
        </p:nvSpPr>
        <p:spPr>
          <a:xfrm>
            <a:off x="1813400" y="1358271"/>
            <a:ext cx="5544855" cy="1027974"/>
          </a:xfrm>
          <a:prstGeom prst="rect">
            <a:avLst/>
          </a:prstGeom>
          <a:noFill/>
        </p:spPr>
        <p:txBody>
          <a:bodyPr wrap="square">
            <a:spAutoFit/>
          </a:bodyPr>
          <a:lstStyle/>
          <a:p>
            <a:pPr algn="ctr">
              <a:lnSpc>
                <a:spcPct val="120000"/>
              </a:lnSpc>
              <a:spcAft>
                <a:spcPts val="600"/>
              </a:spcAft>
            </a:pPr>
            <a:r>
              <a:rPr lang="fr-FR" dirty="0">
                <a:latin typeface="Syndicat BetaA" pitchFamily="2" charset="77"/>
                <a:ea typeface="Syndicat BetaA" pitchFamily="2" charset="77"/>
              </a:rPr>
              <a:t>Un forfait par visite en fonction des modalités de visite prévues</a:t>
            </a:r>
          </a:p>
          <a:p>
            <a:pPr algn="ctr">
              <a:lnSpc>
                <a:spcPct val="120000"/>
              </a:lnSpc>
              <a:spcAft>
                <a:spcPts val="600"/>
              </a:spcAft>
            </a:pPr>
            <a:endParaRPr lang="fr-FR" sz="1400" dirty="0">
              <a:solidFill>
                <a:schemeClr val="bg2">
                  <a:lumMod val="10000"/>
                </a:schemeClr>
              </a:solidFill>
              <a:latin typeface="Syndicat BetaA Light" pitchFamily="2" charset="77"/>
              <a:ea typeface="Syndicat BetaA Light" pitchFamily="2" charset="77"/>
            </a:endParaRPr>
          </a:p>
        </p:txBody>
      </p:sp>
      <p:pic>
        <p:nvPicPr>
          <p:cNvPr id="18" name="Image 9">
            <a:extLst>
              <a:ext uri="{FF2B5EF4-FFF2-40B4-BE49-F238E27FC236}">
                <a16:creationId xmlns:a16="http://schemas.microsoft.com/office/drawing/2014/main" id="{BBE3F8F2-C078-D64F-B332-8459D951D2C5}"/>
              </a:ext>
            </a:extLst>
          </p:cNvPr>
          <p:cNvPicPr>
            <a:picLocks noChangeAspect="1"/>
          </p:cNvPicPr>
          <p:nvPr/>
        </p:nvPicPr>
        <p:blipFill>
          <a:blip r:embed="rId4"/>
          <a:stretch/>
        </p:blipFill>
        <p:spPr bwMode="auto">
          <a:xfrm>
            <a:off x="1236884" y="2241336"/>
            <a:ext cx="6697888" cy="4239180"/>
          </a:xfrm>
          <a:prstGeom prst="rect">
            <a:avLst/>
          </a:prstGeom>
        </p:spPr>
      </p:pic>
    </p:spTree>
    <p:extLst>
      <p:ext uri="{BB962C8B-B14F-4D97-AF65-F5344CB8AC3E}">
        <p14:creationId xmlns:p14="http://schemas.microsoft.com/office/powerpoint/2010/main" val="1622857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3A68222-B0EF-C343-BACD-D66E0B5A9B05}"/>
              </a:ext>
            </a:extLst>
          </p:cNvPr>
          <p:cNvSpPr/>
          <p:nvPr/>
        </p:nvSpPr>
        <p:spPr>
          <a:xfrm>
            <a:off x="7066152" y="-10886"/>
            <a:ext cx="5123112" cy="6868886"/>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750222"/>
            <a:ext cx="6728159" cy="759972"/>
          </a:xfrm>
        </p:spPr>
        <p:txBody>
          <a:bodyPr/>
          <a:lstStyle/>
          <a:p>
            <a:r>
              <a:rPr lang="fr-FR" dirty="0">
                <a:latin typeface="Syndicat BetaA Bold" pitchFamily="2" charset="77"/>
                <a:ea typeface="Syndicat BetaA Bold" pitchFamily="2" charset="77"/>
              </a:rPr>
              <a:t>L’accompagnement renforcé</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16</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ZoneTexte 15">
            <a:extLst>
              <a:ext uri="{FF2B5EF4-FFF2-40B4-BE49-F238E27FC236}">
                <a16:creationId xmlns:a16="http://schemas.microsoft.com/office/drawing/2014/main" id="{11A47AAA-18E4-BB42-A804-135D5016C5FE}"/>
              </a:ext>
            </a:extLst>
          </p:cNvPr>
          <p:cNvSpPr txBox="1"/>
          <p:nvPr/>
        </p:nvSpPr>
        <p:spPr>
          <a:xfrm>
            <a:off x="628670" y="1940483"/>
            <a:ext cx="5873653" cy="4167295"/>
          </a:xfrm>
          <a:prstGeom prst="rect">
            <a:avLst/>
          </a:prstGeom>
          <a:noFill/>
        </p:spPr>
        <p:txBody>
          <a:bodyPr wrap="square">
            <a:spAutoFit/>
          </a:bodyPr>
          <a:lstStyle/>
          <a:p>
            <a:pPr marL="342900" indent="-342900" algn="just">
              <a:lnSpc>
                <a:spcPct val="120000"/>
              </a:lnSpc>
              <a:spcAft>
                <a:spcPts val="600"/>
              </a:spcAft>
              <a:buFont typeface="Wingdings" pitchFamily="2" charset="2"/>
              <a:buChar char="ü"/>
            </a:pPr>
            <a:r>
              <a:rPr lang="fr-FR" sz="1600" dirty="0">
                <a:solidFill>
                  <a:schemeClr val="bg2">
                    <a:lumMod val="10000"/>
                  </a:schemeClr>
                </a:solidFill>
                <a:latin typeface="Syndicat BetaA Light" pitchFamily="2" charset="77"/>
                <a:ea typeface="Syndicat BetaA Light" pitchFamily="2" charset="77"/>
              </a:rPr>
              <a:t>Le forfait de base par ménage (300€) prévoit une action d’accompagnement renforcé </a:t>
            </a:r>
            <a:r>
              <a:rPr lang="fr-FR" sz="1600" b="1" dirty="0">
                <a:latin typeface="Syndicat BetaA Bold" pitchFamily="2" charset="77"/>
                <a:ea typeface="Syndicat BetaA Bold" pitchFamily="2" charset="77"/>
              </a:rPr>
              <a:t>pour au moins 20% des ménages</a:t>
            </a:r>
            <a:r>
              <a:rPr lang="fr-FR" sz="1600" dirty="0">
                <a:solidFill>
                  <a:schemeClr val="bg2">
                    <a:lumMod val="10000"/>
                  </a:schemeClr>
                </a:solidFill>
                <a:latin typeface="Syndicat BetaA Light" pitchFamily="2" charset="77"/>
                <a:ea typeface="Syndicat BetaA Light" pitchFamily="2" charset="77"/>
              </a:rPr>
              <a:t> suivis.</a:t>
            </a:r>
          </a:p>
          <a:p>
            <a:pPr marL="342900" indent="-342900" algn="just">
              <a:lnSpc>
                <a:spcPct val="120000"/>
              </a:lnSpc>
              <a:spcAft>
                <a:spcPts val="600"/>
              </a:spcAft>
              <a:buFont typeface="Wingdings" pitchFamily="2" charset="2"/>
              <a:buChar char="ü"/>
            </a:pPr>
            <a:endParaRPr lang="fr-FR" sz="1600" dirty="0">
              <a:solidFill>
                <a:schemeClr val="bg2">
                  <a:lumMod val="10000"/>
                </a:schemeClr>
              </a:solidFill>
              <a:latin typeface="Syndicat BetaA Light" pitchFamily="2" charset="77"/>
              <a:ea typeface="Syndicat BetaA Light" pitchFamily="2" charset="77"/>
            </a:endParaRPr>
          </a:p>
          <a:p>
            <a:pPr marL="342900" indent="-342900" algn="just">
              <a:lnSpc>
                <a:spcPct val="120000"/>
              </a:lnSpc>
              <a:spcAft>
                <a:spcPts val="600"/>
              </a:spcAft>
              <a:buFont typeface="Wingdings" pitchFamily="2" charset="2"/>
              <a:buChar char="ü"/>
            </a:pPr>
            <a:r>
              <a:rPr lang="fr-FR" sz="1600" dirty="0">
                <a:solidFill>
                  <a:schemeClr val="bg2">
                    <a:lumMod val="10000"/>
                  </a:schemeClr>
                </a:solidFill>
                <a:latin typeface="Syndicat BetaA Light" pitchFamily="2" charset="77"/>
                <a:ea typeface="Syndicat BetaA Light" pitchFamily="2" charset="77"/>
              </a:rPr>
              <a:t>Une </a:t>
            </a:r>
            <a:r>
              <a:rPr lang="fr-FR" sz="1600" b="1" dirty="0">
                <a:latin typeface="Syndicat BetaA Bold" pitchFamily="2" charset="77"/>
                <a:ea typeface="Syndicat BetaA Bold" pitchFamily="2" charset="77"/>
              </a:rPr>
              <a:t>tranche supplémentaire de 50€ par 10% de ménages supplémentaires </a:t>
            </a:r>
            <a:r>
              <a:rPr lang="fr-FR" sz="1600" dirty="0">
                <a:solidFill>
                  <a:schemeClr val="bg2">
                    <a:lumMod val="10000"/>
                  </a:schemeClr>
                </a:solidFill>
                <a:latin typeface="Syndicat BetaA Light" pitchFamily="2" charset="77"/>
                <a:ea typeface="Syndicat BetaA Light" pitchFamily="2" charset="77"/>
              </a:rPr>
              <a:t>bénéficiant de cet accompagnement renforcé</a:t>
            </a:r>
          </a:p>
          <a:p>
            <a:pPr marL="342900" indent="-342900" algn="just">
              <a:lnSpc>
                <a:spcPct val="120000"/>
              </a:lnSpc>
              <a:spcAft>
                <a:spcPts val="600"/>
              </a:spcAft>
              <a:buFont typeface="Wingdings" pitchFamily="2" charset="2"/>
              <a:buChar char="ü"/>
            </a:pPr>
            <a:endParaRPr lang="fr-FR" sz="1600" dirty="0">
              <a:solidFill>
                <a:schemeClr val="bg2">
                  <a:lumMod val="10000"/>
                </a:schemeClr>
              </a:solidFill>
              <a:latin typeface="Syndicat BetaA" pitchFamily="2" charset="77"/>
              <a:ea typeface="Syndicat BetaA" pitchFamily="2" charset="77"/>
            </a:endParaRPr>
          </a:p>
          <a:p>
            <a:pPr marL="342900" indent="-342900" algn="just">
              <a:lnSpc>
                <a:spcPct val="120000"/>
              </a:lnSpc>
              <a:spcAft>
                <a:spcPts val="600"/>
              </a:spcAft>
              <a:buFont typeface="Wingdings" pitchFamily="2" charset="2"/>
              <a:buChar char="ü"/>
            </a:pPr>
            <a:r>
              <a:rPr lang="fr-FR" sz="1600" b="1" dirty="0">
                <a:latin typeface="Syndicat BetaA Bold" pitchFamily="2" charset="77"/>
                <a:ea typeface="Syndicat BetaA Bold" pitchFamily="2" charset="77"/>
              </a:rPr>
              <a:t>Accompagnement renforcé = dédier du temps post-visite au ménage</a:t>
            </a:r>
            <a:r>
              <a:rPr lang="fr-FR" sz="1600" dirty="0">
                <a:solidFill>
                  <a:schemeClr val="bg2">
                    <a:lumMod val="10000"/>
                  </a:schemeClr>
                </a:solidFill>
                <a:latin typeface="Syndicat BetaA Light" pitchFamily="2" charset="77"/>
                <a:ea typeface="Syndicat BetaA Light" pitchFamily="2" charset="77"/>
              </a:rPr>
              <a:t>, pour faciliter  l’activation d’une ou plusieurs des orientations qui lui ont été préconisées et sa prise en charge effective par un acteur ou un dispositif relai</a:t>
            </a:r>
          </a:p>
        </p:txBody>
      </p:sp>
      <p:pic>
        <p:nvPicPr>
          <p:cNvPr id="5" name="Image 4">
            <a:extLst>
              <a:ext uri="{FF2B5EF4-FFF2-40B4-BE49-F238E27FC236}">
                <a16:creationId xmlns:a16="http://schemas.microsoft.com/office/drawing/2014/main" id="{329580F5-CADB-3C48-9348-E88867DF5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783" y="1188549"/>
            <a:ext cx="4183781" cy="4183781"/>
          </a:xfrm>
          <a:prstGeom prst="rect">
            <a:avLst/>
          </a:prstGeom>
        </p:spPr>
      </p:pic>
    </p:spTree>
    <p:extLst>
      <p:ext uri="{BB962C8B-B14F-4D97-AF65-F5344CB8AC3E}">
        <p14:creationId xmlns:p14="http://schemas.microsoft.com/office/powerpoint/2010/main" val="100748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166553" y="1"/>
            <a:ext cx="8838551" cy="1111170"/>
          </a:xfrm>
        </p:spPr>
        <p:txBody>
          <a:bodyPr/>
          <a:lstStyle/>
          <a:p>
            <a:r>
              <a:rPr lang="fr-FR" dirty="0">
                <a:latin typeface="Syndicat BetaA Bold" pitchFamily="2" charset="77"/>
                <a:ea typeface="Syndicat BetaA Bold" pitchFamily="2" charset="77"/>
              </a:rPr>
              <a:t>Le financement</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17</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ZoneTexte 15">
            <a:extLst>
              <a:ext uri="{FF2B5EF4-FFF2-40B4-BE49-F238E27FC236}">
                <a16:creationId xmlns:a16="http://schemas.microsoft.com/office/drawing/2014/main" id="{B3110CB0-877F-3E4C-BE38-FA6A8A93A779}"/>
              </a:ext>
            </a:extLst>
          </p:cNvPr>
          <p:cNvSpPr txBox="1"/>
          <p:nvPr/>
        </p:nvSpPr>
        <p:spPr>
          <a:xfrm>
            <a:off x="726507" y="2018915"/>
            <a:ext cx="4322446" cy="4527393"/>
          </a:xfrm>
          <a:prstGeom prst="rect">
            <a:avLst/>
          </a:prstGeom>
          <a:noFill/>
        </p:spPr>
        <p:txBody>
          <a:bodyPr wrap="square">
            <a:spAutoFit/>
          </a:bodyPr>
          <a:lstStyle/>
          <a:p>
            <a:pPr marL="342900" indent="-342900" algn="just">
              <a:lnSpc>
                <a:spcPct val="120000"/>
              </a:lnSpc>
              <a:spcAft>
                <a:spcPts val="1200"/>
              </a:spcAft>
              <a:buFont typeface="Wingdings" pitchFamily="2" charset="2"/>
              <a:buChar char="ü"/>
            </a:pPr>
            <a:r>
              <a:rPr lang="fr-FR" sz="1600" b="1" dirty="0">
                <a:latin typeface="Syndicat BetaA Bold" pitchFamily="2" charset="77"/>
                <a:ea typeface="Syndicat BetaA Bold" pitchFamily="2" charset="77"/>
              </a:rPr>
              <a:t>Un forfait par visite </a:t>
            </a:r>
            <a:r>
              <a:rPr lang="fr-FR" sz="1600" dirty="0">
                <a:solidFill>
                  <a:schemeClr val="bg2">
                    <a:lumMod val="10000"/>
                  </a:schemeClr>
                </a:solidFill>
                <a:latin typeface="Syndicat BetaA" pitchFamily="2" charset="77"/>
                <a:ea typeface="Syndicat BetaA" pitchFamily="2" charset="77"/>
              </a:rPr>
              <a:t>en fonction des modalités de visite prévues</a:t>
            </a:r>
          </a:p>
          <a:p>
            <a:pPr marL="342900" indent="-342900" algn="just">
              <a:lnSpc>
                <a:spcPct val="120000"/>
              </a:lnSpc>
              <a:spcAft>
                <a:spcPts val="1200"/>
              </a:spcAft>
              <a:buFont typeface="Wingdings" pitchFamily="2" charset="2"/>
              <a:buChar char="ü"/>
            </a:pPr>
            <a:r>
              <a:rPr lang="fr-FR" sz="1600" b="1" dirty="0">
                <a:latin typeface="Syndicat BetaA Bold" pitchFamily="2" charset="77"/>
                <a:ea typeface="Syndicat BetaA Bold" pitchFamily="2" charset="77"/>
              </a:rPr>
              <a:t>Des financements dédiés </a:t>
            </a:r>
            <a:r>
              <a:rPr lang="fr-FR" sz="1600" dirty="0">
                <a:solidFill>
                  <a:schemeClr val="bg2">
                    <a:lumMod val="10000"/>
                  </a:schemeClr>
                </a:solidFill>
                <a:latin typeface="Syndicat BetaA" pitchFamily="2" charset="77"/>
                <a:ea typeface="Syndicat BetaA" pitchFamily="2" charset="77"/>
              </a:rPr>
              <a:t>à l’animation territoriale et à l’évaluation du dispositif</a:t>
            </a:r>
          </a:p>
          <a:p>
            <a:pPr marL="342900" indent="-342900" algn="just">
              <a:lnSpc>
                <a:spcPct val="120000"/>
              </a:lnSpc>
              <a:spcAft>
                <a:spcPts val="1200"/>
              </a:spcAft>
              <a:buFont typeface="Wingdings" pitchFamily="2" charset="2"/>
              <a:buChar char="ü"/>
            </a:pPr>
            <a:r>
              <a:rPr lang="fr-FR" sz="1600" b="1" dirty="0">
                <a:latin typeface="Syndicat BetaA Bold" pitchFamily="2" charset="77"/>
                <a:ea typeface="Syndicat BetaA Bold" pitchFamily="2" charset="77"/>
              </a:rPr>
              <a:t>Un taux de co-financement </a:t>
            </a:r>
            <a:r>
              <a:rPr lang="fr-FR" sz="1600" dirty="0">
                <a:solidFill>
                  <a:schemeClr val="bg2">
                    <a:lumMod val="10000"/>
                  </a:schemeClr>
                </a:solidFill>
                <a:latin typeface="Syndicat BetaA" pitchFamily="2" charset="77"/>
                <a:ea typeface="Syndicat BetaA" pitchFamily="2" charset="77"/>
              </a:rPr>
              <a:t>de 70% en 2022 et 2023, de 60% en 2024 et de 50% en 2025</a:t>
            </a:r>
          </a:p>
          <a:p>
            <a:pPr marL="342900" indent="-342900" algn="just">
              <a:lnSpc>
                <a:spcPct val="120000"/>
              </a:lnSpc>
              <a:spcAft>
                <a:spcPts val="1200"/>
              </a:spcAft>
              <a:buFont typeface="Wingdings" pitchFamily="2" charset="2"/>
              <a:buChar char="ü"/>
            </a:pPr>
            <a:r>
              <a:rPr lang="fr-FR" sz="1600" b="1" dirty="0">
                <a:latin typeface="Syndicat BetaA Bold" pitchFamily="2" charset="77"/>
                <a:ea typeface="Syndicat BetaA Bold" pitchFamily="2" charset="77"/>
              </a:rPr>
              <a:t>Des financements dédiés à la formation </a:t>
            </a:r>
            <a:r>
              <a:rPr lang="fr-FR" sz="1600" dirty="0">
                <a:solidFill>
                  <a:schemeClr val="bg2">
                    <a:lumMod val="10000"/>
                  </a:schemeClr>
                </a:solidFill>
                <a:latin typeface="Syndicat BetaA" pitchFamily="2" charset="77"/>
                <a:ea typeface="Syndicat BetaA" pitchFamily="2" charset="77"/>
              </a:rPr>
              <a:t>(75%)</a:t>
            </a:r>
          </a:p>
          <a:p>
            <a:pPr marL="342900" indent="-342900" algn="just">
              <a:lnSpc>
                <a:spcPct val="120000"/>
              </a:lnSpc>
              <a:spcAft>
                <a:spcPts val="600"/>
              </a:spcAft>
              <a:buFont typeface="Wingdings" pitchFamily="2" charset="2"/>
              <a:buChar char="ü"/>
            </a:pPr>
            <a:endParaRPr lang="fr-FR" sz="1400" dirty="0">
              <a:solidFill>
                <a:schemeClr val="bg2">
                  <a:lumMod val="10000"/>
                </a:schemeClr>
              </a:solidFill>
              <a:latin typeface="Syndicat BetaA Light" pitchFamily="2" charset="77"/>
              <a:ea typeface="Syndicat BetaA Light" pitchFamily="2" charset="77"/>
            </a:endParaRPr>
          </a:p>
          <a:p>
            <a:pPr marL="342900" indent="-342900" algn="just">
              <a:lnSpc>
                <a:spcPct val="120000"/>
              </a:lnSpc>
              <a:spcAft>
                <a:spcPts val="600"/>
              </a:spcAft>
              <a:buFont typeface="Wingdings" pitchFamily="2" charset="2"/>
              <a:buChar char="ü"/>
            </a:pPr>
            <a:endParaRPr lang="fr-FR" sz="1400" dirty="0">
              <a:solidFill>
                <a:schemeClr val="bg2">
                  <a:lumMod val="10000"/>
                </a:schemeClr>
              </a:solidFill>
              <a:latin typeface="Syndicat BetaA Light" pitchFamily="2" charset="77"/>
              <a:ea typeface="Syndicat BetaA Light" pitchFamily="2" charset="77"/>
            </a:endParaRPr>
          </a:p>
          <a:p>
            <a:pPr marL="342900" indent="-342900">
              <a:lnSpc>
                <a:spcPct val="120000"/>
              </a:lnSpc>
              <a:spcAft>
                <a:spcPts val="600"/>
              </a:spcAft>
              <a:buFont typeface="Wingdings" pitchFamily="2" charset="2"/>
              <a:buChar char="ü"/>
            </a:pPr>
            <a:endParaRPr lang="fr-FR" sz="1400" dirty="0">
              <a:solidFill>
                <a:schemeClr val="bg2">
                  <a:lumMod val="10000"/>
                </a:schemeClr>
              </a:solidFill>
              <a:latin typeface="Syndicat BetaA" pitchFamily="2" charset="77"/>
              <a:ea typeface="Syndicat BetaA" pitchFamily="2" charset="77"/>
            </a:endParaRPr>
          </a:p>
        </p:txBody>
      </p:sp>
      <p:pic>
        <p:nvPicPr>
          <p:cNvPr id="7" name="Image 6"/>
          <p:cNvPicPr>
            <a:picLocks noChangeAspect="1"/>
          </p:cNvPicPr>
          <p:nvPr/>
        </p:nvPicPr>
        <p:blipFill>
          <a:blip r:embed="rId3"/>
          <a:stretch>
            <a:fillRect/>
          </a:stretch>
        </p:blipFill>
        <p:spPr>
          <a:xfrm>
            <a:off x="4500549" y="2634448"/>
            <a:ext cx="7302711" cy="2249425"/>
          </a:xfrm>
          <a:prstGeom prst="rect">
            <a:avLst/>
          </a:prstGeom>
        </p:spPr>
      </p:pic>
    </p:spTree>
    <p:extLst>
      <p:ext uri="{BB962C8B-B14F-4D97-AF65-F5344CB8AC3E}">
        <p14:creationId xmlns:p14="http://schemas.microsoft.com/office/powerpoint/2010/main" val="32614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300852" y="188640"/>
            <a:ext cx="7410936" cy="1212596"/>
          </a:xfrm>
        </p:spPr>
        <p:txBody>
          <a:bodyPr/>
          <a:lstStyle/>
          <a:p>
            <a:pPr>
              <a:spcBef>
                <a:spcPts val="624"/>
              </a:spcBef>
              <a:tabLst>
                <a:tab pos="0" algn="l"/>
                <a:tab pos="447674" algn="l"/>
                <a:tab pos="896937" algn="l"/>
                <a:tab pos="1346199" algn="l"/>
                <a:tab pos="1795462" algn="l"/>
                <a:tab pos="2244724" algn="l"/>
                <a:tab pos="2693988" algn="l"/>
                <a:tab pos="3143250" algn="l"/>
                <a:tab pos="3592512" algn="l"/>
                <a:tab pos="4041774" algn="l"/>
                <a:tab pos="4491037" algn="l"/>
                <a:tab pos="4940299" algn="l"/>
                <a:tab pos="5389562" algn="l"/>
                <a:tab pos="5838824" algn="l"/>
                <a:tab pos="6288087" algn="l"/>
                <a:tab pos="6737349" algn="l"/>
                <a:tab pos="7186612" algn="l"/>
                <a:tab pos="7635874" algn="l"/>
                <a:tab pos="8085137" algn="l"/>
                <a:tab pos="8534399" algn="l"/>
                <a:tab pos="8983662" algn="l"/>
              </a:tabLst>
              <a:defRPr/>
            </a:pPr>
            <a:r>
              <a:rPr lang="fr-FR" sz="3600" b="0" dirty="0">
                <a:latin typeface="Syndicat BetaA Bold"/>
                <a:ea typeface="Syndicat BetaA Bold"/>
              </a:rPr>
              <a:t>Les financements – en résumé</a:t>
            </a:r>
            <a:endParaRPr dirty="0"/>
          </a:p>
        </p:txBody>
      </p:sp>
      <p:sp>
        <p:nvSpPr>
          <p:cNvPr id="5" name="Espace réservé de la date 3"/>
          <p:cNvSpPr>
            <a:spLocks noGrp="1"/>
          </p:cNvSpPr>
          <p:nvPr>
            <p:ph type="dt" sz="half" idx="10"/>
          </p:nvPr>
        </p:nvSpPr>
        <p:spPr bwMode="auto"/>
        <p:txBody>
          <a:bodyPr/>
          <a:lstStyle/>
          <a:p>
            <a:pPr>
              <a:defRPr/>
            </a:pPr>
            <a:fld id="{AA4AD78F-8C44-4964-9EC7-5A2CDADED3FF}" type="datetime1">
              <a:rPr lang="fr-FR"/>
              <a:t>25/11/2021</a:t>
            </a:fld>
            <a:endParaRPr lang="fr-FR"/>
          </a:p>
        </p:txBody>
      </p:sp>
      <p:sp>
        <p:nvSpPr>
          <p:cNvPr id="6" name="Espace réservé du numéro de diapositive 8"/>
          <p:cNvSpPr>
            <a:spLocks noGrp="1"/>
          </p:cNvSpPr>
          <p:nvPr>
            <p:ph type="sldNum" sz="quarter" idx="12"/>
          </p:nvPr>
        </p:nvSpPr>
        <p:spPr bwMode="auto"/>
        <p:txBody>
          <a:bodyPr/>
          <a:lstStyle/>
          <a:p>
            <a:pPr>
              <a:defRPr/>
            </a:pPr>
            <a:fld id="{9E6BA996-A1A7-48A9-A6EC-4545BBCA3A04}" type="slidenum">
              <a:rPr lang="fr-FR"/>
              <a:t>18</a:t>
            </a:fld>
            <a:endParaRPr lang="fr-FR"/>
          </a:p>
        </p:txBody>
      </p:sp>
      <p:sp>
        <p:nvSpPr>
          <p:cNvPr id="2" name="Rectangle : coins arrondis 1">
            <a:extLst>
              <a:ext uri="{FF2B5EF4-FFF2-40B4-BE49-F238E27FC236}">
                <a16:creationId xmlns:a16="http://schemas.microsoft.com/office/drawing/2014/main" id="{29B4A8A5-1ED5-7A40-B5CF-5239432DB357}"/>
              </a:ext>
            </a:extLst>
          </p:cNvPr>
          <p:cNvSpPr/>
          <p:nvPr/>
        </p:nvSpPr>
        <p:spPr>
          <a:xfrm>
            <a:off x="3110182" y="2043972"/>
            <a:ext cx="3024336" cy="830402"/>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Syndicat BetaA Bold" pitchFamily="2" charset="77"/>
                <a:ea typeface="Syndicat BetaA Bold" pitchFamily="2" charset="77"/>
              </a:rPr>
              <a:t>DIAGNOSTIC SOCIOTECHNIQUE</a:t>
            </a:r>
          </a:p>
        </p:txBody>
      </p:sp>
      <p:sp>
        <p:nvSpPr>
          <p:cNvPr id="11" name="Rectangle : coins arrondis 10">
            <a:extLst>
              <a:ext uri="{FF2B5EF4-FFF2-40B4-BE49-F238E27FC236}">
                <a16:creationId xmlns:a16="http://schemas.microsoft.com/office/drawing/2014/main" id="{4360D4F1-4BA1-AD48-9BEA-9C18A7601152}"/>
              </a:ext>
            </a:extLst>
          </p:cNvPr>
          <p:cNvSpPr/>
          <p:nvPr/>
        </p:nvSpPr>
        <p:spPr bwMode="auto">
          <a:xfrm>
            <a:off x="551384" y="2062233"/>
            <a:ext cx="1878906" cy="812141"/>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Syndicat BetaA Bold" pitchFamily="2" charset="77"/>
                <a:ea typeface="Syndicat BetaA Bold" pitchFamily="2" charset="77"/>
              </a:rPr>
              <a:t>ANIMATION</a:t>
            </a:r>
          </a:p>
        </p:txBody>
      </p:sp>
      <p:sp>
        <p:nvSpPr>
          <p:cNvPr id="12" name="Rectangle : coins arrondis 11">
            <a:extLst>
              <a:ext uri="{FF2B5EF4-FFF2-40B4-BE49-F238E27FC236}">
                <a16:creationId xmlns:a16="http://schemas.microsoft.com/office/drawing/2014/main" id="{686C0FF9-9CE4-624A-8EC6-F345887D5BF5}"/>
              </a:ext>
            </a:extLst>
          </p:cNvPr>
          <p:cNvSpPr/>
          <p:nvPr/>
        </p:nvSpPr>
        <p:spPr bwMode="auto">
          <a:xfrm>
            <a:off x="6814410" y="2062233"/>
            <a:ext cx="1878906" cy="830401"/>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Syndicat BetaA Bold" pitchFamily="2" charset="77"/>
                <a:ea typeface="Syndicat BetaA Bold" pitchFamily="2" charset="77"/>
              </a:rPr>
              <a:t>ÉVALUATION</a:t>
            </a:r>
          </a:p>
        </p:txBody>
      </p:sp>
      <p:sp>
        <p:nvSpPr>
          <p:cNvPr id="3" name="Croix 2">
            <a:extLst>
              <a:ext uri="{FF2B5EF4-FFF2-40B4-BE49-F238E27FC236}">
                <a16:creationId xmlns:a16="http://schemas.microsoft.com/office/drawing/2014/main" id="{D17A6125-9762-AF41-AADE-CA2CECE29FCB}"/>
              </a:ext>
            </a:extLst>
          </p:cNvPr>
          <p:cNvSpPr/>
          <p:nvPr/>
        </p:nvSpPr>
        <p:spPr>
          <a:xfrm>
            <a:off x="2554212" y="2244562"/>
            <a:ext cx="432048" cy="429219"/>
          </a:xfrm>
          <a:prstGeom prst="plus">
            <a:avLst>
              <a:gd name="adj" fmla="val 42340"/>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Croix 12">
            <a:extLst>
              <a:ext uri="{FF2B5EF4-FFF2-40B4-BE49-F238E27FC236}">
                <a16:creationId xmlns:a16="http://schemas.microsoft.com/office/drawing/2014/main" id="{EE16CC17-EB59-8C44-941C-09DFE635DFA6}"/>
              </a:ext>
            </a:extLst>
          </p:cNvPr>
          <p:cNvSpPr/>
          <p:nvPr/>
        </p:nvSpPr>
        <p:spPr bwMode="auto">
          <a:xfrm>
            <a:off x="6258440" y="2279670"/>
            <a:ext cx="432048" cy="429219"/>
          </a:xfrm>
          <a:prstGeom prst="plus">
            <a:avLst>
              <a:gd name="adj" fmla="val 42340"/>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4E4B32AF-D86A-6343-9C75-71D4E2449A6D}"/>
              </a:ext>
            </a:extLst>
          </p:cNvPr>
          <p:cNvSpPr/>
          <p:nvPr/>
        </p:nvSpPr>
        <p:spPr bwMode="auto">
          <a:xfrm>
            <a:off x="9373208" y="2043970"/>
            <a:ext cx="2115856" cy="830402"/>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Syndicat BetaA Bold" pitchFamily="2" charset="77"/>
                <a:ea typeface="Syndicat BetaA Bold" pitchFamily="2" charset="77"/>
              </a:rPr>
              <a:t>FORMATIONS</a:t>
            </a:r>
            <a:endParaRPr lang="fr-FR" dirty="0">
              <a:solidFill>
                <a:schemeClr val="bg1"/>
              </a:solidFill>
              <a:latin typeface="Syndicat BetaA Light" pitchFamily="2" charset="77"/>
              <a:ea typeface="Syndicat BetaA Light" pitchFamily="2" charset="77"/>
            </a:endParaRPr>
          </a:p>
        </p:txBody>
      </p:sp>
      <p:sp>
        <p:nvSpPr>
          <p:cNvPr id="15" name="Croix 14">
            <a:extLst>
              <a:ext uri="{FF2B5EF4-FFF2-40B4-BE49-F238E27FC236}">
                <a16:creationId xmlns:a16="http://schemas.microsoft.com/office/drawing/2014/main" id="{6F176386-E92F-974E-9F9A-833135CBE445}"/>
              </a:ext>
            </a:extLst>
          </p:cNvPr>
          <p:cNvSpPr/>
          <p:nvPr/>
        </p:nvSpPr>
        <p:spPr bwMode="auto">
          <a:xfrm>
            <a:off x="8817238" y="2265699"/>
            <a:ext cx="432048" cy="429219"/>
          </a:xfrm>
          <a:prstGeom prst="plus">
            <a:avLst>
              <a:gd name="adj" fmla="val 42340"/>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Bulle rectangulaire 9">
            <a:extLst>
              <a:ext uri="{FF2B5EF4-FFF2-40B4-BE49-F238E27FC236}">
                <a16:creationId xmlns:a16="http://schemas.microsoft.com/office/drawing/2014/main" id="{7C589C68-C5A2-1046-9899-3ACE821150CB}"/>
              </a:ext>
            </a:extLst>
          </p:cNvPr>
          <p:cNvSpPr/>
          <p:nvPr/>
        </p:nvSpPr>
        <p:spPr bwMode="auto">
          <a:xfrm>
            <a:off x="551384" y="3653402"/>
            <a:ext cx="2664296" cy="2007846"/>
          </a:xfrm>
          <a:prstGeom prst="wedgeRectCallout">
            <a:avLst>
              <a:gd name="adj1" fmla="val -6786"/>
              <a:gd name="adj2" fmla="val -93062"/>
            </a:avLst>
          </a:prstGeom>
          <a:solidFill>
            <a:srgbClr val="FDB939"/>
          </a:solidFill>
          <a:ln>
            <a:noFill/>
          </a:ln>
        </p:spPr>
        <p:style>
          <a:lnRef idx="1">
            <a:schemeClr val="accent1"/>
          </a:lnRef>
          <a:fillRef idx="3">
            <a:schemeClr val="accent1"/>
          </a:fillRef>
          <a:effectRef idx="2">
            <a:schemeClr val="accent1"/>
          </a:effectRef>
          <a:fontRef idx="minor">
            <a:schemeClr val="lt1"/>
          </a:fontRef>
        </p:style>
        <p:txBody>
          <a:bodyPr numCol="1" rtlCol="0" anchor="ctr"/>
          <a:lstStyle/>
          <a:p>
            <a:pPr marL="285750" indent="-285750">
              <a:spcAft>
                <a:spcPts val="600"/>
              </a:spcAft>
              <a:buFont typeface="Wingdings" pitchFamily="2" charset="2"/>
              <a:buChar char="Ø"/>
            </a:pPr>
            <a:r>
              <a:rPr lang="fr-FR" sz="1500" dirty="0">
                <a:solidFill>
                  <a:schemeClr val="tx2"/>
                </a:solidFill>
                <a:latin typeface="Syndicat BetaA" pitchFamily="2" charset="77"/>
                <a:ea typeface="Syndicat BetaA" pitchFamily="2" charset="77"/>
              </a:rPr>
              <a:t>Temps passé + frais</a:t>
            </a:r>
          </a:p>
          <a:p>
            <a:pPr marL="285750" indent="-285750">
              <a:spcAft>
                <a:spcPts val="600"/>
              </a:spcAft>
              <a:buFont typeface="Wingdings" pitchFamily="2" charset="2"/>
              <a:buChar char="Ø"/>
            </a:pPr>
            <a:r>
              <a:rPr lang="fr-FR" sz="1500" dirty="0">
                <a:solidFill>
                  <a:schemeClr val="tx2"/>
                </a:solidFill>
                <a:latin typeface="Syndicat BetaA Light" pitchFamily="2" charset="77"/>
                <a:ea typeface="Syndicat BetaA Light" pitchFamily="2" charset="77"/>
              </a:rPr>
              <a:t>Dans la limite de 70% des dépenses et de        25 000€ (50000€ en première année)</a:t>
            </a:r>
          </a:p>
        </p:txBody>
      </p:sp>
      <p:sp>
        <p:nvSpPr>
          <p:cNvPr id="20" name="Bulle rectangulaire 9">
            <a:extLst>
              <a:ext uri="{FF2B5EF4-FFF2-40B4-BE49-F238E27FC236}">
                <a16:creationId xmlns:a16="http://schemas.microsoft.com/office/drawing/2014/main" id="{294E0502-6EAA-914B-BF09-1C4BF91C6EA7}"/>
              </a:ext>
            </a:extLst>
          </p:cNvPr>
          <p:cNvSpPr/>
          <p:nvPr/>
        </p:nvSpPr>
        <p:spPr bwMode="auto">
          <a:xfrm>
            <a:off x="3446988" y="3639041"/>
            <a:ext cx="2937043" cy="2022207"/>
          </a:xfrm>
          <a:prstGeom prst="wedgeRectCallout">
            <a:avLst>
              <a:gd name="adj1" fmla="val 6912"/>
              <a:gd name="adj2" fmla="val -82139"/>
            </a:avLst>
          </a:prstGeom>
          <a:solidFill>
            <a:srgbClr val="FDB939"/>
          </a:solidFill>
          <a:ln>
            <a:noFill/>
          </a:ln>
        </p:spPr>
        <p:style>
          <a:lnRef idx="1">
            <a:schemeClr val="accent1"/>
          </a:lnRef>
          <a:fillRef idx="3">
            <a:schemeClr val="accent1"/>
          </a:fillRef>
          <a:effectRef idx="2">
            <a:schemeClr val="accent1"/>
          </a:effectRef>
          <a:fontRef idx="minor">
            <a:schemeClr val="lt1"/>
          </a:fontRef>
        </p:style>
        <p:txBody>
          <a:bodyPr numCol="1" rtlCol="0" anchor="ctr"/>
          <a:lstStyle/>
          <a:p>
            <a:pPr marL="285750" indent="-285750">
              <a:spcAft>
                <a:spcPts val="1200"/>
              </a:spcAft>
              <a:buFont typeface="Wingdings" pitchFamily="2" charset="2"/>
              <a:buChar char="Ø"/>
            </a:pPr>
            <a:r>
              <a:rPr lang="fr-FR" sz="1500" dirty="0">
                <a:solidFill>
                  <a:schemeClr val="tx2"/>
                </a:solidFill>
                <a:latin typeface="Syndicat BetaA" pitchFamily="2" charset="77"/>
                <a:ea typeface="Syndicat BetaA" pitchFamily="2" charset="77"/>
              </a:rPr>
              <a:t>Forfait x nombre de ménages accompagnés</a:t>
            </a:r>
          </a:p>
          <a:p>
            <a:pPr marL="285750" indent="-285750">
              <a:spcAft>
                <a:spcPts val="1200"/>
              </a:spcAft>
              <a:buFont typeface="Wingdings" pitchFamily="2" charset="2"/>
              <a:buChar char="Ø"/>
            </a:pPr>
            <a:r>
              <a:rPr lang="fr-FR" sz="1500" dirty="0">
                <a:solidFill>
                  <a:schemeClr val="tx2"/>
                </a:solidFill>
                <a:latin typeface="Syndicat BetaA Light" pitchFamily="2" charset="77"/>
                <a:ea typeface="Syndicat BetaA Light" pitchFamily="2" charset="77"/>
              </a:rPr>
              <a:t>dans la limite de 70% des dépenses réelles liées aux visites et à l’accompagnement</a:t>
            </a:r>
          </a:p>
        </p:txBody>
      </p:sp>
      <p:sp>
        <p:nvSpPr>
          <p:cNvPr id="21" name="Bulle rectangulaire 9">
            <a:extLst>
              <a:ext uri="{FF2B5EF4-FFF2-40B4-BE49-F238E27FC236}">
                <a16:creationId xmlns:a16="http://schemas.microsoft.com/office/drawing/2014/main" id="{16DB91FD-1AFD-144E-8116-17FE64AB5D96}"/>
              </a:ext>
            </a:extLst>
          </p:cNvPr>
          <p:cNvSpPr/>
          <p:nvPr/>
        </p:nvSpPr>
        <p:spPr bwMode="auto">
          <a:xfrm>
            <a:off x="6665819" y="3614269"/>
            <a:ext cx="2234837" cy="1542924"/>
          </a:xfrm>
          <a:prstGeom prst="wedgeRectCallout">
            <a:avLst>
              <a:gd name="adj1" fmla="val -5598"/>
              <a:gd name="adj2" fmla="val -90751"/>
            </a:avLst>
          </a:prstGeom>
          <a:solidFill>
            <a:srgbClr val="FDB939"/>
          </a:solidFill>
          <a:ln>
            <a:noFill/>
          </a:ln>
        </p:spPr>
        <p:style>
          <a:lnRef idx="1">
            <a:schemeClr val="accent1"/>
          </a:lnRef>
          <a:fillRef idx="3">
            <a:schemeClr val="accent1"/>
          </a:fillRef>
          <a:effectRef idx="2">
            <a:schemeClr val="accent1"/>
          </a:effectRef>
          <a:fontRef idx="minor">
            <a:schemeClr val="lt1"/>
          </a:fontRef>
        </p:style>
        <p:txBody>
          <a:bodyPr numCol="1" rtlCol="0" anchor="ctr"/>
          <a:lstStyle/>
          <a:p>
            <a:pPr marL="285750" indent="-285750">
              <a:spcAft>
                <a:spcPts val="1200"/>
              </a:spcAft>
              <a:buFont typeface="Wingdings" pitchFamily="2" charset="2"/>
              <a:buChar char="Ø"/>
            </a:pPr>
            <a:r>
              <a:rPr lang="fr-FR" sz="1500" dirty="0">
                <a:solidFill>
                  <a:schemeClr val="tx2"/>
                </a:solidFill>
                <a:latin typeface="Syndicat BetaA" pitchFamily="2" charset="77"/>
                <a:ea typeface="Syndicat BetaA" pitchFamily="2" charset="77"/>
              </a:rPr>
              <a:t>Temps passé + frais</a:t>
            </a:r>
          </a:p>
          <a:p>
            <a:pPr marL="285750" indent="-285750">
              <a:spcAft>
                <a:spcPts val="1200"/>
              </a:spcAft>
              <a:buFont typeface="Wingdings" pitchFamily="2" charset="2"/>
              <a:buChar char="Ø"/>
            </a:pPr>
            <a:r>
              <a:rPr lang="fr-FR" sz="1500" dirty="0">
                <a:solidFill>
                  <a:schemeClr val="tx2"/>
                </a:solidFill>
                <a:latin typeface="Syndicat BetaA Light" pitchFamily="2" charset="77"/>
                <a:ea typeface="Syndicat BetaA Light" pitchFamily="2" charset="77"/>
              </a:rPr>
              <a:t>Dans la limite de 70% des dépenses et de 20 000€</a:t>
            </a:r>
          </a:p>
        </p:txBody>
      </p:sp>
      <p:sp>
        <p:nvSpPr>
          <p:cNvPr id="22" name="Bulle rectangulaire 9">
            <a:extLst>
              <a:ext uri="{FF2B5EF4-FFF2-40B4-BE49-F238E27FC236}">
                <a16:creationId xmlns:a16="http://schemas.microsoft.com/office/drawing/2014/main" id="{BF206A1E-EDA0-724B-B69E-3972958B2935}"/>
              </a:ext>
            </a:extLst>
          </p:cNvPr>
          <p:cNvSpPr/>
          <p:nvPr/>
        </p:nvSpPr>
        <p:spPr bwMode="auto">
          <a:xfrm>
            <a:off x="9182444" y="3653402"/>
            <a:ext cx="2306620" cy="1152130"/>
          </a:xfrm>
          <a:prstGeom prst="wedgeRectCallout">
            <a:avLst>
              <a:gd name="adj1" fmla="val 5508"/>
              <a:gd name="adj2" fmla="val -116388"/>
            </a:avLst>
          </a:prstGeom>
          <a:solidFill>
            <a:srgbClr val="FDB939"/>
          </a:solidFill>
          <a:ln>
            <a:noFill/>
          </a:ln>
        </p:spPr>
        <p:style>
          <a:lnRef idx="1">
            <a:schemeClr val="accent1"/>
          </a:lnRef>
          <a:fillRef idx="3">
            <a:schemeClr val="accent1"/>
          </a:fillRef>
          <a:effectRef idx="2">
            <a:schemeClr val="accent1"/>
          </a:effectRef>
          <a:fontRef idx="minor">
            <a:schemeClr val="lt1"/>
          </a:fontRef>
        </p:style>
        <p:txBody>
          <a:bodyPr numCol="1" rtlCol="0" anchor="ctr"/>
          <a:lstStyle/>
          <a:p>
            <a:pPr marL="285750" indent="-285750">
              <a:spcAft>
                <a:spcPts val="1200"/>
              </a:spcAft>
              <a:buFont typeface="Wingdings" pitchFamily="2" charset="2"/>
              <a:buChar char="Ø"/>
            </a:pPr>
            <a:r>
              <a:rPr lang="fr-FR" sz="1500" dirty="0">
                <a:solidFill>
                  <a:schemeClr val="tx2"/>
                </a:solidFill>
                <a:latin typeface="Syndicat BetaA" pitchFamily="2" charset="77"/>
                <a:ea typeface="Syndicat BetaA" pitchFamily="2" charset="77"/>
              </a:rPr>
              <a:t>75% des dépenses</a:t>
            </a:r>
          </a:p>
        </p:txBody>
      </p:sp>
    </p:spTree>
    <p:extLst>
      <p:ext uri="{BB962C8B-B14F-4D97-AF65-F5344CB8AC3E}">
        <p14:creationId xmlns:p14="http://schemas.microsoft.com/office/powerpoint/2010/main" val="218413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179003" y="-10886"/>
            <a:ext cx="7040781" cy="1685263"/>
          </a:xfrm>
        </p:spPr>
        <p:txBody>
          <a:bodyPr/>
          <a:lstStyle/>
          <a:p>
            <a:r>
              <a:rPr lang="fr-FR" dirty="0">
                <a:latin typeface="Syndicat BetaA Bold" pitchFamily="2" charset="77"/>
                <a:ea typeface="Syndicat BetaA Bold" pitchFamily="2" charset="77"/>
              </a:rPr>
              <a:t>Rejoindre le programme : procédure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19</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4" name="Rectangle : coins arrondis 3">
            <a:extLst>
              <a:ext uri="{FF2B5EF4-FFF2-40B4-BE49-F238E27FC236}">
                <a16:creationId xmlns:a16="http://schemas.microsoft.com/office/drawing/2014/main" id="{0A6E2CF0-1F16-6E43-BF76-BFD9B30D1322}"/>
              </a:ext>
            </a:extLst>
          </p:cNvPr>
          <p:cNvSpPr/>
          <p:nvPr/>
        </p:nvSpPr>
        <p:spPr>
          <a:xfrm>
            <a:off x="526748" y="2579652"/>
            <a:ext cx="2718546" cy="1165288"/>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yndicat BetaA" pitchFamily="2" charset="77"/>
              <a:ea typeface="Syndicat BetaA" pitchFamily="2" charset="77"/>
            </a:endParaRPr>
          </a:p>
        </p:txBody>
      </p:sp>
      <p:sp>
        <p:nvSpPr>
          <p:cNvPr id="16" name="Rectangle : coins arrondis 15">
            <a:extLst>
              <a:ext uri="{FF2B5EF4-FFF2-40B4-BE49-F238E27FC236}">
                <a16:creationId xmlns:a16="http://schemas.microsoft.com/office/drawing/2014/main" id="{4CEA859C-30A7-8048-99A4-BB6FC0E1D484}"/>
              </a:ext>
            </a:extLst>
          </p:cNvPr>
          <p:cNvSpPr/>
          <p:nvPr/>
        </p:nvSpPr>
        <p:spPr>
          <a:xfrm>
            <a:off x="2174589" y="4432216"/>
            <a:ext cx="2718545" cy="1165293"/>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yndicat BetaA" pitchFamily="2" charset="77"/>
              <a:ea typeface="Syndicat BetaA" pitchFamily="2" charset="77"/>
            </a:endParaRPr>
          </a:p>
        </p:txBody>
      </p:sp>
      <p:sp>
        <p:nvSpPr>
          <p:cNvPr id="17" name="Rectangle : coins arrondis 16">
            <a:extLst>
              <a:ext uri="{FF2B5EF4-FFF2-40B4-BE49-F238E27FC236}">
                <a16:creationId xmlns:a16="http://schemas.microsoft.com/office/drawing/2014/main" id="{A6BFC051-EAB7-794E-8981-140C33DF89F7}"/>
              </a:ext>
            </a:extLst>
          </p:cNvPr>
          <p:cNvSpPr/>
          <p:nvPr/>
        </p:nvSpPr>
        <p:spPr>
          <a:xfrm>
            <a:off x="4481330" y="2579651"/>
            <a:ext cx="2884880" cy="1165289"/>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yndicat BetaA" pitchFamily="2" charset="77"/>
              <a:ea typeface="Syndicat BetaA" pitchFamily="2" charset="77"/>
            </a:endParaRPr>
          </a:p>
        </p:txBody>
      </p:sp>
      <p:sp>
        <p:nvSpPr>
          <p:cNvPr id="18" name="Rectangle : coins arrondis 17">
            <a:extLst>
              <a:ext uri="{FF2B5EF4-FFF2-40B4-BE49-F238E27FC236}">
                <a16:creationId xmlns:a16="http://schemas.microsoft.com/office/drawing/2014/main" id="{1DFEA5A4-5329-B44A-80E6-BAB1F800AB43}"/>
              </a:ext>
            </a:extLst>
          </p:cNvPr>
          <p:cNvSpPr/>
          <p:nvPr/>
        </p:nvSpPr>
        <p:spPr>
          <a:xfrm>
            <a:off x="6992175" y="4432216"/>
            <a:ext cx="2718546" cy="1165293"/>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yndicat BetaA" pitchFamily="2" charset="77"/>
              <a:ea typeface="Syndicat BetaA" pitchFamily="2" charset="77"/>
            </a:endParaRPr>
          </a:p>
        </p:txBody>
      </p:sp>
      <p:sp>
        <p:nvSpPr>
          <p:cNvPr id="19" name="Rectangle : coins arrondis 18">
            <a:extLst>
              <a:ext uri="{FF2B5EF4-FFF2-40B4-BE49-F238E27FC236}">
                <a16:creationId xmlns:a16="http://schemas.microsoft.com/office/drawing/2014/main" id="{6B7DC074-AED5-AA48-B91E-DA84BC1EE9AD}"/>
              </a:ext>
            </a:extLst>
          </p:cNvPr>
          <p:cNvSpPr/>
          <p:nvPr/>
        </p:nvSpPr>
        <p:spPr>
          <a:xfrm>
            <a:off x="8780372" y="2579652"/>
            <a:ext cx="2884880" cy="1165293"/>
          </a:xfrm>
          <a:prstGeom prst="round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Syndicat BetaA" pitchFamily="2" charset="77"/>
              <a:ea typeface="Syndicat BetaA" pitchFamily="2" charset="77"/>
            </a:endParaRPr>
          </a:p>
        </p:txBody>
      </p:sp>
      <p:pic>
        <p:nvPicPr>
          <p:cNvPr id="30" name="Image 29">
            <a:extLst>
              <a:ext uri="{FF2B5EF4-FFF2-40B4-BE49-F238E27FC236}">
                <a16:creationId xmlns:a16="http://schemas.microsoft.com/office/drawing/2014/main" id="{7DC4DCAA-AEB7-4341-AAA0-120215E3B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906" y="2676186"/>
            <a:ext cx="962660" cy="962660"/>
          </a:xfrm>
          <a:prstGeom prst="rect">
            <a:avLst/>
          </a:prstGeom>
        </p:spPr>
      </p:pic>
      <p:pic>
        <p:nvPicPr>
          <p:cNvPr id="32" name="Image 31">
            <a:extLst>
              <a:ext uri="{FF2B5EF4-FFF2-40B4-BE49-F238E27FC236}">
                <a16:creationId xmlns:a16="http://schemas.microsoft.com/office/drawing/2014/main" id="{7EAAB06C-B9C8-D34B-B8ED-FFD2D092F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913" y="4514542"/>
            <a:ext cx="1020408" cy="1020408"/>
          </a:xfrm>
          <a:prstGeom prst="rect">
            <a:avLst/>
          </a:prstGeom>
        </p:spPr>
      </p:pic>
      <p:pic>
        <p:nvPicPr>
          <p:cNvPr id="34" name="Image 33">
            <a:extLst>
              <a:ext uri="{FF2B5EF4-FFF2-40B4-BE49-F238E27FC236}">
                <a16:creationId xmlns:a16="http://schemas.microsoft.com/office/drawing/2014/main" id="{72941602-EF26-7F4C-B486-9FE2B175D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821" y="2664130"/>
            <a:ext cx="1020408" cy="1020408"/>
          </a:xfrm>
          <a:prstGeom prst="rect">
            <a:avLst/>
          </a:prstGeom>
        </p:spPr>
      </p:pic>
      <p:pic>
        <p:nvPicPr>
          <p:cNvPr id="36" name="Image 35">
            <a:extLst>
              <a:ext uri="{FF2B5EF4-FFF2-40B4-BE49-F238E27FC236}">
                <a16:creationId xmlns:a16="http://schemas.microsoft.com/office/drawing/2014/main" id="{42FD6E4A-A7C4-6942-9052-9B49E2512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7579" y="4504732"/>
            <a:ext cx="1020408" cy="1020408"/>
          </a:xfrm>
          <a:prstGeom prst="rect">
            <a:avLst/>
          </a:prstGeom>
        </p:spPr>
      </p:pic>
      <p:pic>
        <p:nvPicPr>
          <p:cNvPr id="38" name="Image 37">
            <a:extLst>
              <a:ext uri="{FF2B5EF4-FFF2-40B4-BE49-F238E27FC236}">
                <a16:creationId xmlns:a16="http://schemas.microsoft.com/office/drawing/2014/main" id="{56E89ADF-4F95-7241-8168-60A251CB4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5361" y="2724532"/>
            <a:ext cx="1020408" cy="1020408"/>
          </a:xfrm>
          <a:prstGeom prst="rect">
            <a:avLst/>
          </a:prstGeom>
        </p:spPr>
      </p:pic>
      <p:sp>
        <p:nvSpPr>
          <p:cNvPr id="40" name="ZoneTexte 39">
            <a:extLst>
              <a:ext uri="{FF2B5EF4-FFF2-40B4-BE49-F238E27FC236}">
                <a16:creationId xmlns:a16="http://schemas.microsoft.com/office/drawing/2014/main" id="{F986BDD6-D135-EE4F-9783-D80887C07018}"/>
              </a:ext>
            </a:extLst>
          </p:cNvPr>
          <p:cNvSpPr txBox="1"/>
          <p:nvPr/>
        </p:nvSpPr>
        <p:spPr>
          <a:xfrm>
            <a:off x="545816" y="2800357"/>
            <a:ext cx="1628773" cy="646331"/>
          </a:xfrm>
          <a:prstGeom prst="rect">
            <a:avLst/>
          </a:prstGeom>
          <a:noFill/>
        </p:spPr>
        <p:txBody>
          <a:bodyPr wrap="square">
            <a:spAutoFit/>
          </a:bodyPr>
          <a:lstStyle/>
          <a:p>
            <a:pPr algn="r"/>
            <a:r>
              <a:rPr lang="fr-FR" dirty="0">
                <a:solidFill>
                  <a:schemeClr val="bg1"/>
                </a:solidFill>
                <a:latin typeface="Syndicat BetaA" pitchFamily="2" charset="77"/>
                <a:ea typeface="Syndicat BetaA" pitchFamily="2" charset="77"/>
              </a:rPr>
              <a:t>Contact avec le CLER</a:t>
            </a:r>
          </a:p>
        </p:txBody>
      </p:sp>
      <p:sp>
        <p:nvSpPr>
          <p:cNvPr id="42" name="ZoneTexte 41">
            <a:extLst>
              <a:ext uri="{FF2B5EF4-FFF2-40B4-BE49-F238E27FC236}">
                <a16:creationId xmlns:a16="http://schemas.microsoft.com/office/drawing/2014/main" id="{0E031E3E-A21C-D44F-BF0D-82A810F340C2}"/>
              </a:ext>
            </a:extLst>
          </p:cNvPr>
          <p:cNvSpPr txBox="1"/>
          <p:nvPr/>
        </p:nvSpPr>
        <p:spPr>
          <a:xfrm>
            <a:off x="2220134" y="4530670"/>
            <a:ext cx="1787792" cy="923330"/>
          </a:xfrm>
          <a:prstGeom prst="rect">
            <a:avLst/>
          </a:prstGeom>
          <a:noFill/>
        </p:spPr>
        <p:txBody>
          <a:bodyPr wrap="square">
            <a:spAutoFit/>
          </a:bodyPr>
          <a:lstStyle/>
          <a:p>
            <a:r>
              <a:rPr lang="fr-FR" dirty="0">
                <a:solidFill>
                  <a:schemeClr val="bg1"/>
                </a:solidFill>
                <a:latin typeface="Syndicat BetaA" pitchFamily="2" charset="77"/>
                <a:ea typeface="Syndicat BetaA" pitchFamily="2" charset="77"/>
              </a:rPr>
              <a:t>Préparation du dossier de candidature</a:t>
            </a:r>
          </a:p>
        </p:txBody>
      </p:sp>
      <p:sp>
        <p:nvSpPr>
          <p:cNvPr id="44" name="ZoneTexte 43">
            <a:extLst>
              <a:ext uri="{FF2B5EF4-FFF2-40B4-BE49-F238E27FC236}">
                <a16:creationId xmlns:a16="http://schemas.microsoft.com/office/drawing/2014/main" id="{EB3BAA65-0DB2-E944-8AE7-8E489F25354A}"/>
              </a:ext>
            </a:extLst>
          </p:cNvPr>
          <p:cNvSpPr txBox="1"/>
          <p:nvPr/>
        </p:nvSpPr>
        <p:spPr>
          <a:xfrm>
            <a:off x="4536898" y="2677459"/>
            <a:ext cx="1788207" cy="923330"/>
          </a:xfrm>
          <a:prstGeom prst="rect">
            <a:avLst/>
          </a:prstGeom>
          <a:noFill/>
        </p:spPr>
        <p:txBody>
          <a:bodyPr wrap="square">
            <a:spAutoFit/>
          </a:bodyPr>
          <a:lstStyle/>
          <a:p>
            <a:r>
              <a:rPr lang="fr-FR" dirty="0">
                <a:solidFill>
                  <a:schemeClr val="bg1"/>
                </a:solidFill>
                <a:latin typeface="Syndicat BetaA" pitchFamily="2" charset="77"/>
                <a:ea typeface="Syndicat BetaA" pitchFamily="2" charset="77"/>
              </a:rPr>
              <a:t>Dépôt du dossier de candidature</a:t>
            </a:r>
          </a:p>
        </p:txBody>
      </p:sp>
      <p:sp>
        <p:nvSpPr>
          <p:cNvPr id="46" name="ZoneTexte 45">
            <a:extLst>
              <a:ext uri="{FF2B5EF4-FFF2-40B4-BE49-F238E27FC236}">
                <a16:creationId xmlns:a16="http://schemas.microsoft.com/office/drawing/2014/main" id="{00963345-0FF5-B043-8797-A78EC3828CEB}"/>
              </a:ext>
            </a:extLst>
          </p:cNvPr>
          <p:cNvSpPr txBox="1"/>
          <p:nvPr/>
        </p:nvSpPr>
        <p:spPr>
          <a:xfrm>
            <a:off x="8150947" y="4535874"/>
            <a:ext cx="1506456" cy="923330"/>
          </a:xfrm>
          <a:prstGeom prst="rect">
            <a:avLst/>
          </a:prstGeom>
          <a:noFill/>
        </p:spPr>
        <p:txBody>
          <a:bodyPr wrap="square">
            <a:spAutoFit/>
          </a:bodyPr>
          <a:lstStyle/>
          <a:p>
            <a:r>
              <a:rPr lang="fr-FR" dirty="0">
                <a:solidFill>
                  <a:schemeClr val="bg1"/>
                </a:solidFill>
                <a:latin typeface="Syndicat BetaA" pitchFamily="2" charset="77"/>
                <a:ea typeface="Syndicat BetaA" pitchFamily="2" charset="77"/>
              </a:rPr>
              <a:t>Décision du Comité d’Experts</a:t>
            </a:r>
          </a:p>
        </p:txBody>
      </p:sp>
      <p:sp>
        <p:nvSpPr>
          <p:cNvPr id="48" name="ZoneTexte 47">
            <a:extLst>
              <a:ext uri="{FF2B5EF4-FFF2-40B4-BE49-F238E27FC236}">
                <a16:creationId xmlns:a16="http://schemas.microsoft.com/office/drawing/2014/main" id="{4811AF88-A465-A14A-9BA7-5B56FBB126D4}"/>
              </a:ext>
            </a:extLst>
          </p:cNvPr>
          <p:cNvSpPr txBox="1"/>
          <p:nvPr/>
        </p:nvSpPr>
        <p:spPr>
          <a:xfrm>
            <a:off x="8946706" y="2700631"/>
            <a:ext cx="1687353" cy="923330"/>
          </a:xfrm>
          <a:prstGeom prst="rect">
            <a:avLst/>
          </a:prstGeom>
          <a:noFill/>
        </p:spPr>
        <p:txBody>
          <a:bodyPr wrap="square">
            <a:spAutoFit/>
          </a:bodyPr>
          <a:lstStyle/>
          <a:p>
            <a:r>
              <a:rPr lang="fr-FR" dirty="0">
                <a:solidFill>
                  <a:schemeClr val="bg1"/>
                </a:solidFill>
                <a:latin typeface="Syndicat BetaA" pitchFamily="2" charset="77"/>
                <a:ea typeface="Syndicat BetaA" pitchFamily="2" charset="77"/>
              </a:rPr>
              <a:t>Notification du CLER &amp; convention</a:t>
            </a:r>
          </a:p>
        </p:txBody>
      </p:sp>
      <p:cxnSp>
        <p:nvCxnSpPr>
          <p:cNvPr id="50" name="Connecteur en arc 49">
            <a:extLst>
              <a:ext uri="{FF2B5EF4-FFF2-40B4-BE49-F238E27FC236}">
                <a16:creationId xmlns:a16="http://schemas.microsoft.com/office/drawing/2014/main" id="{31B83BEC-E508-EE48-9A9C-4E55ABD18786}"/>
              </a:ext>
            </a:extLst>
          </p:cNvPr>
          <p:cNvCxnSpPr>
            <a:cxnSpLocks/>
            <a:stCxn id="4" idx="2"/>
            <a:endCxn id="16" idx="0"/>
          </p:cNvCxnSpPr>
          <p:nvPr/>
        </p:nvCxnSpPr>
        <p:spPr>
          <a:xfrm rot="16200000" flipH="1">
            <a:off x="2366303" y="3264657"/>
            <a:ext cx="687276" cy="1647841"/>
          </a:xfrm>
          <a:prstGeom prst="curvedConnector3">
            <a:avLst/>
          </a:prstGeom>
          <a:ln w="28575">
            <a:solidFill>
              <a:srgbClr val="C35549"/>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en arc 51">
            <a:extLst>
              <a:ext uri="{FF2B5EF4-FFF2-40B4-BE49-F238E27FC236}">
                <a16:creationId xmlns:a16="http://schemas.microsoft.com/office/drawing/2014/main" id="{ABBDDD1E-CD63-1B44-B09E-F7F623369BDF}"/>
              </a:ext>
            </a:extLst>
          </p:cNvPr>
          <p:cNvCxnSpPr>
            <a:cxnSpLocks/>
            <a:stCxn id="16" idx="3"/>
            <a:endCxn id="17" idx="2"/>
          </p:cNvCxnSpPr>
          <p:nvPr/>
        </p:nvCxnSpPr>
        <p:spPr>
          <a:xfrm flipV="1">
            <a:off x="4893134" y="3744940"/>
            <a:ext cx="1030636" cy="1269923"/>
          </a:xfrm>
          <a:prstGeom prst="curvedConnector2">
            <a:avLst/>
          </a:prstGeom>
          <a:ln w="28575">
            <a:solidFill>
              <a:srgbClr val="C35549"/>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en arc 54">
            <a:extLst>
              <a:ext uri="{FF2B5EF4-FFF2-40B4-BE49-F238E27FC236}">
                <a16:creationId xmlns:a16="http://schemas.microsoft.com/office/drawing/2014/main" id="{E56BBB60-1EC2-A24E-B3BC-2F0A66C93E1D}"/>
              </a:ext>
            </a:extLst>
          </p:cNvPr>
          <p:cNvCxnSpPr>
            <a:cxnSpLocks/>
            <a:stCxn id="17" idx="3"/>
            <a:endCxn id="18" idx="0"/>
          </p:cNvCxnSpPr>
          <p:nvPr/>
        </p:nvCxnSpPr>
        <p:spPr>
          <a:xfrm>
            <a:off x="7366210" y="3162296"/>
            <a:ext cx="985238" cy="1269920"/>
          </a:xfrm>
          <a:prstGeom prst="curvedConnector2">
            <a:avLst/>
          </a:prstGeom>
          <a:ln w="28575">
            <a:solidFill>
              <a:srgbClr val="C35549"/>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en arc 57">
            <a:extLst>
              <a:ext uri="{FF2B5EF4-FFF2-40B4-BE49-F238E27FC236}">
                <a16:creationId xmlns:a16="http://schemas.microsoft.com/office/drawing/2014/main" id="{96691CD4-8CC1-B44E-8855-36F37B4DCA4B}"/>
              </a:ext>
            </a:extLst>
          </p:cNvPr>
          <p:cNvCxnSpPr>
            <a:cxnSpLocks/>
            <a:stCxn id="18" idx="3"/>
            <a:endCxn id="19" idx="2"/>
          </p:cNvCxnSpPr>
          <p:nvPr/>
        </p:nvCxnSpPr>
        <p:spPr>
          <a:xfrm flipV="1">
            <a:off x="9710721" y="3744945"/>
            <a:ext cx="512091" cy="1269918"/>
          </a:xfrm>
          <a:prstGeom prst="curvedConnector2">
            <a:avLst/>
          </a:prstGeom>
          <a:ln w="28575">
            <a:solidFill>
              <a:srgbClr val="C3554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99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2169687"/>
            <a:ext cx="6291974" cy="1331210"/>
          </a:xfrm>
        </p:spPr>
        <p:txBody>
          <a:bodyPr/>
          <a:lstStyle/>
          <a:p>
            <a:r>
              <a:rPr lang="fr-FR" dirty="0">
                <a:latin typeface="Syndicat BetaA Bold" pitchFamily="2" charset="77"/>
                <a:ea typeface="Syndicat BetaA Bold" pitchFamily="2" charset="77"/>
              </a:rPr>
              <a:t>Objectifs du webinaire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8" name="ZoneTexte 17">
            <a:extLst>
              <a:ext uri="{FF2B5EF4-FFF2-40B4-BE49-F238E27FC236}">
                <a16:creationId xmlns:a16="http://schemas.microsoft.com/office/drawing/2014/main" id="{9017C33F-F574-204D-9476-BFFF05D6BF19}"/>
              </a:ext>
            </a:extLst>
          </p:cNvPr>
          <p:cNvSpPr txBox="1"/>
          <p:nvPr/>
        </p:nvSpPr>
        <p:spPr>
          <a:xfrm>
            <a:off x="8702987" y="6328197"/>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Rectangle 18">
            <a:extLst>
              <a:ext uri="{FF2B5EF4-FFF2-40B4-BE49-F238E27FC236}">
                <a16:creationId xmlns:a16="http://schemas.microsoft.com/office/drawing/2014/main" id="{7E20F5C5-4C4C-C244-82CE-314C256BE0AD}"/>
              </a:ext>
            </a:extLst>
          </p:cNvPr>
          <p:cNvSpPr/>
          <p:nvPr/>
        </p:nvSpPr>
        <p:spPr>
          <a:xfrm>
            <a:off x="745306" y="3934450"/>
            <a:ext cx="4611755" cy="674031"/>
          </a:xfrm>
          <a:prstGeom prst="rect">
            <a:avLst/>
          </a:prstGeom>
        </p:spPr>
        <p:txBody>
          <a:bodyPr wrap="square">
            <a:spAutoFit/>
          </a:bodyPr>
          <a:lstStyle/>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Vous approprier la méthodologie Slime et le fonctionnement du programme</a:t>
            </a:r>
          </a:p>
        </p:txBody>
      </p:sp>
      <p:cxnSp>
        <p:nvCxnSpPr>
          <p:cNvPr id="24" name="Connecteur droit 23">
            <a:extLst>
              <a:ext uri="{FF2B5EF4-FFF2-40B4-BE49-F238E27FC236}">
                <a16:creationId xmlns:a16="http://schemas.microsoft.com/office/drawing/2014/main" id="{C6F6095E-205A-FC42-B9A4-736B5B1A2446}"/>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3D4956F-0C5D-8146-8E4C-B015930DB47A}"/>
              </a:ext>
            </a:extLst>
          </p:cNvPr>
          <p:cNvSpPr/>
          <p:nvPr/>
        </p:nvSpPr>
        <p:spPr>
          <a:xfrm>
            <a:off x="0" y="0"/>
            <a:ext cx="12192000" cy="2463349"/>
          </a:xfrm>
          <a:prstGeom prst="rect">
            <a:avLst/>
          </a:prstGeom>
          <a:solidFill>
            <a:srgbClr val="FCC84D"/>
          </a:solidFill>
          <a:ln>
            <a:solidFill>
              <a:srgbClr val="FCC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3BCDFE75-C8D2-B24F-B90A-85842D0FB126}"/>
              </a:ext>
            </a:extLst>
          </p:cNvPr>
          <p:cNvSpPr txBox="1"/>
          <p:nvPr/>
        </p:nvSpPr>
        <p:spPr>
          <a:xfrm>
            <a:off x="6459725" y="4245037"/>
            <a:ext cx="4486524" cy="674031"/>
          </a:xfrm>
          <a:prstGeom prst="rect">
            <a:avLst/>
          </a:prstGeom>
          <a:noFill/>
        </p:spPr>
        <p:txBody>
          <a:bodyPr wrap="square">
            <a:spAutoFit/>
          </a:bodyPr>
          <a:lstStyle/>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Identifier les actions que vous pouvez reproduire sur votre territoire</a:t>
            </a:r>
          </a:p>
        </p:txBody>
      </p:sp>
      <p:sp>
        <p:nvSpPr>
          <p:cNvPr id="27" name="ZoneTexte 26">
            <a:extLst>
              <a:ext uri="{FF2B5EF4-FFF2-40B4-BE49-F238E27FC236}">
                <a16:creationId xmlns:a16="http://schemas.microsoft.com/office/drawing/2014/main" id="{03C555AE-10E9-BE4B-A023-CCF84BE73B68}"/>
              </a:ext>
            </a:extLst>
          </p:cNvPr>
          <p:cNvSpPr txBox="1"/>
          <p:nvPr/>
        </p:nvSpPr>
        <p:spPr>
          <a:xfrm>
            <a:off x="2027867" y="5259557"/>
            <a:ext cx="6102626" cy="674031"/>
          </a:xfrm>
          <a:prstGeom prst="rect">
            <a:avLst/>
          </a:prstGeom>
          <a:noFill/>
        </p:spPr>
        <p:txBody>
          <a:bodyPr wrap="square">
            <a:spAutoFit/>
          </a:bodyPr>
          <a:lstStyle/>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Vous familiariser avec le dossier de candidature pour commencer à concevoir votre dispositif</a:t>
            </a:r>
            <a:endParaRPr lang="fr-FR" sz="1600" dirty="0">
              <a:solidFill>
                <a:schemeClr val="bg2">
                  <a:lumMod val="10000"/>
                </a:schemeClr>
              </a:solidFill>
              <a:latin typeface="Syndicat BetaA Light" pitchFamily="2" charset="77"/>
              <a:ea typeface="Syndicat BetaA Light" pitchFamily="2" charset="77"/>
            </a:endParaRPr>
          </a:p>
        </p:txBody>
      </p:sp>
      <p:pic>
        <p:nvPicPr>
          <p:cNvPr id="20" name="Image 19">
            <a:extLst>
              <a:ext uri="{FF2B5EF4-FFF2-40B4-BE49-F238E27FC236}">
                <a16:creationId xmlns:a16="http://schemas.microsoft.com/office/drawing/2014/main" id="{4ED4BAC8-1071-6E42-A48B-C6A61B29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876" y="197091"/>
            <a:ext cx="2142305" cy="2142305"/>
          </a:xfrm>
          <a:prstGeom prst="rect">
            <a:avLst/>
          </a:prstGeom>
        </p:spPr>
      </p:pic>
    </p:spTree>
    <p:extLst>
      <p:ext uri="{BB962C8B-B14F-4D97-AF65-F5344CB8AC3E}">
        <p14:creationId xmlns:p14="http://schemas.microsoft.com/office/powerpoint/2010/main" val="37314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179003" y="-10885"/>
            <a:ext cx="11928116" cy="971584"/>
          </a:xfrm>
        </p:spPr>
        <p:txBody>
          <a:bodyPr/>
          <a:lstStyle/>
          <a:p>
            <a:r>
              <a:rPr lang="fr-FR" dirty="0">
                <a:latin typeface="Syndicat BetaA Bold" pitchFamily="2" charset="77"/>
                <a:ea typeface="Syndicat BetaA Bold" pitchFamily="2" charset="77"/>
              </a:rPr>
              <a:t>Les critères de sélection</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20</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ZoneTexte 15">
            <a:extLst>
              <a:ext uri="{FF2B5EF4-FFF2-40B4-BE49-F238E27FC236}">
                <a16:creationId xmlns:a16="http://schemas.microsoft.com/office/drawing/2014/main" id="{11A47AAA-18E4-BB42-A804-135D5016C5FE}"/>
              </a:ext>
            </a:extLst>
          </p:cNvPr>
          <p:cNvSpPr txBox="1"/>
          <p:nvPr/>
        </p:nvSpPr>
        <p:spPr>
          <a:xfrm>
            <a:off x="395755" y="1322269"/>
            <a:ext cx="6410159" cy="4702826"/>
          </a:xfrm>
          <a:prstGeom prst="rect">
            <a:avLst/>
          </a:prstGeom>
          <a:noFill/>
        </p:spPr>
        <p:txBody>
          <a:bodyPr wrap="square">
            <a:spAutoFit/>
          </a:bodyPr>
          <a:lstStyle/>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Le dispositif est piloté et financé ou </a:t>
            </a:r>
            <a:r>
              <a:rPr lang="fr-FR" sz="1400" dirty="0" err="1">
                <a:solidFill>
                  <a:schemeClr val="bg2">
                    <a:lumMod val="10000"/>
                  </a:schemeClr>
                </a:solidFill>
                <a:latin typeface="Syndicat BetaA Light" pitchFamily="2" charset="77"/>
                <a:ea typeface="Syndicat BetaA Light" pitchFamily="2" charset="77"/>
              </a:rPr>
              <a:t>co-financé</a:t>
            </a:r>
            <a:r>
              <a:rPr lang="fr-FR" sz="1400" dirty="0">
                <a:solidFill>
                  <a:schemeClr val="bg2">
                    <a:lumMod val="10000"/>
                  </a:schemeClr>
                </a:solidFill>
                <a:latin typeface="Syndicat BetaA Light" pitchFamily="2" charset="77"/>
                <a:ea typeface="Syndicat BetaA Light" pitchFamily="2" charset="77"/>
              </a:rPr>
              <a:t> par une ou plusieurs </a:t>
            </a:r>
            <a:r>
              <a:rPr lang="fr-FR" sz="1400" dirty="0">
                <a:solidFill>
                  <a:schemeClr val="bg2">
                    <a:lumMod val="10000"/>
                  </a:schemeClr>
                </a:solidFill>
                <a:latin typeface="Syndicat BetaA" pitchFamily="2" charset="77"/>
                <a:ea typeface="Syndicat BetaA" pitchFamily="2" charset="77"/>
              </a:rPr>
              <a:t>collectivités locales.</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Le dispositif cible des ménages en situation de précarité énergétique, </a:t>
            </a:r>
            <a:r>
              <a:rPr lang="fr-FR" sz="1400" dirty="0">
                <a:solidFill>
                  <a:schemeClr val="bg2">
                    <a:lumMod val="10000"/>
                  </a:schemeClr>
                </a:solidFill>
                <a:latin typeface="Syndicat BetaA" pitchFamily="2" charset="77"/>
                <a:ea typeface="Syndicat BetaA" pitchFamily="2" charset="77"/>
              </a:rPr>
              <a:t>quel que soit leur statut d’occupation, et dont les revenus sont inférieurs au seuil « très modeste » de l’ANAH.</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Le dispositif prévoit </a:t>
            </a:r>
            <a:r>
              <a:rPr lang="fr-FR" sz="1400" dirty="0">
                <a:solidFill>
                  <a:schemeClr val="bg2">
                    <a:lumMod val="10000"/>
                  </a:schemeClr>
                </a:solidFill>
                <a:latin typeface="Syndicat BetaA" pitchFamily="2" charset="77"/>
                <a:ea typeface="Syndicat BetaA" pitchFamily="2" charset="77"/>
              </a:rPr>
              <a:t>une ou plusieurs actions de repérage </a:t>
            </a:r>
            <a:r>
              <a:rPr lang="fr-FR" sz="1400" dirty="0">
                <a:solidFill>
                  <a:schemeClr val="bg2">
                    <a:lumMod val="10000"/>
                  </a:schemeClr>
                </a:solidFill>
                <a:latin typeface="Syndicat BetaA Light" pitchFamily="2" charset="77"/>
                <a:ea typeface="Syndicat BetaA Light" pitchFamily="2" charset="77"/>
              </a:rPr>
              <a:t>des ménages, au moins </a:t>
            </a:r>
            <a:r>
              <a:rPr lang="fr-FR" sz="1400" dirty="0">
                <a:solidFill>
                  <a:schemeClr val="bg2">
                    <a:lumMod val="10000"/>
                  </a:schemeClr>
                </a:solidFill>
                <a:latin typeface="Syndicat BetaA" pitchFamily="2" charset="77"/>
                <a:ea typeface="Syndicat BetaA" pitchFamily="2" charset="77"/>
              </a:rPr>
              <a:t>une visite à leur domicile, </a:t>
            </a:r>
            <a:r>
              <a:rPr lang="fr-FR" sz="1400" dirty="0">
                <a:solidFill>
                  <a:schemeClr val="bg2">
                    <a:lumMod val="10000"/>
                  </a:schemeClr>
                </a:solidFill>
                <a:latin typeface="Syndicat BetaA Light" pitchFamily="2" charset="77"/>
                <a:ea typeface="Syndicat BetaA Light" pitchFamily="2" charset="77"/>
              </a:rPr>
              <a:t>l’installation de </a:t>
            </a:r>
            <a:r>
              <a:rPr lang="fr-FR" sz="1400" dirty="0">
                <a:solidFill>
                  <a:schemeClr val="bg2">
                    <a:lumMod val="10000"/>
                  </a:schemeClr>
                </a:solidFill>
                <a:latin typeface="Syndicat BetaA" pitchFamily="2" charset="77"/>
                <a:ea typeface="Syndicat BetaA" pitchFamily="2" charset="77"/>
              </a:rPr>
              <a:t>petits équipements d’économies d’énergie, </a:t>
            </a:r>
            <a:r>
              <a:rPr lang="fr-FR" sz="1400" dirty="0">
                <a:solidFill>
                  <a:schemeClr val="bg2">
                    <a:lumMod val="10000"/>
                  </a:schemeClr>
                </a:solidFill>
                <a:latin typeface="Syndicat BetaA Light" pitchFamily="2" charset="77"/>
                <a:ea typeface="Syndicat BetaA Light" pitchFamily="2" charset="77"/>
              </a:rPr>
              <a:t>et </a:t>
            </a:r>
            <a:r>
              <a:rPr lang="fr-FR" sz="1400" dirty="0">
                <a:solidFill>
                  <a:schemeClr val="bg2">
                    <a:lumMod val="10000"/>
                  </a:schemeClr>
                </a:solidFill>
                <a:latin typeface="Syndicat BetaA" pitchFamily="2" charset="77"/>
                <a:ea typeface="Syndicat BetaA" pitchFamily="2" charset="77"/>
              </a:rPr>
              <a:t>l’orientation du ménage </a:t>
            </a:r>
            <a:r>
              <a:rPr lang="fr-FR" sz="1400" dirty="0">
                <a:solidFill>
                  <a:schemeClr val="bg2">
                    <a:lumMod val="10000"/>
                  </a:schemeClr>
                </a:solidFill>
                <a:latin typeface="Syndicat BetaA Light" pitchFamily="2" charset="77"/>
                <a:ea typeface="Syndicat BetaA Light" pitchFamily="2" charset="77"/>
              </a:rPr>
              <a:t>vers une ou plusieurs solutions adaptées.</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Le dispositif n’est </a:t>
            </a:r>
            <a:r>
              <a:rPr lang="fr-FR" sz="1400" dirty="0">
                <a:solidFill>
                  <a:schemeClr val="bg2">
                    <a:lumMod val="10000"/>
                  </a:schemeClr>
                </a:solidFill>
                <a:latin typeface="Syndicat BetaA" pitchFamily="2" charset="77"/>
                <a:ea typeface="Syndicat BetaA" pitchFamily="2" charset="77"/>
              </a:rPr>
              <a:t>pas </a:t>
            </a:r>
            <a:r>
              <a:rPr lang="fr-FR" sz="1400" dirty="0" err="1">
                <a:solidFill>
                  <a:schemeClr val="bg2">
                    <a:lumMod val="10000"/>
                  </a:schemeClr>
                </a:solidFill>
                <a:latin typeface="Syndicat BetaA" pitchFamily="2" charset="77"/>
                <a:ea typeface="Syndicat BetaA" pitchFamily="2" charset="77"/>
              </a:rPr>
              <a:t>co-financé</a:t>
            </a:r>
            <a:r>
              <a:rPr lang="fr-FR" sz="1400" dirty="0">
                <a:solidFill>
                  <a:schemeClr val="bg2">
                    <a:lumMod val="10000"/>
                  </a:schemeClr>
                </a:solidFill>
                <a:latin typeface="Syndicat BetaA" pitchFamily="2" charset="77"/>
                <a:ea typeface="Syndicat BetaA" pitchFamily="2" charset="77"/>
              </a:rPr>
              <a:t> par l’ADEME, par l’ANAH ou par le SARE.</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La collectivité s’engage à faire certifier ses dépenses liées au Slime par le </a:t>
            </a:r>
            <a:r>
              <a:rPr lang="fr-FR" sz="1400" dirty="0">
                <a:solidFill>
                  <a:schemeClr val="bg2">
                    <a:lumMod val="10000"/>
                  </a:schemeClr>
                </a:solidFill>
                <a:latin typeface="Syndicat BetaA" pitchFamily="2" charset="77"/>
                <a:ea typeface="Syndicat BetaA" pitchFamily="2" charset="77"/>
              </a:rPr>
              <a:t>comptable public.</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La collectivité s’engager à utiliser le logiciel </a:t>
            </a:r>
            <a:r>
              <a:rPr lang="fr-FR" sz="1400" b="1" dirty="0" err="1">
                <a:solidFill>
                  <a:schemeClr val="bg2">
                    <a:lumMod val="10000"/>
                  </a:schemeClr>
                </a:solidFill>
                <a:latin typeface="Syndicat BetaA Light" pitchFamily="2" charset="77"/>
                <a:ea typeface="Syndicat BetaA Light" pitchFamily="2" charset="77"/>
              </a:rPr>
              <a:t>SoliDiag</a:t>
            </a:r>
            <a:r>
              <a:rPr lang="fr-FR" sz="1400" b="1" dirty="0">
                <a:solidFill>
                  <a:schemeClr val="bg2">
                    <a:lumMod val="10000"/>
                  </a:schemeClr>
                </a:solidFill>
                <a:latin typeface="Syndicat BetaA Light" pitchFamily="2" charset="77"/>
                <a:ea typeface="Syndicat BetaA Light" pitchFamily="2" charset="77"/>
              </a:rPr>
              <a:t>.</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La collectivité s’engage à fournir un </a:t>
            </a:r>
            <a:r>
              <a:rPr lang="fr-FR" sz="1400" b="1" dirty="0">
                <a:solidFill>
                  <a:schemeClr val="bg2">
                    <a:lumMod val="10000"/>
                  </a:schemeClr>
                </a:solidFill>
                <a:latin typeface="Syndicat BetaA Light" pitchFamily="2" charset="77"/>
                <a:ea typeface="Syndicat BetaA Light" pitchFamily="2" charset="77"/>
              </a:rPr>
              <a:t>bilan annuel</a:t>
            </a:r>
            <a:r>
              <a:rPr lang="fr-FR" sz="1400" dirty="0">
                <a:solidFill>
                  <a:schemeClr val="bg2">
                    <a:lumMod val="10000"/>
                  </a:schemeClr>
                </a:solidFill>
                <a:latin typeface="Syndicat BetaA Light" pitchFamily="2" charset="77"/>
                <a:ea typeface="Syndicat BetaA Light" pitchFamily="2" charset="77"/>
              </a:rPr>
              <a:t> des activités réalisées.</a:t>
            </a:r>
          </a:p>
          <a:p>
            <a:pPr marL="342900" indent="-342900" algn="just">
              <a:lnSpc>
                <a:spcPct val="120000"/>
              </a:lnSpc>
              <a:spcAft>
                <a:spcPts val="600"/>
              </a:spcAft>
              <a:buFont typeface="Wingdings" pitchFamily="2" charset="2"/>
              <a:buChar char="ü"/>
            </a:pPr>
            <a:r>
              <a:rPr lang="fr-FR" sz="1400" dirty="0">
                <a:solidFill>
                  <a:schemeClr val="bg2">
                    <a:lumMod val="10000"/>
                  </a:schemeClr>
                </a:solidFill>
                <a:latin typeface="Syndicat BetaA Light" pitchFamily="2" charset="77"/>
                <a:ea typeface="Syndicat BetaA Light" pitchFamily="2" charset="77"/>
              </a:rPr>
              <a:t>La collectivité s’engage à respecter les règles </a:t>
            </a:r>
            <a:r>
              <a:rPr lang="fr-FR" sz="1400" b="1" dirty="0">
                <a:solidFill>
                  <a:schemeClr val="bg2">
                    <a:lumMod val="10000"/>
                  </a:schemeClr>
                </a:solidFill>
                <a:latin typeface="Syndicat BetaA Light" pitchFamily="2" charset="77"/>
                <a:ea typeface="Syndicat BetaA Light" pitchFamily="2" charset="77"/>
              </a:rPr>
              <a:t>RGPD</a:t>
            </a:r>
            <a:r>
              <a:rPr lang="fr-FR" sz="1400" dirty="0">
                <a:solidFill>
                  <a:schemeClr val="bg2">
                    <a:lumMod val="10000"/>
                  </a:schemeClr>
                </a:solidFill>
                <a:latin typeface="Syndicat BetaA Light" pitchFamily="2" charset="77"/>
                <a:ea typeface="Syndicat BetaA Light" pitchFamily="2" charset="77"/>
              </a:rPr>
              <a:t>.</a:t>
            </a:r>
            <a:endParaRPr lang="fr-FR" sz="1400" dirty="0">
              <a:solidFill>
                <a:schemeClr val="bg2">
                  <a:lumMod val="10000"/>
                </a:schemeClr>
              </a:solidFill>
              <a:latin typeface="Syndicat BetaA" pitchFamily="2" charset="77"/>
              <a:ea typeface="Syndicat BetaA" pitchFamily="2" charset="77"/>
            </a:endParaRPr>
          </a:p>
        </p:txBody>
      </p:sp>
      <p:sp>
        <p:nvSpPr>
          <p:cNvPr id="18" name="ZoneTexte 17">
            <a:extLst>
              <a:ext uri="{FF2B5EF4-FFF2-40B4-BE49-F238E27FC236}">
                <a16:creationId xmlns:a16="http://schemas.microsoft.com/office/drawing/2014/main" id="{E089C732-EDFA-F444-8EA0-9A9B5D2A3605}"/>
              </a:ext>
            </a:extLst>
          </p:cNvPr>
          <p:cNvSpPr txBox="1"/>
          <p:nvPr/>
        </p:nvSpPr>
        <p:spPr>
          <a:xfrm>
            <a:off x="7854214" y="1565413"/>
            <a:ext cx="3830856" cy="3727174"/>
          </a:xfrm>
          <a:prstGeom prst="rect">
            <a:avLst/>
          </a:prstGeom>
          <a:solidFill>
            <a:srgbClr val="C35549"/>
          </a:solidFill>
        </p:spPr>
        <p:txBody>
          <a:bodyPr wrap="square">
            <a:spAutoFit/>
          </a:bodyPr>
          <a:lstStyle/>
          <a:p>
            <a:pPr>
              <a:lnSpc>
                <a:spcPct val="120000"/>
              </a:lnSpc>
              <a:spcAft>
                <a:spcPts val="600"/>
              </a:spcAft>
            </a:pPr>
            <a:r>
              <a:rPr lang="fr-FR" b="1" dirty="0">
                <a:solidFill>
                  <a:schemeClr val="bg1"/>
                </a:solidFill>
                <a:latin typeface="Syndicat BetaA Bold" pitchFamily="2" charset="77"/>
                <a:ea typeface="Syndicat BetaA Bold" pitchFamily="2" charset="77"/>
              </a:rPr>
              <a:t>Objectifs annuels </a:t>
            </a:r>
            <a:r>
              <a:rPr lang="fr-FR" dirty="0">
                <a:solidFill>
                  <a:schemeClr val="bg1"/>
                </a:solidFill>
                <a:latin typeface="Syndicat BetaA Light" pitchFamily="2" charset="77"/>
                <a:ea typeface="Syndicat BetaA Light" pitchFamily="2" charset="77"/>
              </a:rPr>
              <a:t>(en nombre de ménages accompagnés)</a:t>
            </a:r>
          </a:p>
          <a:p>
            <a:pPr marL="742950" lvl="1" indent="-285750">
              <a:lnSpc>
                <a:spcPct val="120000"/>
              </a:lnSpc>
              <a:spcAft>
                <a:spcPts val="600"/>
              </a:spcAft>
              <a:buFont typeface="Arial" panose="020B0604020202020204" pitchFamily="34" charset="0"/>
              <a:buChar char="•"/>
            </a:pPr>
            <a:r>
              <a:rPr lang="fr-FR" sz="1600" b="1" dirty="0">
                <a:solidFill>
                  <a:schemeClr val="bg1"/>
                </a:solidFill>
                <a:latin typeface="Syndicat BetaA Bold" pitchFamily="2" charset="77"/>
                <a:ea typeface="Syndicat BetaA Bold" pitchFamily="2" charset="77"/>
              </a:rPr>
              <a:t>Année 1</a:t>
            </a:r>
            <a:r>
              <a:rPr lang="fr-FR" sz="1600" dirty="0">
                <a:solidFill>
                  <a:schemeClr val="bg1"/>
                </a:solidFill>
                <a:latin typeface="Syndicat BetaA" pitchFamily="2" charset="77"/>
                <a:ea typeface="Syndicat BetaA" pitchFamily="2" charset="77"/>
              </a:rPr>
              <a:t> : </a:t>
            </a:r>
            <a:r>
              <a:rPr lang="fr-FR" sz="1600" dirty="0">
                <a:solidFill>
                  <a:schemeClr val="bg1"/>
                </a:solidFill>
                <a:latin typeface="Syndicat BetaA Light" pitchFamily="2" charset="77"/>
                <a:ea typeface="Syndicat BetaA Light" pitchFamily="2" charset="77"/>
              </a:rPr>
              <a:t>1 ménage accompagné pour 1000 ménages présents sur le territoire (source : INSEE)</a:t>
            </a:r>
          </a:p>
          <a:p>
            <a:pPr marL="742950" lvl="1" indent="-285750">
              <a:lnSpc>
                <a:spcPct val="120000"/>
              </a:lnSpc>
              <a:spcAft>
                <a:spcPts val="600"/>
              </a:spcAft>
              <a:buFont typeface="Arial" panose="020B0604020202020204" pitchFamily="34" charset="0"/>
              <a:buChar char="•"/>
            </a:pPr>
            <a:r>
              <a:rPr lang="fr-FR" sz="1600" b="1" dirty="0">
                <a:solidFill>
                  <a:schemeClr val="bg1"/>
                </a:solidFill>
                <a:latin typeface="Syndicat BetaA Bold" pitchFamily="2" charset="77"/>
                <a:ea typeface="Syndicat BetaA Bold" pitchFamily="2" charset="77"/>
              </a:rPr>
              <a:t>Année 2 </a:t>
            </a:r>
            <a:r>
              <a:rPr lang="fr-FR" sz="1600" dirty="0">
                <a:solidFill>
                  <a:schemeClr val="bg1"/>
                </a:solidFill>
                <a:latin typeface="Syndicat BetaA" pitchFamily="2" charset="77"/>
                <a:ea typeface="Syndicat BetaA" pitchFamily="2" charset="77"/>
              </a:rPr>
              <a:t>: </a:t>
            </a:r>
            <a:r>
              <a:rPr lang="fr-FR" sz="1600" dirty="0">
                <a:solidFill>
                  <a:schemeClr val="bg1"/>
                </a:solidFill>
                <a:latin typeface="Syndicat BetaA Light" pitchFamily="2" charset="77"/>
                <a:ea typeface="Syndicat BetaA Light" pitchFamily="2" charset="77"/>
              </a:rPr>
              <a:t>1,5/1000</a:t>
            </a:r>
          </a:p>
          <a:p>
            <a:pPr marL="742950" lvl="1" indent="-285750">
              <a:lnSpc>
                <a:spcPct val="120000"/>
              </a:lnSpc>
              <a:spcAft>
                <a:spcPts val="600"/>
              </a:spcAft>
              <a:buFont typeface="Arial" panose="020B0604020202020204" pitchFamily="34" charset="0"/>
              <a:buChar char="•"/>
            </a:pPr>
            <a:r>
              <a:rPr lang="fr-FR" sz="1600" b="1" dirty="0">
                <a:solidFill>
                  <a:schemeClr val="bg1"/>
                </a:solidFill>
                <a:latin typeface="Syndicat BetaA Bold" pitchFamily="2" charset="77"/>
                <a:ea typeface="Syndicat BetaA Bold" pitchFamily="2" charset="77"/>
              </a:rPr>
              <a:t>Année 3 et suivantes</a:t>
            </a:r>
            <a:r>
              <a:rPr lang="fr-FR" sz="1600" dirty="0">
                <a:solidFill>
                  <a:schemeClr val="bg1"/>
                </a:solidFill>
                <a:latin typeface="Syndicat BetaA" pitchFamily="2" charset="77"/>
                <a:ea typeface="Syndicat BetaA" pitchFamily="2" charset="77"/>
              </a:rPr>
              <a:t> : </a:t>
            </a:r>
            <a:r>
              <a:rPr lang="fr-FR" sz="1600" dirty="0">
                <a:solidFill>
                  <a:schemeClr val="bg1"/>
                </a:solidFill>
                <a:latin typeface="Syndicat BetaA Light" pitchFamily="2" charset="77"/>
                <a:ea typeface="Syndicat BetaA Light" pitchFamily="2" charset="77"/>
              </a:rPr>
              <a:t>2/1000</a:t>
            </a:r>
          </a:p>
          <a:p>
            <a:pPr marL="742950" lvl="1" indent="-285750">
              <a:lnSpc>
                <a:spcPct val="120000"/>
              </a:lnSpc>
              <a:spcAft>
                <a:spcPts val="600"/>
              </a:spcAft>
              <a:buFont typeface="Arial" panose="020B0604020202020204" pitchFamily="34" charset="0"/>
              <a:buChar char="•"/>
            </a:pPr>
            <a:r>
              <a:rPr lang="fr-FR" sz="1600" b="1" dirty="0">
                <a:solidFill>
                  <a:schemeClr val="bg1"/>
                </a:solidFill>
                <a:latin typeface="Syndicat BetaA Bold" pitchFamily="2" charset="77"/>
                <a:ea typeface="Syndicat BetaA Bold" pitchFamily="2" charset="77"/>
              </a:rPr>
              <a:t>Minimum</a:t>
            </a:r>
            <a:r>
              <a:rPr lang="fr-FR" sz="1600" dirty="0">
                <a:solidFill>
                  <a:schemeClr val="bg1"/>
                </a:solidFill>
                <a:latin typeface="Syndicat BetaA" pitchFamily="2" charset="77"/>
                <a:ea typeface="Syndicat BetaA" pitchFamily="2" charset="77"/>
              </a:rPr>
              <a:t> : </a:t>
            </a:r>
            <a:r>
              <a:rPr lang="fr-FR" sz="1600" dirty="0">
                <a:solidFill>
                  <a:schemeClr val="bg1"/>
                </a:solidFill>
                <a:latin typeface="Syndicat BetaA Light" pitchFamily="2" charset="77"/>
                <a:ea typeface="Syndicat BetaA Light" pitchFamily="2" charset="77"/>
              </a:rPr>
              <a:t>50 ménages</a:t>
            </a:r>
          </a:p>
          <a:p>
            <a:pPr marL="742950" lvl="1" indent="-285750">
              <a:lnSpc>
                <a:spcPct val="120000"/>
              </a:lnSpc>
              <a:spcAft>
                <a:spcPts val="600"/>
              </a:spcAft>
              <a:buFont typeface="Arial" panose="020B0604020202020204" pitchFamily="34" charset="0"/>
              <a:buChar char="•"/>
            </a:pPr>
            <a:r>
              <a:rPr lang="fr-FR" sz="1600" b="1" dirty="0">
                <a:solidFill>
                  <a:schemeClr val="bg1"/>
                </a:solidFill>
                <a:latin typeface="Syndicat BetaA Bold" pitchFamily="2" charset="77"/>
                <a:ea typeface="Syndicat BetaA Bold" pitchFamily="2" charset="77"/>
              </a:rPr>
              <a:t>Maximum</a:t>
            </a:r>
            <a:r>
              <a:rPr lang="fr-FR" sz="1600" dirty="0">
                <a:solidFill>
                  <a:schemeClr val="bg1"/>
                </a:solidFill>
                <a:latin typeface="Syndicat BetaA" pitchFamily="2" charset="77"/>
                <a:ea typeface="Syndicat BetaA" pitchFamily="2" charset="77"/>
              </a:rPr>
              <a:t> : </a:t>
            </a:r>
            <a:r>
              <a:rPr lang="fr-FR" sz="1600" dirty="0">
                <a:solidFill>
                  <a:schemeClr val="bg1"/>
                </a:solidFill>
                <a:latin typeface="Syndicat BetaA Light" pitchFamily="2" charset="77"/>
                <a:ea typeface="Syndicat BetaA Light" pitchFamily="2" charset="77"/>
              </a:rPr>
              <a:t>450 ménages (sauf demande de la collectivité)</a:t>
            </a:r>
          </a:p>
        </p:txBody>
      </p:sp>
    </p:spTree>
    <p:extLst>
      <p:ext uri="{BB962C8B-B14F-4D97-AF65-F5344CB8AC3E}">
        <p14:creationId xmlns:p14="http://schemas.microsoft.com/office/powerpoint/2010/main" val="159894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3A68222-B0EF-C343-BACD-D66E0B5A9B05}"/>
              </a:ext>
            </a:extLst>
          </p:cNvPr>
          <p:cNvSpPr/>
          <p:nvPr/>
        </p:nvSpPr>
        <p:spPr>
          <a:xfrm>
            <a:off x="7434734" y="-10886"/>
            <a:ext cx="4754529" cy="6868886"/>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0425" y="401130"/>
            <a:ext cx="8432562" cy="759972"/>
          </a:xfrm>
        </p:spPr>
        <p:txBody>
          <a:bodyPr/>
          <a:lstStyle/>
          <a:p>
            <a:r>
              <a:rPr lang="fr-FR" dirty="0">
                <a:latin typeface="Syndicat BetaA Bold" pitchFamily="2" charset="77"/>
                <a:ea typeface="Syndicat BetaA Bold" pitchFamily="2" charset="77"/>
              </a:rPr>
              <a:t>Le calendrier</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21</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ZoneTexte 15">
            <a:extLst>
              <a:ext uri="{FF2B5EF4-FFF2-40B4-BE49-F238E27FC236}">
                <a16:creationId xmlns:a16="http://schemas.microsoft.com/office/drawing/2014/main" id="{11A47AAA-18E4-BB42-A804-135D5016C5FE}"/>
              </a:ext>
            </a:extLst>
          </p:cNvPr>
          <p:cNvSpPr txBox="1"/>
          <p:nvPr/>
        </p:nvSpPr>
        <p:spPr>
          <a:xfrm>
            <a:off x="462978" y="1810974"/>
            <a:ext cx="6226580" cy="3730252"/>
          </a:xfrm>
          <a:prstGeom prst="rect">
            <a:avLst/>
          </a:prstGeom>
          <a:noFill/>
        </p:spPr>
        <p:txBody>
          <a:bodyPr wrap="square">
            <a:spAutoFit/>
          </a:bodyPr>
          <a:lstStyle/>
          <a:p>
            <a:pPr marL="342900" indent="-342900" algn="just">
              <a:lnSpc>
                <a:spcPct val="120000"/>
              </a:lnSpc>
              <a:spcAft>
                <a:spcPts val="600"/>
              </a:spcAft>
              <a:buFont typeface="Wingdings" pitchFamily="2" charset="2"/>
              <a:buChar char="ü"/>
            </a:pPr>
            <a:r>
              <a:rPr lang="fr-FR" sz="1600" dirty="0">
                <a:solidFill>
                  <a:schemeClr val="bg2">
                    <a:lumMod val="10000"/>
                  </a:schemeClr>
                </a:solidFill>
                <a:latin typeface="Syndicat BetaA" pitchFamily="2" charset="77"/>
                <a:ea typeface="Syndicat BetaA" pitchFamily="2" charset="77"/>
              </a:rPr>
              <a:t>Le prochain appel à candidature aura lieu en </a:t>
            </a:r>
            <a:r>
              <a:rPr lang="fr-FR" sz="1600" b="1" dirty="0">
                <a:latin typeface="Syndicat BetaA Bold" pitchFamily="2" charset="77"/>
                <a:ea typeface="Syndicat BetaA Bold" pitchFamily="2" charset="77"/>
              </a:rPr>
              <a:t>février 2022</a:t>
            </a:r>
          </a:p>
          <a:p>
            <a:pPr marL="342900" indent="-342900" algn="just">
              <a:lnSpc>
                <a:spcPct val="120000"/>
              </a:lnSpc>
              <a:spcAft>
                <a:spcPts val="600"/>
              </a:spcAft>
              <a:buFont typeface="Wingdings" pitchFamily="2" charset="2"/>
              <a:buChar char="ü"/>
            </a:pPr>
            <a:endParaRPr lang="fr-FR" sz="1600" dirty="0">
              <a:solidFill>
                <a:schemeClr val="bg2">
                  <a:lumMod val="10000"/>
                </a:schemeClr>
              </a:solidFill>
              <a:latin typeface="Syndicat BetaA" pitchFamily="2" charset="77"/>
              <a:ea typeface="Syndicat BetaA" pitchFamily="2" charset="77"/>
            </a:endParaRPr>
          </a:p>
          <a:p>
            <a:pPr marL="342900" indent="-342900" algn="just">
              <a:lnSpc>
                <a:spcPct val="120000"/>
              </a:lnSpc>
              <a:spcAft>
                <a:spcPts val="600"/>
              </a:spcAft>
              <a:buFont typeface="Wingdings" pitchFamily="2" charset="2"/>
              <a:buChar char="ü"/>
            </a:pPr>
            <a:r>
              <a:rPr lang="fr-FR" sz="1600" dirty="0">
                <a:solidFill>
                  <a:schemeClr val="bg2">
                    <a:lumMod val="10000"/>
                  </a:schemeClr>
                </a:solidFill>
                <a:latin typeface="Syndicat BetaA" pitchFamily="2" charset="77"/>
                <a:ea typeface="Syndicat BetaA" pitchFamily="2" charset="77"/>
              </a:rPr>
              <a:t>Les collectivités sont incitées à démarrer leur dispositif à compter du 1er janvier 2022 (les dossiers sont </a:t>
            </a:r>
            <a:r>
              <a:rPr lang="fr-FR" sz="1600" b="1" dirty="0">
                <a:latin typeface="Syndicat BetaA Bold" pitchFamily="2" charset="77"/>
                <a:ea typeface="Syndicat BetaA Bold" pitchFamily="2" charset="77"/>
              </a:rPr>
              <a:t>rétroactifs</a:t>
            </a:r>
            <a:r>
              <a:rPr lang="fr-FR" sz="1600" dirty="0">
                <a:solidFill>
                  <a:schemeClr val="bg2">
                    <a:lumMod val="10000"/>
                  </a:schemeClr>
                </a:solidFill>
                <a:latin typeface="Syndicat BetaA" pitchFamily="2" charset="77"/>
                <a:ea typeface="Syndicat BetaA" pitchFamily="2" charset="77"/>
              </a:rPr>
              <a:t>)</a:t>
            </a:r>
          </a:p>
          <a:p>
            <a:pPr marL="342900" indent="-342900" algn="just">
              <a:lnSpc>
                <a:spcPct val="120000"/>
              </a:lnSpc>
              <a:spcAft>
                <a:spcPts val="600"/>
              </a:spcAft>
              <a:buFont typeface="Wingdings" pitchFamily="2" charset="2"/>
              <a:buChar char="ü"/>
            </a:pPr>
            <a:endParaRPr lang="fr-FR" sz="1600" dirty="0">
              <a:solidFill>
                <a:schemeClr val="bg2">
                  <a:lumMod val="10000"/>
                </a:schemeClr>
              </a:solidFill>
              <a:latin typeface="Syndicat BetaA" pitchFamily="2" charset="77"/>
              <a:ea typeface="Syndicat BetaA" pitchFamily="2" charset="77"/>
            </a:endParaRPr>
          </a:p>
          <a:p>
            <a:pPr marL="342900" indent="-342900" algn="just">
              <a:lnSpc>
                <a:spcPct val="120000"/>
              </a:lnSpc>
              <a:spcAft>
                <a:spcPts val="600"/>
              </a:spcAft>
              <a:buFont typeface="Wingdings" pitchFamily="2" charset="2"/>
              <a:buChar char="ü"/>
            </a:pPr>
            <a:r>
              <a:rPr lang="fr-FR" sz="1600" dirty="0">
                <a:solidFill>
                  <a:schemeClr val="bg2">
                    <a:lumMod val="10000"/>
                  </a:schemeClr>
                </a:solidFill>
                <a:latin typeface="Syndicat BetaA" pitchFamily="2" charset="77"/>
                <a:ea typeface="Syndicat BetaA" pitchFamily="2" charset="77"/>
              </a:rPr>
              <a:t>Le dossier de candidature est disponible sur le site du Slime</a:t>
            </a:r>
          </a:p>
          <a:p>
            <a:pPr marL="342900" indent="-342900" algn="just">
              <a:lnSpc>
                <a:spcPct val="120000"/>
              </a:lnSpc>
              <a:spcAft>
                <a:spcPts val="600"/>
              </a:spcAft>
              <a:buFont typeface="Wingdings" pitchFamily="2" charset="2"/>
              <a:buChar char="ü"/>
            </a:pPr>
            <a:endParaRPr lang="fr-FR" sz="1600" dirty="0">
              <a:solidFill>
                <a:schemeClr val="bg2">
                  <a:lumMod val="10000"/>
                </a:schemeClr>
              </a:solidFill>
              <a:latin typeface="Syndicat BetaA" pitchFamily="2" charset="77"/>
              <a:ea typeface="Syndicat BetaA" pitchFamily="2" charset="77"/>
            </a:endParaRPr>
          </a:p>
          <a:p>
            <a:pPr marL="342900" indent="-342900" algn="just">
              <a:lnSpc>
                <a:spcPct val="120000"/>
              </a:lnSpc>
              <a:spcAft>
                <a:spcPts val="600"/>
              </a:spcAft>
              <a:buFont typeface="Wingdings" pitchFamily="2" charset="2"/>
              <a:buChar char="ü"/>
            </a:pPr>
            <a:r>
              <a:rPr lang="fr-FR" sz="1600" b="1" dirty="0">
                <a:latin typeface="Syndicat BetaA Bold" pitchFamily="2" charset="77"/>
                <a:ea typeface="Syndicat BetaA Bold" pitchFamily="2" charset="77"/>
              </a:rPr>
              <a:t>Plusieurs appels à candidature </a:t>
            </a:r>
            <a:r>
              <a:rPr lang="fr-FR" sz="1600" dirty="0">
                <a:solidFill>
                  <a:schemeClr val="bg2">
                    <a:lumMod val="10000"/>
                  </a:schemeClr>
                </a:solidFill>
                <a:latin typeface="Syndicat BetaA" pitchFamily="2" charset="77"/>
                <a:ea typeface="Syndicat BetaA" pitchFamily="2" charset="77"/>
              </a:rPr>
              <a:t>seront lancés durant la période 2022-2025 afin de répondre aux besoins de toutes les collectivités</a:t>
            </a:r>
          </a:p>
        </p:txBody>
      </p:sp>
      <p:pic>
        <p:nvPicPr>
          <p:cNvPr id="5" name="Image 4">
            <a:extLst>
              <a:ext uri="{FF2B5EF4-FFF2-40B4-BE49-F238E27FC236}">
                <a16:creationId xmlns:a16="http://schemas.microsoft.com/office/drawing/2014/main" id="{CE9D18FE-DA20-1146-9C37-190967E40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769" y="1252245"/>
            <a:ext cx="4342623" cy="4342623"/>
          </a:xfrm>
          <a:prstGeom prst="rect">
            <a:avLst/>
          </a:prstGeom>
        </p:spPr>
      </p:pic>
    </p:spTree>
    <p:extLst>
      <p:ext uri="{BB962C8B-B14F-4D97-AF65-F5344CB8AC3E}">
        <p14:creationId xmlns:p14="http://schemas.microsoft.com/office/powerpoint/2010/main" val="2831579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22</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7" name="Rectangle 16">
            <a:extLst>
              <a:ext uri="{FF2B5EF4-FFF2-40B4-BE49-F238E27FC236}">
                <a16:creationId xmlns:a16="http://schemas.microsoft.com/office/drawing/2014/main" id="{0992C4C2-5254-7E49-9869-C1C6DD9BBF77}"/>
              </a:ext>
            </a:extLst>
          </p:cNvPr>
          <p:cNvSpPr>
            <a:spLocks noChangeArrowheads="1"/>
          </p:cNvSpPr>
          <p:nvPr/>
        </p:nvSpPr>
        <p:spPr bwMode="auto">
          <a:xfrm>
            <a:off x="1713276" y="3746255"/>
            <a:ext cx="5330825" cy="646112"/>
          </a:xfrm>
          <a:prstGeom prst="rect">
            <a:avLst/>
          </a:prstGeom>
          <a:noFill/>
          <a:ln>
            <a:noFill/>
          </a:ln>
        </p:spPr>
        <p:txBody>
          <a:bodyPr>
            <a:spAutoFit/>
          </a:bodyPr>
          <a:lstStyle>
            <a:lvl1pPr>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Bef>
                <a:spcPts val="0"/>
              </a:spcBef>
              <a:buClr>
                <a:srgbClr val="F3B347"/>
              </a:buClr>
              <a:buNone/>
              <a:defRPr/>
            </a:pPr>
            <a:r>
              <a:rPr lang="fr-FR" sz="3600" b="1" dirty="0">
                <a:solidFill>
                  <a:srgbClr val="DA5140"/>
                </a:solidFill>
                <a:latin typeface="Syndicat BetaA Bold" pitchFamily="2" charset="77"/>
                <a:ea typeface="Syndicat BetaA Bold" pitchFamily="2" charset="77"/>
              </a:rPr>
              <a:t>Des questions ?</a:t>
            </a:r>
            <a:endParaRPr b="1" dirty="0">
              <a:latin typeface="Syndicat BetaA Bold" pitchFamily="2" charset="77"/>
              <a:ea typeface="Syndicat BetaA Bold" pitchFamily="2" charset="77"/>
            </a:endParaRPr>
          </a:p>
        </p:txBody>
      </p:sp>
      <p:pic>
        <p:nvPicPr>
          <p:cNvPr id="19" name="Image 6">
            <a:extLst>
              <a:ext uri="{FF2B5EF4-FFF2-40B4-BE49-F238E27FC236}">
                <a16:creationId xmlns:a16="http://schemas.microsoft.com/office/drawing/2014/main" id="{0CB9604E-0340-A64C-B635-AB39E0A09ABC}"/>
              </a:ext>
            </a:extLst>
          </p:cNvPr>
          <p:cNvPicPr>
            <a:picLocks noChangeAspect="1"/>
          </p:cNvPicPr>
          <p:nvPr/>
        </p:nvPicPr>
        <p:blipFill>
          <a:blip r:embed="rId2"/>
          <a:stretch/>
        </p:blipFill>
        <p:spPr bwMode="auto">
          <a:xfrm>
            <a:off x="7330348" y="2812011"/>
            <a:ext cx="2743200" cy="2514600"/>
          </a:xfrm>
          <a:prstGeom prst="rect">
            <a:avLst/>
          </a:prstGeom>
        </p:spPr>
      </p:pic>
      <p:sp>
        <p:nvSpPr>
          <p:cNvPr id="20" name="Rectangle 19">
            <a:extLst>
              <a:ext uri="{FF2B5EF4-FFF2-40B4-BE49-F238E27FC236}">
                <a16:creationId xmlns:a16="http://schemas.microsoft.com/office/drawing/2014/main" id="{D7E16F36-9A18-CF41-92A7-1F03171E3800}"/>
              </a:ext>
            </a:extLst>
          </p:cNvPr>
          <p:cNvSpPr/>
          <p:nvPr/>
        </p:nvSpPr>
        <p:spPr>
          <a:xfrm>
            <a:off x="0" y="-10886"/>
            <a:ext cx="12189264" cy="2262627"/>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8079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dirty="0">
                <a:latin typeface="Syndicat BetaA Bold"/>
                <a:ea typeface="Syndicat BetaA Bold"/>
              </a:rPr>
              <a:t>Le repérage des ménages</a:t>
            </a:r>
            <a:endParaRPr dirty="0"/>
          </a:p>
        </p:txBody>
      </p:sp>
      <p:sp>
        <p:nvSpPr>
          <p:cNvPr id="7" name="Espace réservé du numéro de diapositive 5"/>
          <p:cNvSpPr>
            <a:spLocks noGrp="1"/>
          </p:cNvSpPr>
          <p:nvPr>
            <p:ph type="sldNum" sz="quarter" idx="12"/>
          </p:nvPr>
        </p:nvSpPr>
        <p:spPr bwMode="auto"/>
        <p:txBody>
          <a:bodyPr/>
          <a:lstStyle/>
          <a:p>
            <a:pPr>
              <a:defRPr/>
            </a:pPr>
            <a:fld id="{9E6BA996-A1A7-48A9-A6EC-4545BBCA3A04}" type="slidenum">
              <a:rPr lang="fr-FR"/>
              <a:t>23</a:t>
            </a:fld>
            <a:endParaRPr lang="fr-FR"/>
          </a:p>
        </p:txBody>
      </p:sp>
      <p:sp>
        <p:nvSpPr>
          <p:cNvPr id="8" name="Espace réservé du texte 6"/>
          <p:cNvSpPr>
            <a:spLocks noGrp="1"/>
          </p:cNvSpPr>
          <p:nvPr>
            <p:ph type="body" sz="quarter" idx="13"/>
          </p:nvPr>
        </p:nvSpPr>
        <p:spPr bwMode="auto"/>
        <p:txBody>
          <a:bodyPr/>
          <a:lstStyle/>
          <a:p>
            <a:pPr>
              <a:defRPr/>
            </a:pPr>
            <a:r>
              <a:rPr lang="fr-FR"/>
              <a:t>1</a:t>
            </a:r>
            <a:r>
              <a:rPr lang="fr-FR">
                <a:solidFill>
                  <a:schemeClr val="tx1">
                    <a:lumMod val="20000"/>
                    <a:lumOff val="80000"/>
                  </a:schemeClr>
                </a:solidFill>
              </a:rPr>
              <a:t>23456789</a:t>
            </a:r>
            <a:endParaRPr/>
          </a:p>
        </p:txBody>
      </p:sp>
      <p:pic>
        <p:nvPicPr>
          <p:cNvPr id="12" name="Image 11">
            <a:extLst>
              <a:ext uri="{FF2B5EF4-FFF2-40B4-BE49-F238E27FC236}">
                <a16:creationId xmlns:a16="http://schemas.microsoft.com/office/drawing/2014/main" id="{8E7DEC21-18E4-E74C-A17D-C42D786E6EB6}"/>
              </a:ext>
            </a:extLst>
          </p:cNvPr>
          <p:cNvPicPr>
            <a:picLocks noChangeAspect="1"/>
          </p:cNvPicPr>
          <p:nvPr/>
        </p:nvPicPr>
        <p:blipFill rotWithShape="1">
          <a:blip r:embed="rId3">
            <a:extLst>
              <a:ext uri="{28A0092B-C50C-407E-A947-70E740481C1C}">
                <a14:useLocalDpi xmlns:a14="http://schemas.microsoft.com/office/drawing/2010/main" val="0"/>
              </a:ext>
            </a:extLst>
          </a:blip>
          <a:srcRect t="16293" b="19195"/>
          <a:stretch/>
        </p:blipFill>
        <p:spPr>
          <a:xfrm>
            <a:off x="7065102" y="2632779"/>
            <a:ext cx="3867266" cy="3530514"/>
          </a:xfrm>
          <a:prstGeom prst="rect">
            <a:avLst/>
          </a:prstGeom>
        </p:spPr>
      </p:pic>
      <p:sp>
        <p:nvSpPr>
          <p:cNvPr id="13" name="Text Box 4">
            <a:extLst>
              <a:ext uri="{FF2B5EF4-FFF2-40B4-BE49-F238E27FC236}">
                <a16:creationId xmlns:a16="http://schemas.microsoft.com/office/drawing/2014/main" id="{406382D5-9146-2942-B923-73F757E8103D}"/>
              </a:ext>
            </a:extLst>
          </p:cNvPr>
          <p:cNvSpPr/>
          <p:nvPr/>
        </p:nvSpPr>
        <p:spPr bwMode="auto">
          <a:xfrm>
            <a:off x="944788" y="3045035"/>
            <a:ext cx="4182111" cy="2248950"/>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Bef>
                <a:spcPts val="1200"/>
              </a:spcBef>
              <a:spcAft>
                <a:spcPts val="750"/>
              </a:spcAft>
              <a:buClr>
                <a:srgbClr val="F26649"/>
              </a:buClr>
              <a:buFont typeface="+mj-lt"/>
              <a:buAutoNum type="alphaLcPeriod"/>
              <a:defRPr/>
            </a:pPr>
            <a:r>
              <a:rPr lang="fr-FR" sz="1800" dirty="0">
                <a:latin typeface="Syndicat BetaA" pitchFamily="2" charset="77"/>
                <a:ea typeface="Syndicat BetaA" pitchFamily="2" charset="77"/>
              </a:rPr>
              <a:t>Définir la précarité énergétique</a:t>
            </a:r>
            <a:endParaRPr sz="2400" dirty="0">
              <a:latin typeface="Syndicat BetaA" pitchFamily="2" charset="77"/>
              <a:ea typeface="Syndicat BetaA" pitchFamily="2" charset="77"/>
            </a:endParaRPr>
          </a:p>
          <a:p>
            <a:pPr>
              <a:spcBef>
                <a:spcPts val="1200"/>
              </a:spcBef>
              <a:spcAft>
                <a:spcPts val="750"/>
              </a:spcAft>
              <a:buClr>
                <a:srgbClr val="F26649"/>
              </a:buClr>
              <a:buFont typeface="+mj-lt"/>
              <a:buAutoNum type="alphaLcPeriod"/>
              <a:defRPr/>
            </a:pPr>
            <a:r>
              <a:rPr lang="fr-FR" sz="1800" dirty="0">
                <a:latin typeface="Syndicat BetaA" pitchFamily="2" charset="77"/>
                <a:ea typeface="Syndicat BetaA" pitchFamily="2" charset="77"/>
              </a:rPr>
              <a:t>Mobiliser les acteurs du territoire</a:t>
            </a:r>
            <a:endParaRPr sz="2400" dirty="0">
              <a:latin typeface="Syndicat BetaA" pitchFamily="2" charset="77"/>
              <a:ea typeface="Syndicat BetaA" pitchFamily="2" charset="77"/>
            </a:endParaRPr>
          </a:p>
          <a:p>
            <a:pPr>
              <a:spcBef>
                <a:spcPts val="1200"/>
              </a:spcBef>
              <a:spcAft>
                <a:spcPts val="750"/>
              </a:spcAft>
              <a:buClr>
                <a:srgbClr val="F26649"/>
              </a:buClr>
              <a:buFont typeface="+mj-lt"/>
              <a:buAutoNum type="alphaLcPeriod"/>
              <a:defRPr/>
            </a:pPr>
            <a:r>
              <a:rPr lang="fr-FR" sz="1800" dirty="0">
                <a:latin typeface="Syndicat BetaA" pitchFamily="2" charset="77"/>
                <a:ea typeface="Syndicat BetaA" pitchFamily="2" charset="77"/>
              </a:rPr>
              <a:t>Définir les modalités d’identification des  ménages</a:t>
            </a:r>
            <a:endParaRPr sz="2400" dirty="0">
              <a:latin typeface="Syndicat BetaA" pitchFamily="2" charset="77"/>
              <a:ea typeface="Syndicat BetaA" pitchFamily="2" charset="77"/>
            </a:endParaRPr>
          </a:p>
          <a:p>
            <a:pPr>
              <a:spcBef>
                <a:spcPts val="1200"/>
              </a:spcBef>
              <a:spcAft>
                <a:spcPts val="750"/>
              </a:spcAft>
              <a:buClr>
                <a:srgbClr val="F26649"/>
              </a:buClr>
              <a:buFont typeface="+mj-lt"/>
              <a:buAutoNum type="alphaLcPeriod"/>
              <a:defRPr/>
            </a:pPr>
            <a:r>
              <a:rPr lang="fr-FR" sz="1800" dirty="0">
                <a:latin typeface="Syndicat BetaA" pitchFamily="2" charset="77"/>
                <a:ea typeface="Syndicat BetaA" pitchFamily="2" charset="77"/>
              </a:rPr>
              <a:t>Communiquer pour repérer</a:t>
            </a:r>
            <a:endParaRPr sz="2400" dirty="0">
              <a:latin typeface="Syndicat BetaA" pitchFamily="2" charset="77"/>
              <a:ea typeface="Syndicat BetaA" pitchFamily="2"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02857" y="96410"/>
            <a:ext cx="7040781" cy="1685263"/>
          </a:xfrm>
        </p:spPr>
        <p:txBody>
          <a:bodyPr/>
          <a:lstStyle/>
          <a:p>
            <a:r>
              <a:rPr lang="fr-FR" dirty="0">
                <a:latin typeface="Syndicat BetaA Bold" pitchFamily="2" charset="77"/>
                <a:ea typeface="Syndicat BetaA Bold" pitchFamily="2" charset="77"/>
              </a:rPr>
              <a:t>Définir la précarité énergétique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24</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ZoneTexte 15">
            <a:extLst>
              <a:ext uri="{FF2B5EF4-FFF2-40B4-BE49-F238E27FC236}">
                <a16:creationId xmlns:a16="http://schemas.microsoft.com/office/drawing/2014/main" id="{11A47AAA-18E4-BB42-A804-135D5016C5FE}"/>
              </a:ext>
            </a:extLst>
          </p:cNvPr>
          <p:cNvSpPr txBox="1"/>
          <p:nvPr/>
        </p:nvSpPr>
        <p:spPr>
          <a:xfrm>
            <a:off x="526748" y="2359142"/>
            <a:ext cx="4834393" cy="3253198"/>
          </a:xfrm>
          <a:prstGeom prst="rect">
            <a:avLst/>
          </a:prstGeom>
          <a:noFill/>
        </p:spPr>
        <p:txBody>
          <a:bodyPr wrap="square">
            <a:spAutoFit/>
          </a:bodyPr>
          <a:lstStyle/>
          <a:p>
            <a:pPr>
              <a:lnSpc>
                <a:spcPct val="120000"/>
              </a:lnSpc>
              <a:spcAft>
                <a:spcPts val="600"/>
              </a:spcAft>
            </a:pPr>
            <a:r>
              <a:rPr lang="fr-FR" sz="1600" b="1" dirty="0">
                <a:solidFill>
                  <a:schemeClr val="bg2">
                    <a:lumMod val="10000"/>
                  </a:schemeClr>
                </a:solidFill>
                <a:latin typeface="Syndicat BetaA Bold" pitchFamily="2" charset="77"/>
                <a:ea typeface="Syndicat BetaA Bold" pitchFamily="2" charset="77"/>
              </a:rPr>
              <a:t>La collectivités détermine ses propres indicateurs en fonction : </a:t>
            </a:r>
          </a:p>
          <a:p>
            <a:pPr marL="800100" lvl="1" indent="-342900">
              <a:lnSpc>
                <a:spcPct val="120000"/>
              </a:lnSpc>
              <a:spcAft>
                <a:spcPts val="600"/>
              </a:spcAft>
              <a:buFont typeface="Wingdings" pitchFamily="2" charset="2"/>
              <a:buChar char="Ø"/>
            </a:pPr>
            <a:r>
              <a:rPr lang="fr-FR" sz="1400" dirty="0">
                <a:solidFill>
                  <a:schemeClr val="bg2">
                    <a:lumMod val="10000"/>
                  </a:schemeClr>
                </a:solidFill>
                <a:latin typeface="Syndicat BetaA" pitchFamily="2" charset="77"/>
                <a:ea typeface="Syndicat BetaA" pitchFamily="2" charset="77"/>
              </a:rPr>
              <a:t>De la réalité de son territoires</a:t>
            </a:r>
          </a:p>
          <a:p>
            <a:pPr marL="800100" lvl="1" indent="-342900">
              <a:lnSpc>
                <a:spcPct val="120000"/>
              </a:lnSpc>
              <a:spcAft>
                <a:spcPts val="600"/>
              </a:spcAft>
              <a:buFont typeface="Wingdings" pitchFamily="2" charset="2"/>
              <a:buChar char="Ø"/>
            </a:pPr>
            <a:r>
              <a:rPr lang="fr-FR" sz="1400" dirty="0">
                <a:solidFill>
                  <a:schemeClr val="bg2">
                    <a:lumMod val="10000"/>
                  </a:schemeClr>
                </a:solidFill>
                <a:latin typeface="Syndicat BetaA" pitchFamily="2" charset="77"/>
                <a:ea typeface="Syndicat BetaA" pitchFamily="2" charset="77"/>
              </a:rPr>
              <a:t>Des données disponibles</a:t>
            </a:r>
          </a:p>
          <a:p>
            <a:pPr marL="800100" lvl="1" indent="-342900">
              <a:lnSpc>
                <a:spcPct val="120000"/>
              </a:lnSpc>
              <a:buFont typeface="Wingdings" pitchFamily="2" charset="2"/>
              <a:buChar char="Ø"/>
            </a:pPr>
            <a:r>
              <a:rPr lang="fr-FR" sz="1400" dirty="0">
                <a:solidFill>
                  <a:schemeClr val="bg2">
                    <a:lumMod val="10000"/>
                  </a:schemeClr>
                </a:solidFill>
                <a:latin typeface="Syndicat BetaA" pitchFamily="2" charset="77"/>
                <a:ea typeface="Syndicat BetaA" pitchFamily="2" charset="77"/>
              </a:rPr>
              <a:t>De critères objectifs : </a:t>
            </a:r>
          </a:p>
          <a:p>
            <a:pPr marL="1257300" lvl="2" indent="-342900">
              <a:lnSpc>
                <a:spcPct val="120000"/>
              </a:lnSpc>
              <a:buFont typeface="Arial" panose="020B0604020202020204" pitchFamily="34" charset="0"/>
              <a:buChar char="•"/>
            </a:pPr>
            <a:r>
              <a:rPr lang="fr-FR" sz="1400" dirty="0">
                <a:solidFill>
                  <a:schemeClr val="bg2">
                    <a:lumMod val="10000"/>
                  </a:schemeClr>
                </a:solidFill>
                <a:latin typeface="Syndicat BetaA Light" pitchFamily="2" charset="77"/>
                <a:ea typeface="Syndicat BetaA Light" pitchFamily="2" charset="77"/>
              </a:rPr>
              <a:t>Impayés</a:t>
            </a:r>
          </a:p>
          <a:p>
            <a:pPr marL="1257300" lvl="2" indent="-342900">
              <a:lnSpc>
                <a:spcPct val="120000"/>
              </a:lnSpc>
              <a:spcAft>
                <a:spcPts val="600"/>
              </a:spcAft>
              <a:buFont typeface="Arial" panose="020B0604020202020204" pitchFamily="34" charset="0"/>
              <a:buChar char="•"/>
            </a:pPr>
            <a:r>
              <a:rPr lang="fr-FR" sz="1400" dirty="0">
                <a:solidFill>
                  <a:schemeClr val="bg2">
                    <a:lumMod val="10000"/>
                  </a:schemeClr>
                </a:solidFill>
                <a:latin typeface="Syndicat BetaA Light" pitchFamily="2" charset="77"/>
                <a:ea typeface="Syndicat BetaA Light" pitchFamily="2" charset="77"/>
              </a:rPr>
              <a:t>Taux d’effort énergétique</a:t>
            </a:r>
          </a:p>
          <a:p>
            <a:pPr marL="800100" lvl="1" indent="-342900">
              <a:lnSpc>
                <a:spcPct val="120000"/>
              </a:lnSpc>
              <a:buFont typeface="Wingdings" pitchFamily="2" charset="2"/>
              <a:buChar char="Ø"/>
            </a:pPr>
            <a:r>
              <a:rPr lang="fr-FR" sz="1400" dirty="0">
                <a:solidFill>
                  <a:schemeClr val="bg2">
                    <a:lumMod val="10000"/>
                  </a:schemeClr>
                </a:solidFill>
                <a:latin typeface="Syndicat BetaA" pitchFamily="2" charset="77"/>
                <a:ea typeface="Syndicat BetaA" pitchFamily="2" charset="77"/>
              </a:rPr>
              <a:t>De critères subjectifs :</a:t>
            </a:r>
          </a:p>
          <a:p>
            <a:pPr marL="1257300" lvl="2" indent="-342900">
              <a:lnSpc>
                <a:spcPct val="120000"/>
              </a:lnSpc>
              <a:buFont typeface="Arial" panose="020B0604020202020204" pitchFamily="34" charset="0"/>
              <a:buChar char="•"/>
            </a:pPr>
            <a:r>
              <a:rPr lang="fr-FR" sz="1400" dirty="0">
                <a:solidFill>
                  <a:schemeClr val="bg2">
                    <a:lumMod val="10000"/>
                  </a:schemeClr>
                </a:solidFill>
                <a:latin typeface="Syndicat BetaA Light" pitchFamily="2" charset="77"/>
                <a:ea typeface="Syndicat BetaA Light" pitchFamily="2" charset="77"/>
              </a:rPr>
              <a:t>Sensation de froid</a:t>
            </a:r>
          </a:p>
          <a:p>
            <a:pPr marL="1257300" lvl="2" indent="-342900">
              <a:lnSpc>
                <a:spcPct val="120000"/>
              </a:lnSpc>
              <a:buFont typeface="Arial" panose="020B0604020202020204" pitchFamily="34" charset="0"/>
              <a:buChar char="•"/>
            </a:pPr>
            <a:r>
              <a:rPr lang="fr-FR" sz="1400" dirty="0">
                <a:solidFill>
                  <a:schemeClr val="bg2">
                    <a:lumMod val="10000"/>
                  </a:schemeClr>
                </a:solidFill>
                <a:latin typeface="Syndicat BetaA Light" pitchFamily="2" charset="77"/>
                <a:ea typeface="Syndicat BetaA Light" pitchFamily="2" charset="77"/>
              </a:rPr>
              <a:t>Restriction/privation</a:t>
            </a:r>
          </a:p>
          <a:p>
            <a:pPr marL="1257300" lvl="2" indent="-342900">
              <a:lnSpc>
                <a:spcPct val="120000"/>
              </a:lnSpc>
              <a:spcAft>
                <a:spcPts val="600"/>
              </a:spcAft>
              <a:buFont typeface="Arial" panose="020B0604020202020204" pitchFamily="34" charset="0"/>
              <a:buChar char="•"/>
            </a:pPr>
            <a:r>
              <a:rPr lang="fr-FR" sz="1400" dirty="0">
                <a:solidFill>
                  <a:schemeClr val="bg2">
                    <a:lumMod val="10000"/>
                  </a:schemeClr>
                </a:solidFill>
                <a:latin typeface="Syndicat BetaA Light" pitchFamily="2" charset="77"/>
                <a:ea typeface="Syndicat BetaA Light" pitchFamily="2" charset="77"/>
              </a:rPr>
              <a:t>Inconfort</a:t>
            </a:r>
          </a:p>
        </p:txBody>
      </p:sp>
      <p:sp>
        <p:nvSpPr>
          <p:cNvPr id="18" name="ZoneTexte 17">
            <a:extLst>
              <a:ext uri="{FF2B5EF4-FFF2-40B4-BE49-F238E27FC236}">
                <a16:creationId xmlns:a16="http://schemas.microsoft.com/office/drawing/2014/main" id="{E089C732-EDFA-F444-8EA0-9A9B5D2A3605}"/>
              </a:ext>
            </a:extLst>
          </p:cNvPr>
          <p:cNvSpPr txBox="1"/>
          <p:nvPr/>
        </p:nvSpPr>
        <p:spPr>
          <a:xfrm>
            <a:off x="6180773" y="1386918"/>
            <a:ext cx="4128416" cy="1840953"/>
          </a:xfrm>
          <a:prstGeom prst="rect">
            <a:avLst/>
          </a:prstGeom>
          <a:solidFill>
            <a:srgbClr val="C35549"/>
          </a:solidFill>
        </p:spPr>
        <p:txBody>
          <a:bodyPr wrap="square">
            <a:spAutoFit/>
          </a:bodyPr>
          <a:lstStyle/>
          <a:p>
            <a:pPr>
              <a:lnSpc>
                <a:spcPct val="120000"/>
              </a:lnSpc>
              <a:spcAft>
                <a:spcPts val="600"/>
              </a:spcAft>
            </a:pPr>
            <a:r>
              <a:rPr lang="fr-FR" b="1" dirty="0">
                <a:solidFill>
                  <a:schemeClr val="bg1"/>
                </a:solidFill>
                <a:latin typeface="Syndicat BetaA Bold" pitchFamily="2" charset="77"/>
                <a:ea typeface="Syndicat BetaA Bold" pitchFamily="2" charset="77"/>
              </a:rPr>
              <a:t>Ménages éligibles : </a:t>
            </a:r>
          </a:p>
          <a:p>
            <a:pPr marL="742950" lvl="1" indent="-285750">
              <a:lnSpc>
                <a:spcPct val="120000"/>
              </a:lnSpc>
              <a:spcAft>
                <a:spcPts val="600"/>
              </a:spcAft>
              <a:buFont typeface="Arial" panose="020B0604020202020204" pitchFamily="34" charset="0"/>
              <a:buChar char="•"/>
            </a:pPr>
            <a:r>
              <a:rPr lang="fr-FR" sz="1400" b="1" dirty="0">
                <a:solidFill>
                  <a:schemeClr val="bg1"/>
                </a:solidFill>
                <a:latin typeface="Syndicat BetaA Bold" pitchFamily="2" charset="77"/>
                <a:ea typeface="Syndicat BetaA Bold" pitchFamily="2" charset="77"/>
              </a:rPr>
              <a:t>Statuts d’occupation </a:t>
            </a:r>
            <a:r>
              <a:rPr lang="fr-FR" sz="1400" dirty="0">
                <a:solidFill>
                  <a:schemeClr val="bg1"/>
                </a:solidFill>
                <a:latin typeface="Syndicat BetaA Light" pitchFamily="2" charset="77"/>
                <a:ea typeface="Syndicat BetaA Light" pitchFamily="2" charset="77"/>
              </a:rPr>
              <a:t>: tous. Propriétaires occupants, locataires du parc privé, locataires du parc social</a:t>
            </a:r>
          </a:p>
          <a:p>
            <a:pPr marL="742950" lvl="1" indent="-285750">
              <a:lnSpc>
                <a:spcPct val="120000"/>
              </a:lnSpc>
              <a:spcAft>
                <a:spcPts val="600"/>
              </a:spcAft>
              <a:buFont typeface="Arial" panose="020B0604020202020204" pitchFamily="34" charset="0"/>
              <a:buChar char="•"/>
            </a:pPr>
            <a:r>
              <a:rPr lang="fr-FR" sz="1400" b="1" dirty="0">
                <a:solidFill>
                  <a:schemeClr val="bg1"/>
                </a:solidFill>
                <a:latin typeface="Syndicat BetaA Bold" pitchFamily="2" charset="77"/>
                <a:ea typeface="Syndicat BetaA Bold" pitchFamily="2" charset="77"/>
              </a:rPr>
              <a:t>Revenus </a:t>
            </a:r>
            <a:r>
              <a:rPr lang="fr-FR" sz="1400" dirty="0">
                <a:solidFill>
                  <a:schemeClr val="bg1"/>
                </a:solidFill>
                <a:latin typeface="Syndicat BetaA Light" pitchFamily="2" charset="77"/>
                <a:ea typeface="Syndicat BetaA Light" pitchFamily="2" charset="77"/>
              </a:rPr>
              <a:t>: en dessous des seuils « très modestes » de l’ANAH</a:t>
            </a:r>
          </a:p>
        </p:txBody>
      </p:sp>
      <p:sp>
        <p:nvSpPr>
          <p:cNvPr id="17" name="ZoneTexte 16">
            <a:extLst>
              <a:ext uri="{FF2B5EF4-FFF2-40B4-BE49-F238E27FC236}">
                <a16:creationId xmlns:a16="http://schemas.microsoft.com/office/drawing/2014/main" id="{AA87EBD4-F562-8046-9782-E362D06F1916}"/>
              </a:ext>
            </a:extLst>
          </p:cNvPr>
          <p:cNvSpPr txBox="1"/>
          <p:nvPr/>
        </p:nvSpPr>
        <p:spPr>
          <a:xfrm>
            <a:off x="6180773" y="4140361"/>
            <a:ext cx="4777825" cy="1006429"/>
          </a:xfrm>
          <a:prstGeom prst="rect">
            <a:avLst/>
          </a:prstGeom>
          <a:noFill/>
          <a:ln w="28575">
            <a:noFill/>
            <a:prstDash val="dash"/>
          </a:ln>
        </p:spPr>
        <p:txBody>
          <a:bodyPr wrap="square">
            <a:spAutoFit/>
          </a:bodyPr>
          <a:lstStyle/>
          <a:p>
            <a:pPr algn="just">
              <a:lnSpc>
                <a:spcPct val="120000"/>
              </a:lnSpc>
              <a:spcBef>
                <a:spcPts val="600"/>
              </a:spcBef>
              <a:spcAft>
                <a:spcPts val="600"/>
              </a:spcAft>
            </a:pPr>
            <a:r>
              <a:rPr lang="fr-FR" sz="1800" dirty="0">
                <a:latin typeface="Syndicat BetaA" pitchFamily="2" charset="77"/>
                <a:ea typeface="Syndicat BetaA" pitchFamily="2" charset="77"/>
                <a:sym typeface="Wingdings" pitchFamily="2" charset="2"/>
              </a:rPr>
              <a:t> </a:t>
            </a:r>
            <a:r>
              <a:rPr lang="fr-FR" sz="1800" dirty="0">
                <a:latin typeface="Syndicat BetaA" pitchFamily="2" charset="77"/>
                <a:ea typeface="Syndicat BetaA" pitchFamily="2" charset="77"/>
              </a:rPr>
              <a:t>Ces critères aideront vos partenaires à repérer les ménages en situation de précarité énergétique</a:t>
            </a:r>
          </a:p>
        </p:txBody>
      </p:sp>
    </p:spTree>
    <p:extLst>
      <p:ext uri="{BB962C8B-B14F-4D97-AF65-F5344CB8AC3E}">
        <p14:creationId xmlns:p14="http://schemas.microsoft.com/office/powerpoint/2010/main" val="3903579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02857" y="96410"/>
            <a:ext cx="5893143" cy="1685263"/>
          </a:xfrm>
        </p:spPr>
        <p:txBody>
          <a:bodyPr/>
          <a:lstStyle/>
          <a:p>
            <a:r>
              <a:rPr lang="fr-FR" dirty="0">
                <a:latin typeface="Syndicat BetaA Bold" pitchFamily="2" charset="77"/>
                <a:ea typeface="Syndicat BetaA Bold" pitchFamily="2" charset="77"/>
              </a:rPr>
              <a:t>Mobiliser les acteurs du territoire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25</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Text Box 3">
            <a:extLst>
              <a:ext uri="{FF2B5EF4-FFF2-40B4-BE49-F238E27FC236}">
                <a16:creationId xmlns:a16="http://schemas.microsoft.com/office/drawing/2014/main" id="{5DC1C9B8-A11C-CB4D-8F43-E7362976E768}"/>
              </a:ext>
            </a:extLst>
          </p:cNvPr>
          <p:cNvSpPr/>
          <p:nvPr/>
        </p:nvSpPr>
        <p:spPr bwMode="auto">
          <a:xfrm>
            <a:off x="623391" y="2192603"/>
            <a:ext cx="5688632" cy="2987614"/>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spcBef>
                <a:spcPts val="0"/>
              </a:spcBef>
              <a:spcAft>
                <a:spcPts val="750"/>
              </a:spcAft>
              <a:buClr>
                <a:srgbClr val="F26649"/>
              </a:buClr>
              <a:buNone/>
              <a:defRPr/>
            </a:pPr>
            <a:r>
              <a:rPr lang="fr-FR" sz="1800" b="1" dirty="0">
                <a:solidFill>
                  <a:srgbClr val="000000"/>
                </a:solidFill>
                <a:latin typeface="Syndicat BetaA" pitchFamily="2" charset="77"/>
                <a:ea typeface="Syndicat BetaA" pitchFamily="2" charset="77"/>
              </a:rPr>
              <a:t>Constituer un réseau de donneurs d’alertes</a:t>
            </a:r>
            <a:endParaRPr sz="2800" dirty="0">
              <a:latin typeface="Syndicat BetaA" pitchFamily="2" charset="77"/>
              <a:ea typeface="Syndicat BetaA" pitchFamily="2" charset="77"/>
            </a:endParaRPr>
          </a:p>
          <a:p>
            <a:pPr lvl="1">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Acteurs de terrain, en contact avec les ménages en précarité énergétique</a:t>
            </a:r>
            <a:endParaRPr sz="2400" dirty="0">
              <a:latin typeface="Syndicat BetaA Light" pitchFamily="2" charset="77"/>
              <a:ea typeface="Syndicat BetaA Light" pitchFamily="2" charset="77"/>
            </a:endParaRPr>
          </a:p>
          <a:p>
            <a:pPr lvl="1">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Commencer par les acteurs les plus proches puis déployer au maximum le réseau des donneurs d’alertes</a:t>
            </a:r>
            <a:endParaRPr sz="2400" dirty="0">
              <a:latin typeface="Syndicat BetaA Light" pitchFamily="2" charset="77"/>
              <a:ea typeface="Syndicat BetaA Light" pitchFamily="2" charset="77"/>
            </a:endParaRPr>
          </a:p>
          <a:p>
            <a:pPr lvl="1">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Sensibilisation à la précarité énergétique (1 ou ½ j)</a:t>
            </a:r>
            <a:endParaRPr lang="fr-FR" sz="1800" dirty="0">
              <a:solidFill>
                <a:srgbClr val="000000"/>
              </a:solidFill>
              <a:latin typeface="Syndicat BetaA" pitchFamily="2" charset="77"/>
              <a:ea typeface="Syndicat BetaA" pitchFamily="2" charset="77"/>
            </a:endParaRPr>
          </a:p>
          <a:p>
            <a:pPr marL="0" indent="0">
              <a:spcBef>
                <a:spcPts val="0"/>
              </a:spcBef>
              <a:spcAft>
                <a:spcPts val="750"/>
              </a:spcAft>
              <a:buClr>
                <a:srgbClr val="F26649"/>
              </a:buClr>
              <a:buNone/>
              <a:defRPr/>
            </a:pPr>
            <a:r>
              <a:rPr lang="fr-FR" sz="1800" b="1" dirty="0">
                <a:solidFill>
                  <a:srgbClr val="000000"/>
                </a:solidFill>
                <a:latin typeface="Syndicat BetaA" pitchFamily="2" charset="77"/>
                <a:ea typeface="Syndicat BetaA" pitchFamily="2" charset="77"/>
              </a:rPr>
              <a:t>Animer ce réseau</a:t>
            </a:r>
            <a:endParaRPr sz="2800" dirty="0">
              <a:latin typeface="Syndicat BetaA" pitchFamily="2" charset="77"/>
              <a:ea typeface="Syndicat BetaA" pitchFamily="2" charset="77"/>
            </a:endParaRPr>
          </a:p>
          <a:p>
            <a:pPr lvl="1">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Rencontres régulières dédiées ou inscrites dans leur fonctionnement interne </a:t>
            </a:r>
            <a:endParaRPr sz="1400" dirty="0">
              <a:solidFill>
                <a:srgbClr val="000000"/>
              </a:solidFill>
              <a:latin typeface="Syndicat BetaA Light" pitchFamily="2" charset="77"/>
              <a:ea typeface="Syndicat BetaA Light" pitchFamily="2" charset="77"/>
            </a:endParaRPr>
          </a:p>
          <a:p>
            <a:pPr lvl="1">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Informations sur les suites données aux ménages repérés</a:t>
            </a:r>
            <a:endParaRPr sz="1400" dirty="0">
              <a:solidFill>
                <a:srgbClr val="000000"/>
              </a:solidFill>
              <a:latin typeface="Syndicat BetaA Light" pitchFamily="2" charset="77"/>
              <a:ea typeface="Syndicat BetaA Light" pitchFamily="2" charset="77"/>
            </a:endParaRPr>
          </a:p>
        </p:txBody>
      </p:sp>
      <p:sp>
        <p:nvSpPr>
          <p:cNvPr id="20" name="ZoneTexte 1">
            <a:extLst>
              <a:ext uri="{FF2B5EF4-FFF2-40B4-BE49-F238E27FC236}">
                <a16:creationId xmlns:a16="http://schemas.microsoft.com/office/drawing/2014/main" id="{E1BDAA9A-788E-B342-85A1-FBF2EE48033C}"/>
              </a:ext>
            </a:extLst>
          </p:cNvPr>
          <p:cNvSpPr/>
          <p:nvPr/>
        </p:nvSpPr>
        <p:spPr bwMode="auto">
          <a:xfrm>
            <a:off x="7134855" y="405329"/>
            <a:ext cx="4409361" cy="5724645"/>
          </a:xfrm>
          <a:prstGeom prst="rect">
            <a:avLst/>
          </a:prstGeom>
          <a:solidFill>
            <a:srgbClr val="C35549"/>
          </a:solidFill>
          <a:ln>
            <a:solidFill>
              <a:srgbClr val="F4B346"/>
            </a:solidFill>
          </a:ln>
        </p:spPr>
        <p:txBody>
          <a:bodyPr wrap="square" rtlCol="0">
            <a:spAutoFit/>
          </a:bodyPr>
          <a:lstStyle/>
          <a:p>
            <a:pPr algn="ctr">
              <a:defRPr/>
            </a:pPr>
            <a:r>
              <a:rPr lang="fr-FR" b="1" dirty="0">
                <a:solidFill>
                  <a:schemeClr val="bg1"/>
                </a:solidFill>
                <a:latin typeface="Source Sans Pro"/>
                <a:ea typeface="Source Sans Pro"/>
              </a:rPr>
              <a:t>Les principaux donneurs d’alerte</a:t>
            </a:r>
            <a:endParaRPr dirty="0">
              <a:solidFill>
                <a:schemeClr val="bg1"/>
              </a:solidFill>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Travailleurs sociaux du territoire (conseil départemental, CCAS, centre communal d’action sociale, union départementale des affaires familiales, centre de protection maternelle et infantile)</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Caf / MSA</a:t>
            </a: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Bailleurs sociaux</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Agences départementales d’information sur le logement (ADIL)</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Espace Info Energie (EIE)</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Agence régionale de santé (ARS)</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Opérateurs habitat (OPAH et PIG)</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Fournisseurs d’énergie et d’eau</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Association caritatives</a:t>
            </a: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Services d’aide et d’accompagnement à domicile</a:t>
            </a:r>
            <a:endParaRPr sz="1600" dirty="0">
              <a:solidFill>
                <a:schemeClr val="bg1"/>
              </a:solidFill>
              <a:latin typeface="Source Sans Pro Light"/>
            </a:endParaRP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Points d’information multiservices (PIMMS)</a:t>
            </a:r>
          </a:p>
          <a:p>
            <a:pPr marL="285750" indent="-285750" algn="just">
              <a:spcBef>
                <a:spcPts val="600"/>
              </a:spcBef>
              <a:buClr>
                <a:srgbClr val="F3C746"/>
              </a:buClr>
              <a:buFont typeface="Wingdings"/>
              <a:buChar char="§"/>
              <a:defRPr/>
            </a:pPr>
            <a:r>
              <a:rPr lang="fr-FR" sz="1600" dirty="0">
                <a:solidFill>
                  <a:schemeClr val="bg1"/>
                </a:solidFill>
                <a:latin typeface="Source Sans Pro Light"/>
                <a:ea typeface="Source Sans Pro"/>
              </a:rPr>
              <a:t>Associations étudiantes</a:t>
            </a:r>
            <a:r>
              <a:rPr lang="fr-FR" sz="1600">
                <a:solidFill>
                  <a:schemeClr val="bg1"/>
                </a:solidFill>
                <a:latin typeface="Source Sans Pro Light"/>
                <a:ea typeface="Source Sans Pro"/>
              </a:rPr>
              <a:t>, etc. </a:t>
            </a:r>
            <a:endParaRPr lang="fr-FR" sz="1600" dirty="0">
              <a:solidFill>
                <a:schemeClr val="bg1"/>
              </a:solidFill>
              <a:latin typeface="Source Sans Pro Light"/>
            </a:endParaRPr>
          </a:p>
        </p:txBody>
      </p:sp>
    </p:spTree>
    <p:extLst>
      <p:ext uri="{BB962C8B-B14F-4D97-AF65-F5344CB8AC3E}">
        <p14:creationId xmlns:p14="http://schemas.microsoft.com/office/powerpoint/2010/main" val="286792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430894" y="97255"/>
            <a:ext cx="5893143" cy="1685263"/>
          </a:xfrm>
        </p:spPr>
        <p:txBody>
          <a:bodyPr/>
          <a:lstStyle/>
          <a:p>
            <a:r>
              <a:rPr lang="fr-FR" dirty="0">
                <a:latin typeface="Syndicat BetaA Bold" pitchFamily="2" charset="77"/>
                <a:ea typeface="Syndicat BetaA Bold" pitchFamily="2" charset="77"/>
              </a:rPr>
              <a:t>Centralisation des signalements</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26</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Text Box 3">
            <a:extLst>
              <a:ext uri="{FF2B5EF4-FFF2-40B4-BE49-F238E27FC236}">
                <a16:creationId xmlns:a16="http://schemas.microsoft.com/office/drawing/2014/main" id="{085FEAC8-1646-FA42-B36C-E483306BCC32}"/>
              </a:ext>
            </a:extLst>
          </p:cNvPr>
          <p:cNvSpPr/>
          <p:nvPr/>
        </p:nvSpPr>
        <p:spPr bwMode="auto">
          <a:xfrm>
            <a:off x="526748" y="2321021"/>
            <a:ext cx="6138525" cy="4089454"/>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lgn="just">
              <a:lnSpc>
                <a:spcPct val="120000"/>
              </a:lnSpc>
              <a:spcBef>
                <a:spcPts val="0"/>
              </a:spcBef>
              <a:spcAft>
                <a:spcPts val="750"/>
              </a:spcAft>
              <a:buClr>
                <a:srgbClr val="F26649"/>
              </a:buClr>
              <a:defRPr/>
            </a:pPr>
            <a:r>
              <a:rPr lang="fr-FR" sz="1800" b="1" dirty="0">
                <a:solidFill>
                  <a:srgbClr val="000000"/>
                </a:solidFill>
                <a:latin typeface="Syndicat BetaA" pitchFamily="2" charset="77"/>
                <a:ea typeface="Syndicat BetaA" pitchFamily="2" charset="77"/>
              </a:rPr>
              <a:t>Fiche de repérage </a:t>
            </a:r>
            <a:r>
              <a:rPr lang="fr-FR" sz="1800" dirty="0">
                <a:solidFill>
                  <a:srgbClr val="000000"/>
                </a:solidFill>
                <a:latin typeface="Syndicat BetaA Light" pitchFamily="2" charset="77"/>
                <a:ea typeface="Syndicat BetaA Light" pitchFamily="2" charset="77"/>
              </a:rPr>
              <a:t>: a disposition des donneurs d’alerte pour faire remonter un signalement, idéalement </a:t>
            </a:r>
            <a:r>
              <a:rPr lang="fr-FR" sz="1800" dirty="0" err="1">
                <a:solidFill>
                  <a:srgbClr val="000000"/>
                </a:solidFill>
                <a:latin typeface="Syndicat BetaA Light" pitchFamily="2" charset="77"/>
                <a:ea typeface="Syndicat BetaA Light" pitchFamily="2" charset="77"/>
              </a:rPr>
              <a:t>co</a:t>
            </a:r>
            <a:r>
              <a:rPr lang="fr-FR" sz="1800" dirty="0">
                <a:solidFill>
                  <a:srgbClr val="000000"/>
                </a:solidFill>
                <a:latin typeface="Syndicat BetaA Light" pitchFamily="2" charset="77"/>
                <a:ea typeface="Syndicat BetaA Light" pitchFamily="2" charset="77"/>
              </a:rPr>
              <a:t>-créée avec eux</a:t>
            </a:r>
            <a:endParaRPr sz="2800" dirty="0">
              <a:latin typeface="Syndicat BetaA Light" pitchFamily="2" charset="77"/>
              <a:ea typeface="Syndicat BetaA Light" pitchFamily="2" charset="77"/>
            </a:endParaRPr>
          </a:p>
          <a:p>
            <a:pPr algn="just">
              <a:lnSpc>
                <a:spcPct val="120000"/>
              </a:lnSpc>
              <a:spcBef>
                <a:spcPts val="0"/>
              </a:spcBef>
              <a:spcAft>
                <a:spcPts val="750"/>
              </a:spcAft>
              <a:buClr>
                <a:srgbClr val="F26649"/>
              </a:buClr>
              <a:defRPr/>
            </a:pPr>
            <a:r>
              <a:rPr lang="fr-FR" sz="1800" b="1" dirty="0">
                <a:solidFill>
                  <a:srgbClr val="000000"/>
                </a:solidFill>
                <a:latin typeface="Syndicat BetaA" pitchFamily="2" charset="77"/>
                <a:ea typeface="Syndicat BetaA" pitchFamily="2" charset="77"/>
              </a:rPr>
              <a:t>Numéro unique et adresse mail dédiée au Slime </a:t>
            </a:r>
            <a:r>
              <a:rPr lang="fr-FR" sz="1800" dirty="0">
                <a:solidFill>
                  <a:srgbClr val="000000"/>
                </a:solidFill>
                <a:latin typeface="Syndicat BetaA Light" pitchFamily="2" charset="77"/>
                <a:ea typeface="Syndicat BetaA Light" pitchFamily="2" charset="77"/>
              </a:rPr>
              <a:t>: accessible aux donneurs d’alerte ou aux ménages eux-mêmes</a:t>
            </a:r>
            <a:endParaRPr sz="2800" dirty="0">
              <a:latin typeface="Syndicat BetaA Light" pitchFamily="2" charset="77"/>
              <a:ea typeface="Syndicat BetaA Light" pitchFamily="2" charset="77"/>
            </a:endParaRPr>
          </a:p>
          <a:p>
            <a:pPr algn="just">
              <a:lnSpc>
                <a:spcPct val="120000"/>
              </a:lnSpc>
              <a:spcBef>
                <a:spcPts val="0"/>
              </a:spcBef>
              <a:spcAft>
                <a:spcPts val="750"/>
              </a:spcAft>
              <a:buClr>
                <a:srgbClr val="F26649"/>
              </a:buClr>
              <a:defRPr/>
            </a:pPr>
            <a:r>
              <a:rPr lang="fr-FR" sz="1800" dirty="0">
                <a:solidFill>
                  <a:srgbClr val="000000"/>
                </a:solidFill>
                <a:latin typeface="Syndicat BetaA" pitchFamily="2" charset="77"/>
                <a:ea typeface="Syndicat BetaA" pitchFamily="2" charset="77"/>
              </a:rPr>
              <a:t>D’</a:t>
            </a:r>
            <a:r>
              <a:rPr lang="fr-FR" sz="1800" b="1" dirty="0">
                <a:solidFill>
                  <a:srgbClr val="000000"/>
                </a:solidFill>
                <a:latin typeface="Syndicat BetaA" pitchFamily="2" charset="77"/>
                <a:ea typeface="Syndicat BetaA" pitchFamily="2" charset="77"/>
              </a:rPr>
              <a:t>autres modalités possibles </a:t>
            </a:r>
            <a:r>
              <a:rPr lang="fr-FR" sz="1800" dirty="0">
                <a:solidFill>
                  <a:srgbClr val="000000"/>
                </a:solidFill>
                <a:latin typeface="Syndicat BetaA" pitchFamily="2" charset="77"/>
                <a:ea typeface="Syndicat BetaA" pitchFamily="2" charset="77"/>
              </a:rPr>
              <a:t>: </a:t>
            </a:r>
            <a:endParaRPr sz="2800" dirty="0">
              <a:latin typeface="Syndicat BetaA" pitchFamily="2" charset="77"/>
              <a:ea typeface="Syndicat BetaA" pitchFamily="2" charset="77"/>
            </a:endParaRPr>
          </a:p>
          <a:p>
            <a:pPr lvl="1" algn="just">
              <a:lnSpc>
                <a:spcPct val="120000"/>
              </a:lnSpc>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Traitement des dossiers de demande FSL</a:t>
            </a:r>
            <a:endParaRPr sz="2400" dirty="0">
              <a:latin typeface="Syndicat BetaA Light" pitchFamily="2" charset="77"/>
              <a:ea typeface="Syndicat BetaA Light" pitchFamily="2" charset="77"/>
            </a:endParaRPr>
          </a:p>
          <a:p>
            <a:pPr lvl="1" algn="just">
              <a:lnSpc>
                <a:spcPct val="120000"/>
              </a:lnSpc>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Traitement des fichiers d’impayés</a:t>
            </a:r>
          </a:p>
          <a:p>
            <a:pPr lvl="1" algn="just">
              <a:lnSpc>
                <a:spcPct val="120000"/>
              </a:lnSpc>
              <a:spcAft>
                <a:spcPts val="750"/>
              </a:spcAft>
              <a:buClr>
                <a:srgbClr val="F3C746"/>
              </a:buClr>
              <a:buFont typeface="Courier New"/>
              <a:buChar char="o"/>
              <a:defRPr/>
            </a:pPr>
            <a:r>
              <a:rPr lang="fr-FR" sz="1400" dirty="0">
                <a:solidFill>
                  <a:srgbClr val="000000"/>
                </a:solidFill>
                <a:latin typeface="Syndicat BetaA Light" pitchFamily="2" charset="77"/>
                <a:ea typeface="Syndicat BetaA Light" pitchFamily="2" charset="77"/>
              </a:rPr>
              <a:t>Communication auprès des ménages</a:t>
            </a:r>
            <a:endParaRPr sz="2400" dirty="0">
              <a:latin typeface="Syndicat BetaA Light" pitchFamily="2" charset="77"/>
              <a:ea typeface="Syndicat BetaA Light" pitchFamily="2" charset="77"/>
            </a:endParaRPr>
          </a:p>
          <a:p>
            <a:pPr>
              <a:lnSpc>
                <a:spcPct val="120000"/>
              </a:lnSpc>
              <a:spcBef>
                <a:spcPts val="0"/>
              </a:spcBef>
              <a:spcAft>
                <a:spcPts val="750"/>
              </a:spcAft>
              <a:buClr>
                <a:srgbClr val="FF6600"/>
              </a:buClr>
              <a:buFontTx/>
              <a:buChar char="-"/>
              <a:defRPr/>
            </a:pPr>
            <a:endParaRPr lang="fr-FR" sz="2000" dirty="0">
              <a:solidFill>
                <a:srgbClr val="000000"/>
              </a:solidFill>
              <a:latin typeface="Syndicat BetaA" pitchFamily="2" charset="77"/>
              <a:ea typeface="Syndicat BetaA" pitchFamily="2" charset="77"/>
            </a:endParaRPr>
          </a:p>
        </p:txBody>
      </p:sp>
      <p:pic>
        <p:nvPicPr>
          <p:cNvPr id="17" name="Image 3">
            <a:extLst>
              <a:ext uri="{FF2B5EF4-FFF2-40B4-BE49-F238E27FC236}">
                <a16:creationId xmlns:a16="http://schemas.microsoft.com/office/drawing/2014/main" id="{D2DD50A2-2BFE-4F47-805D-E41940F410CF}"/>
              </a:ext>
            </a:extLst>
          </p:cNvPr>
          <p:cNvPicPr>
            <a:picLocks noChangeAspect="1"/>
          </p:cNvPicPr>
          <p:nvPr/>
        </p:nvPicPr>
        <p:blipFill>
          <a:blip r:embed="rId3"/>
          <a:stretch/>
        </p:blipFill>
        <p:spPr bwMode="auto">
          <a:xfrm>
            <a:off x="7656071" y="671259"/>
            <a:ext cx="3705754" cy="5244152"/>
          </a:xfrm>
          <a:prstGeom prst="rect">
            <a:avLst/>
          </a:prstGeom>
          <a:noFill/>
          <a:ln>
            <a:noFill/>
          </a:ln>
        </p:spPr>
      </p:pic>
    </p:spTree>
    <p:extLst>
      <p:ext uri="{BB962C8B-B14F-4D97-AF65-F5344CB8AC3E}">
        <p14:creationId xmlns:p14="http://schemas.microsoft.com/office/powerpoint/2010/main" val="1877969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E08A6AC-21B3-244A-BCC5-B2BCC896C96F}"/>
              </a:ext>
            </a:extLst>
          </p:cNvPr>
          <p:cNvSpPr/>
          <p:nvPr/>
        </p:nvSpPr>
        <p:spPr>
          <a:xfrm>
            <a:off x="7730837" y="0"/>
            <a:ext cx="4184556" cy="6247283"/>
          </a:xfrm>
          <a:prstGeom prst="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51649"/>
            <a:ext cx="6917300" cy="1685263"/>
          </a:xfrm>
        </p:spPr>
        <p:txBody>
          <a:bodyPr/>
          <a:lstStyle/>
          <a:p>
            <a:r>
              <a:rPr lang="fr-FR" dirty="0">
                <a:latin typeface="Syndicat BetaA Bold" pitchFamily="2" charset="77"/>
                <a:ea typeface="Syndicat BetaA Bold" pitchFamily="2" charset="77"/>
              </a:rPr>
              <a:t>Communiquer sur votre dispositif Slime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27</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pic>
        <p:nvPicPr>
          <p:cNvPr id="23" name="Image 4">
            <a:extLst>
              <a:ext uri="{FF2B5EF4-FFF2-40B4-BE49-F238E27FC236}">
                <a16:creationId xmlns:a16="http://schemas.microsoft.com/office/drawing/2014/main" id="{B33797A3-446E-D14E-BDCF-1EEF5F658929}"/>
              </a:ext>
            </a:extLst>
          </p:cNvPr>
          <p:cNvPicPr>
            <a:picLocks noChangeAspect="1"/>
          </p:cNvPicPr>
          <p:nvPr/>
        </p:nvPicPr>
        <p:blipFill>
          <a:blip r:embed="rId3"/>
          <a:stretch/>
        </p:blipFill>
        <p:spPr bwMode="auto">
          <a:xfrm>
            <a:off x="9924883" y="2149026"/>
            <a:ext cx="1764899" cy="2500692"/>
          </a:xfrm>
          <a:prstGeom prst="rect">
            <a:avLst/>
          </a:prstGeom>
          <a:noFill/>
          <a:ln>
            <a:noFill/>
          </a:ln>
        </p:spPr>
      </p:pic>
      <p:pic>
        <p:nvPicPr>
          <p:cNvPr id="26" name="Image 2">
            <a:extLst>
              <a:ext uri="{FF2B5EF4-FFF2-40B4-BE49-F238E27FC236}">
                <a16:creationId xmlns:a16="http://schemas.microsoft.com/office/drawing/2014/main" id="{CCE2A689-B835-2B46-9E91-68FB1006ADEB}"/>
              </a:ext>
            </a:extLst>
          </p:cNvPr>
          <p:cNvPicPr>
            <a:picLocks noChangeAspect="1"/>
          </p:cNvPicPr>
          <p:nvPr/>
        </p:nvPicPr>
        <p:blipFill>
          <a:blip r:embed="rId4"/>
          <a:stretch/>
        </p:blipFill>
        <p:spPr bwMode="auto">
          <a:xfrm>
            <a:off x="7921640" y="2149026"/>
            <a:ext cx="1777632" cy="2500692"/>
          </a:xfrm>
          <a:prstGeom prst="rect">
            <a:avLst/>
          </a:prstGeom>
        </p:spPr>
      </p:pic>
      <p:sp>
        <p:nvSpPr>
          <p:cNvPr id="29" name="Text Box 3">
            <a:extLst>
              <a:ext uri="{FF2B5EF4-FFF2-40B4-BE49-F238E27FC236}">
                <a16:creationId xmlns:a16="http://schemas.microsoft.com/office/drawing/2014/main" id="{4836EA5F-F472-9B44-B064-E4EBFAF902DD}"/>
              </a:ext>
            </a:extLst>
          </p:cNvPr>
          <p:cNvSpPr/>
          <p:nvPr/>
        </p:nvSpPr>
        <p:spPr bwMode="auto">
          <a:xfrm>
            <a:off x="628670" y="2689167"/>
            <a:ext cx="5855855" cy="3239991"/>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lnSpc>
                <a:spcPct val="120000"/>
              </a:lnSpc>
              <a:spcBef>
                <a:spcPts val="0"/>
              </a:spcBef>
              <a:spcAft>
                <a:spcPts val="750"/>
              </a:spcAft>
              <a:buClr>
                <a:srgbClr val="F26649"/>
              </a:buClr>
              <a:buNone/>
              <a:defRPr/>
            </a:pPr>
            <a:r>
              <a:rPr lang="fr-FR" sz="1800" b="1" dirty="0">
                <a:solidFill>
                  <a:srgbClr val="000000"/>
                </a:solidFill>
                <a:latin typeface="Syndicat BetaA" pitchFamily="2" charset="77"/>
                <a:ea typeface="Syndicat BetaA" pitchFamily="2" charset="77"/>
              </a:rPr>
              <a:t>Outils mis à disposition : </a:t>
            </a:r>
          </a:p>
          <a:p>
            <a:pPr lvl="1">
              <a:lnSpc>
                <a:spcPct val="120000"/>
              </a:lnSpc>
              <a:spcAft>
                <a:spcPts val="750"/>
              </a:spcAft>
              <a:buClr>
                <a:srgbClr val="F26649"/>
              </a:buClr>
              <a:buFont typeface="Arial" panose="020B0604020202020204" pitchFamily="34" charset="0"/>
              <a:buChar char="•"/>
              <a:defRPr/>
            </a:pPr>
            <a:r>
              <a:rPr lang="fr-FR" sz="1600" dirty="0">
                <a:solidFill>
                  <a:srgbClr val="000000"/>
                </a:solidFill>
                <a:latin typeface="Syndicat BetaA Light" pitchFamily="2" charset="77"/>
                <a:ea typeface="Syndicat BetaA Light" pitchFamily="2" charset="77"/>
              </a:rPr>
              <a:t>Charte graphique : typographie, logo, couleurs, illustrations, pictogrammes…</a:t>
            </a:r>
          </a:p>
          <a:p>
            <a:pPr lvl="1">
              <a:lnSpc>
                <a:spcPct val="120000"/>
              </a:lnSpc>
              <a:spcAft>
                <a:spcPts val="750"/>
              </a:spcAft>
              <a:buClr>
                <a:srgbClr val="F26649"/>
              </a:buClr>
              <a:buFont typeface="Arial" panose="020B0604020202020204" pitchFamily="34" charset="0"/>
              <a:buChar char="•"/>
              <a:defRPr/>
            </a:pPr>
            <a:r>
              <a:rPr lang="fr-FR" sz="1600" dirty="0">
                <a:solidFill>
                  <a:srgbClr val="000000"/>
                </a:solidFill>
                <a:latin typeface="Syndicat BetaA Light" pitchFamily="2" charset="77"/>
                <a:ea typeface="Syndicat BetaA Light" pitchFamily="2" charset="77"/>
              </a:rPr>
              <a:t>Modèles d’affiche, flyer, kakémono, cartes de visite…</a:t>
            </a:r>
          </a:p>
          <a:p>
            <a:pPr lvl="1">
              <a:lnSpc>
                <a:spcPct val="120000"/>
              </a:lnSpc>
              <a:spcAft>
                <a:spcPts val="750"/>
              </a:spcAft>
              <a:buClr>
                <a:srgbClr val="F26649"/>
              </a:buClr>
              <a:buFont typeface="Arial" panose="020B0604020202020204" pitchFamily="34" charset="0"/>
              <a:buChar char="•"/>
              <a:defRPr/>
            </a:pPr>
            <a:r>
              <a:rPr lang="fr-FR" sz="1600" dirty="0">
                <a:solidFill>
                  <a:srgbClr val="000000"/>
                </a:solidFill>
                <a:latin typeface="Syndicat BetaA Light" pitchFamily="2" charset="77"/>
                <a:ea typeface="Syndicat BetaA Light" pitchFamily="2" charset="77"/>
              </a:rPr>
              <a:t>Chiffres clés (</a:t>
            </a:r>
            <a:r>
              <a:rPr lang="fr-FR" sz="1600" dirty="0" err="1">
                <a:solidFill>
                  <a:srgbClr val="000000"/>
                </a:solidFill>
                <a:latin typeface="Syndicat BetaA Light" pitchFamily="2" charset="77"/>
                <a:ea typeface="Syndicat BetaA Light" pitchFamily="2" charset="77"/>
              </a:rPr>
              <a:t>gifs</a:t>
            </a:r>
            <a:r>
              <a:rPr lang="fr-FR" sz="1600" dirty="0">
                <a:solidFill>
                  <a:srgbClr val="000000"/>
                </a:solidFill>
                <a:latin typeface="Syndicat BetaA Light" pitchFamily="2" charset="77"/>
                <a:ea typeface="Syndicat BetaA Light" pitchFamily="2" charset="77"/>
              </a:rPr>
              <a:t>)</a:t>
            </a:r>
          </a:p>
          <a:p>
            <a:pPr lvl="1">
              <a:lnSpc>
                <a:spcPct val="120000"/>
              </a:lnSpc>
              <a:spcAft>
                <a:spcPts val="750"/>
              </a:spcAft>
              <a:buClr>
                <a:srgbClr val="F26649"/>
              </a:buClr>
              <a:buFont typeface="Arial" panose="020B0604020202020204" pitchFamily="34" charset="0"/>
              <a:buChar char="•"/>
              <a:defRPr/>
            </a:pPr>
            <a:r>
              <a:rPr lang="fr-FR" sz="1600" dirty="0">
                <a:solidFill>
                  <a:srgbClr val="000000"/>
                </a:solidFill>
                <a:latin typeface="Syndicat BetaA Light" pitchFamily="2" charset="77"/>
                <a:ea typeface="Syndicat BetaA Light" pitchFamily="2" charset="77"/>
              </a:rPr>
              <a:t>Eléments de langage</a:t>
            </a:r>
          </a:p>
          <a:p>
            <a:pPr lvl="1">
              <a:lnSpc>
                <a:spcPct val="120000"/>
              </a:lnSpc>
              <a:spcAft>
                <a:spcPts val="750"/>
              </a:spcAft>
              <a:buClr>
                <a:srgbClr val="F26649"/>
              </a:buClr>
              <a:buFont typeface="Arial" panose="020B0604020202020204" pitchFamily="34" charset="0"/>
              <a:buChar char="•"/>
              <a:defRPr/>
            </a:pPr>
            <a:endParaRPr sz="2400" dirty="0">
              <a:latin typeface="Syndicat BetaA Light" pitchFamily="2" charset="77"/>
              <a:ea typeface="Syndicat BetaA Light" pitchFamily="2" charset="77"/>
            </a:endParaRPr>
          </a:p>
          <a:p>
            <a:pPr>
              <a:lnSpc>
                <a:spcPct val="120000"/>
              </a:lnSpc>
              <a:spcBef>
                <a:spcPts val="0"/>
              </a:spcBef>
              <a:spcAft>
                <a:spcPts val="750"/>
              </a:spcAft>
              <a:buClr>
                <a:srgbClr val="FF6600"/>
              </a:buClr>
              <a:buFontTx/>
              <a:buChar char="-"/>
              <a:defRPr/>
            </a:pPr>
            <a:endParaRPr lang="fr-FR" sz="2000" dirty="0">
              <a:solidFill>
                <a:srgbClr val="000000"/>
              </a:solidFill>
              <a:latin typeface="Syndicat BetaA" pitchFamily="2" charset="77"/>
              <a:ea typeface="Syndicat BetaA" pitchFamily="2" charset="77"/>
            </a:endParaRPr>
          </a:p>
        </p:txBody>
      </p:sp>
      <p:sp>
        <p:nvSpPr>
          <p:cNvPr id="30" name="ZoneTexte 29">
            <a:extLst>
              <a:ext uri="{FF2B5EF4-FFF2-40B4-BE49-F238E27FC236}">
                <a16:creationId xmlns:a16="http://schemas.microsoft.com/office/drawing/2014/main" id="{4E64CB7A-CBDD-B349-A214-943F2E5EC214}"/>
              </a:ext>
            </a:extLst>
          </p:cNvPr>
          <p:cNvSpPr txBox="1"/>
          <p:nvPr/>
        </p:nvSpPr>
        <p:spPr>
          <a:xfrm>
            <a:off x="7898517" y="289108"/>
            <a:ext cx="3601510" cy="1600438"/>
          </a:xfrm>
          <a:prstGeom prst="rect">
            <a:avLst/>
          </a:prstGeom>
          <a:noFill/>
        </p:spPr>
        <p:txBody>
          <a:bodyPr wrap="square">
            <a:spAutoFit/>
          </a:bodyPr>
          <a:lstStyle/>
          <a:p>
            <a:pPr>
              <a:spcBef>
                <a:spcPts val="0"/>
              </a:spcBef>
              <a:spcAft>
                <a:spcPts val="600"/>
              </a:spcAft>
              <a:buFontTx/>
              <a:buNone/>
              <a:defRPr/>
            </a:pPr>
            <a:r>
              <a:rPr lang="fr-FR" sz="2000" dirty="0">
                <a:solidFill>
                  <a:schemeClr val="bg1"/>
                </a:solidFill>
                <a:latin typeface="Syndicat BetaA" pitchFamily="2" charset="77"/>
                <a:ea typeface="Syndicat BetaA" pitchFamily="2" charset="77"/>
              </a:rPr>
              <a:t>Communiquer auprès des ménages : </a:t>
            </a:r>
          </a:p>
          <a:p>
            <a:pPr marL="342900" indent="-342900">
              <a:spcAft>
                <a:spcPts val="600"/>
              </a:spcAft>
              <a:buFont typeface="Arial" panose="020B0604020202020204" pitchFamily="34" charset="0"/>
              <a:buChar char="•"/>
              <a:defRPr/>
            </a:pPr>
            <a:r>
              <a:rPr lang="fr-FR" sz="1600" dirty="0">
                <a:solidFill>
                  <a:schemeClr val="bg1"/>
                </a:solidFill>
                <a:latin typeface="Syndicat BetaA Light" pitchFamily="2" charset="77"/>
                <a:ea typeface="Syndicat BetaA Light" pitchFamily="2" charset="77"/>
              </a:rPr>
              <a:t>Message non stigmatisant</a:t>
            </a:r>
          </a:p>
          <a:p>
            <a:pPr marL="342900" indent="-342900">
              <a:spcAft>
                <a:spcPts val="600"/>
              </a:spcAft>
              <a:buFont typeface="Arial" panose="020B0604020202020204" pitchFamily="34" charset="0"/>
              <a:buChar char="•"/>
              <a:defRPr/>
            </a:pPr>
            <a:r>
              <a:rPr lang="fr-FR" sz="1600" dirty="0">
                <a:solidFill>
                  <a:schemeClr val="bg1"/>
                </a:solidFill>
                <a:latin typeface="Syndicat BetaA Light" pitchFamily="2" charset="77"/>
                <a:ea typeface="Syndicat BetaA Light" pitchFamily="2" charset="77"/>
              </a:rPr>
              <a:t>Ciblage précis des lieux d’affichage</a:t>
            </a:r>
          </a:p>
        </p:txBody>
      </p:sp>
      <p:pic>
        <p:nvPicPr>
          <p:cNvPr id="33" name="Image 32">
            <a:extLst>
              <a:ext uri="{FF2B5EF4-FFF2-40B4-BE49-F238E27FC236}">
                <a16:creationId xmlns:a16="http://schemas.microsoft.com/office/drawing/2014/main" id="{A9399AAA-C18E-4D46-A335-94C1655A4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679" y="3764532"/>
            <a:ext cx="1776871" cy="2441430"/>
          </a:xfrm>
          <a:prstGeom prst="rect">
            <a:avLst/>
          </a:prstGeom>
        </p:spPr>
      </p:pic>
      <p:sp>
        <p:nvSpPr>
          <p:cNvPr id="34" name="ZoneTexte 33">
            <a:extLst>
              <a:ext uri="{FF2B5EF4-FFF2-40B4-BE49-F238E27FC236}">
                <a16:creationId xmlns:a16="http://schemas.microsoft.com/office/drawing/2014/main" id="{B38457DC-AD88-244A-B007-700A2611E55B}"/>
              </a:ext>
            </a:extLst>
          </p:cNvPr>
          <p:cNvSpPr txBox="1"/>
          <p:nvPr/>
        </p:nvSpPr>
        <p:spPr>
          <a:xfrm>
            <a:off x="620635" y="5143635"/>
            <a:ext cx="6131970" cy="646331"/>
          </a:xfrm>
          <a:prstGeom prst="rect">
            <a:avLst/>
          </a:prstGeom>
          <a:noFill/>
        </p:spPr>
        <p:txBody>
          <a:bodyPr wrap="square" rtlCol="0">
            <a:spAutoFit/>
          </a:bodyPr>
          <a:lstStyle/>
          <a:p>
            <a:r>
              <a:rPr lang="fr-FR" dirty="0">
                <a:latin typeface="Syndicat BetaA" pitchFamily="2" charset="77"/>
                <a:ea typeface="Syndicat BetaA" pitchFamily="2" charset="77"/>
              </a:rPr>
              <a:t>L’utilisation de l’identité Slime est optionnelle pour la collectivité, qui décide de sa communication.</a:t>
            </a:r>
          </a:p>
        </p:txBody>
      </p:sp>
      <p:sp>
        <p:nvSpPr>
          <p:cNvPr id="35" name="ZoneTexte 34">
            <a:extLst>
              <a:ext uri="{FF2B5EF4-FFF2-40B4-BE49-F238E27FC236}">
                <a16:creationId xmlns:a16="http://schemas.microsoft.com/office/drawing/2014/main" id="{60F9E74E-1D98-454F-8B54-778A31B5C201}"/>
              </a:ext>
            </a:extLst>
          </p:cNvPr>
          <p:cNvSpPr txBox="1"/>
          <p:nvPr/>
        </p:nvSpPr>
        <p:spPr>
          <a:xfrm>
            <a:off x="336181" y="1951889"/>
            <a:ext cx="4781565" cy="369332"/>
          </a:xfrm>
          <a:prstGeom prst="rect">
            <a:avLst/>
          </a:prstGeom>
          <a:noFill/>
        </p:spPr>
        <p:txBody>
          <a:bodyPr wrap="none" rtlCol="0">
            <a:spAutoFit/>
          </a:bodyPr>
          <a:lstStyle/>
          <a:p>
            <a:r>
              <a:rPr lang="fr-FR" dirty="0">
                <a:latin typeface="Syndicat BetaA Light" pitchFamily="2" charset="77"/>
                <a:ea typeface="Syndicat BetaA Light" pitchFamily="2" charset="77"/>
              </a:rPr>
              <a:t>Auprès de vos partenaires et des ménages</a:t>
            </a:r>
          </a:p>
        </p:txBody>
      </p:sp>
    </p:spTree>
    <p:extLst>
      <p:ext uri="{BB962C8B-B14F-4D97-AF65-F5344CB8AC3E}">
        <p14:creationId xmlns:p14="http://schemas.microsoft.com/office/powerpoint/2010/main" val="336276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336181" y="55462"/>
            <a:ext cx="6478788" cy="1125634"/>
          </a:xfrm>
        </p:spPr>
        <p:txBody>
          <a:bodyPr/>
          <a:lstStyle/>
          <a:p>
            <a:r>
              <a:rPr lang="fr-FR" dirty="0">
                <a:latin typeface="Syndicat BetaA Bold" pitchFamily="2" charset="77"/>
                <a:ea typeface="Syndicat BetaA Bold" pitchFamily="2" charset="77"/>
              </a:rPr>
              <a:t>Le repérage en 2020</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28</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graphicFrame>
        <p:nvGraphicFramePr>
          <p:cNvPr id="29" name="Graphique 28">
            <a:extLst>
              <a:ext uri="{FF2B5EF4-FFF2-40B4-BE49-F238E27FC236}">
                <a16:creationId xmlns:a16="http://schemas.microsoft.com/office/drawing/2014/main" id="{C6204D37-BC85-BB40-AC2C-BF6C5E8F9F87}"/>
              </a:ext>
            </a:extLst>
          </p:cNvPr>
          <p:cNvGraphicFramePr/>
          <p:nvPr>
            <p:extLst>
              <p:ext uri="{D42A27DB-BD31-4B8C-83A1-F6EECF244321}">
                <p14:modId xmlns:p14="http://schemas.microsoft.com/office/powerpoint/2010/main" val="2047158014"/>
              </p:ext>
            </p:extLst>
          </p:nvPr>
        </p:nvGraphicFramePr>
        <p:xfrm>
          <a:off x="2771633" y="1634986"/>
          <a:ext cx="6637947" cy="4548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5176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336181" y="409207"/>
            <a:ext cx="6478788" cy="1125634"/>
          </a:xfrm>
        </p:spPr>
        <p:txBody>
          <a:bodyPr/>
          <a:lstStyle/>
          <a:p>
            <a:r>
              <a:rPr lang="fr-FR" dirty="0">
                <a:latin typeface="Syndicat BetaA Bold" pitchFamily="2" charset="77"/>
                <a:ea typeface="Syndicat BetaA Bold" pitchFamily="2" charset="77"/>
              </a:rPr>
              <a:t>Les points clés du repérage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29</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6" name="Espace réservé du contenu 2">
            <a:extLst>
              <a:ext uri="{FF2B5EF4-FFF2-40B4-BE49-F238E27FC236}">
                <a16:creationId xmlns:a16="http://schemas.microsoft.com/office/drawing/2014/main" id="{1EE73B0F-3157-8F4E-9D8A-7FCEAF76F432}"/>
              </a:ext>
            </a:extLst>
          </p:cNvPr>
          <p:cNvSpPr/>
          <p:nvPr/>
        </p:nvSpPr>
        <p:spPr bwMode="auto">
          <a:xfrm>
            <a:off x="336181" y="2257880"/>
            <a:ext cx="5443030" cy="3045639"/>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20000"/>
              </a:lnSpc>
              <a:spcBef>
                <a:spcPts val="0"/>
              </a:spcBef>
              <a:spcAft>
                <a:spcPts val="600"/>
              </a:spcAft>
              <a:buClr>
                <a:srgbClr val="F26649"/>
              </a:buClr>
              <a:buNone/>
              <a:defRPr/>
            </a:pPr>
            <a:r>
              <a:rPr lang="fr-FR" sz="2000" dirty="0">
                <a:latin typeface="Syndicat BetaA" pitchFamily="2" charset="77"/>
                <a:ea typeface="Syndicat BetaA" pitchFamily="2" charset="77"/>
              </a:rPr>
              <a:t>La collectivité constitue un réseau de donneurs d’alertes mobilisant : </a:t>
            </a:r>
            <a:endParaRPr sz="2000" dirty="0">
              <a:latin typeface="Syndicat BetaA" pitchFamily="2" charset="77"/>
              <a:ea typeface="Syndicat BetaA" pitchFamily="2" charset="77"/>
            </a:endParaRPr>
          </a:p>
          <a:p>
            <a:pPr lvl="1">
              <a:lnSpc>
                <a:spcPct val="120000"/>
              </a:lnSpc>
              <a:spcBef>
                <a:spcPts val="0"/>
              </a:spcBef>
              <a:spcAft>
                <a:spcPts val="600"/>
              </a:spcAft>
              <a:buClr>
                <a:srgbClr val="F3B347"/>
              </a:buClr>
              <a:buFont typeface="Courier New"/>
              <a:buChar char="o"/>
              <a:defRPr/>
            </a:pPr>
            <a:r>
              <a:rPr lang="fr-FR" sz="1800" dirty="0">
                <a:solidFill>
                  <a:schemeClr val="bg2">
                    <a:lumMod val="10000"/>
                  </a:schemeClr>
                </a:solidFill>
                <a:latin typeface="Syndicat BetaA Light" pitchFamily="2" charset="77"/>
                <a:ea typeface="Syndicat BetaA Light" pitchFamily="2" charset="77"/>
              </a:rPr>
              <a:t>Un premier cercle d’acteurs proches</a:t>
            </a:r>
            <a:endParaRPr sz="1800" dirty="0">
              <a:solidFill>
                <a:schemeClr val="bg2">
                  <a:lumMod val="10000"/>
                </a:schemeClr>
              </a:solidFill>
              <a:latin typeface="Syndicat BetaA Light" pitchFamily="2" charset="77"/>
              <a:ea typeface="Syndicat BetaA Light" pitchFamily="2" charset="77"/>
            </a:endParaRPr>
          </a:p>
          <a:p>
            <a:pPr lvl="1">
              <a:lnSpc>
                <a:spcPct val="120000"/>
              </a:lnSpc>
              <a:spcBef>
                <a:spcPts val="0"/>
              </a:spcBef>
              <a:spcAft>
                <a:spcPts val="600"/>
              </a:spcAft>
              <a:buClr>
                <a:srgbClr val="F3B347"/>
              </a:buClr>
              <a:buFont typeface="Courier New"/>
              <a:buChar char="o"/>
              <a:defRPr/>
            </a:pPr>
            <a:r>
              <a:rPr lang="fr-FR" sz="1800" dirty="0">
                <a:solidFill>
                  <a:schemeClr val="bg2">
                    <a:lumMod val="10000"/>
                  </a:schemeClr>
                </a:solidFill>
                <a:latin typeface="Syndicat BetaA Light" pitchFamily="2" charset="77"/>
                <a:ea typeface="Syndicat BetaA Light" pitchFamily="2" charset="77"/>
              </a:rPr>
              <a:t>Des acteurs plus éloignés</a:t>
            </a:r>
            <a:endParaRPr sz="1800" dirty="0">
              <a:solidFill>
                <a:schemeClr val="bg2">
                  <a:lumMod val="10000"/>
                </a:schemeClr>
              </a:solidFill>
              <a:latin typeface="Syndicat BetaA Light" pitchFamily="2" charset="77"/>
              <a:ea typeface="Syndicat BetaA Light" pitchFamily="2" charset="77"/>
            </a:endParaRPr>
          </a:p>
          <a:p>
            <a:pPr lvl="1">
              <a:lnSpc>
                <a:spcPct val="120000"/>
              </a:lnSpc>
              <a:spcBef>
                <a:spcPts val="0"/>
              </a:spcBef>
              <a:spcAft>
                <a:spcPts val="600"/>
              </a:spcAft>
              <a:buClr>
                <a:srgbClr val="F3B347"/>
              </a:buClr>
              <a:buFont typeface="Courier New"/>
              <a:buChar char="o"/>
              <a:defRPr/>
            </a:pPr>
            <a:r>
              <a:rPr lang="fr-FR" sz="1800" dirty="0">
                <a:solidFill>
                  <a:schemeClr val="bg2">
                    <a:lumMod val="10000"/>
                  </a:schemeClr>
                </a:solidFill>
                <a:latin typeface="Syndicat BetaA Light" pitchFamily="2" charset="77"/>
                <a:ea typeface="Syndicat BetaA Light" pitchFamily="2" charset="77"/>
              </a:rPr>
              <a:t>Elle a identifié des modalités de sensibilisation / mobilisation / coordination, ainsi que des outils (fiche de repérage)</a:t>
            </a:r>
            <a:endParaRPr sz="1800" dirty="0">
              <a:solidFill>
                <a:schemeClr val="bg2">
                  <a:lumMod val="10000"/>
                </a:schemeClr>
              </a:solidFill>
              <a:latin typeface="Syndicat BetaA Light" pitchFamily="2" charset="77"/>
              <a:ea typeface="Syndicat BetaA Light" pitchFamily="2" charset="77"/>
            </a:endParaRPr>
          </a:p>
        </p:txBody>
      </p:sp>
      <p:sp>
        <p:nvSpPr>
          <p:cNvPr id="17" name="ZoneTexte 16">
            <a:extLst>
              <a:ext uri="{FF2B5EF4-FFF2-40B4-BE49-F238E27FC236}">
                <a16:creationId xmlns:a16="http://schemas.microsoft.com/office/drawing/2014/main" id="{3A87B2A8-E5BF-8142-B52E-AFFD1904950B}"/>
              </a:ext>
            </a:extLst>
          </p:cNvPr>
          <p:cNvSpPr txBox="1"/>
          <p:nvPr/>
        </p:nvSpPr>
        <p:spPr>
          <a:xfrm>
            <a:off x="6135710" y="2257880"/>
            <a:ext cx="5134554" cy="3677930"/>
          </a:xfrm>
          <a:prstGeom prst="rect">
            <a:avLst/>
          </a:prstGeom>
          <a:noFill/>
        </p:spPr>
        <p:txBody>
          <a:bodyPr wrap="square">
            <a:spAutoFit/>
          </a:bodyPr>
          <a:lstStyle/>
          <a:p>
            <a:pPr>
              <a:lnSpc>
                <a:spcPct val="120000"/>
              </a:lnSpc>
              <a:spcAft>
                <a:spcPts val="1200"/>
              </a:spcAft>
              <a:buClr>
                <a:srgbClr val="F26649"/>
              </a:buClr>
              <a:defRPr/>
            </a:pPr>
            <a:r>
              <a:rPr lang="fr-FR" sz="2000" dirty="0">
                <a:latin typeface="Syndicat BetaA" pitchFamily="2" charset="77"/>
                <a:ea typeface="Syndicat BetaA" pitchFamily="2" charset="77"/>
              </a:rPr>
              <a:t>Remarques</a:t>
            </a:r>
            <a:r>
              <a:rPr lang="fr-FR" dirty="0">
                <a:latin typeface="Syndicat BetaA" pitchFamily="2" charset="77"/>
                <a:ea typeface="Syndicat BetaA" pitchFamily="2" charset="77"/>
              </a:rPr>
              <a:t> </a:t>
            </a:r>
          </a:p>
          <a:p>
            <a:pPr lvl="1" algn="just">
              <a:lnSpc>
                <a:spcPct val="120000"/>
              </a:lnSpc>
              <a:spcAft>
                <a:spcPts val="1200"/>
              </a:spcAft>
              <a:buClr>
                <a:srgbClr val="F3B347"/>
              </a:buClr>
              <a:buFont typeface="Courier New"/>
              <a:buChar char="o"/>
              <a:defRPr/>
            </a:pPr>
            <a:r>
              <a:rPr lang="fr-FR" dirty="0">
                <a:latin typeface="Syndicat BetaA Light" pitchFamily="2" charset="77"/>
                <a:ea typeface="Syndicat BetaA Light" pitchFamily="2" charset="77"/>
              </a:rPr>
              <a:t> </a:t>
            </a:r>
            <a:r>
              <a:rPr lang="fr-FR" b="1" dirty="0">
                <a:solidFill>
                  <a:schemeClr val="bg2">
                    <a:lumMod val="10000"/>
                  </a:schemeClr>
                </a:solidFill>
                <a:latin typeface="Syndicat BetaA Bold" pitchFamily="2" charset="77"/>
                <a:ea typeface="Syndicat BetaA Bold" pitchFamily="2" charset="77"/>
              </a:rPr>
              <a:t>Le repérage est la pierre angulaire du Slime</a:t>
            </a:r>
            <a:r>
              <a:rPr lang="fr-FR" dirty="0">
                <a:solidFill>
                  <a:schemeClr val="bg2">
                    <a:lumMod val="10000"/>
                  </a:schemeClr>
                </a:solidFill>
                <a:latin typeface="Syndicat BetaA Light" pitchFamily="2" charset="77"/>
                <a:ea typeface="Syndicat BetaA Light" pitchFamily="2" charset="77"/>
              </a:rPr>
              <a:t> : c’est ce qui vous permettra d’atteindre l’objectif de ménages fixé dans votre dossier</a:t>
            </a:r>
          </a:p>
          <a:p>
            <a:pPr lvl="1" algn="just">
              <a:lnSpc>
                <a:spcPct val="120000"/>
              </a:lnSpc>
              <a:spcAft>
                <a:spcPts val="1200"/>
              </a:spcAft>
              <a:buClr>
                <a:srgbClr val="F3B347"/>
              </a:buClr>
              <a:buFont typeface="Courier New"/>
              <a:buChar char="o"/>
              <a:defRPr/>
            </a:pPr>
            <a:r>
              <a:rPr lang="fr-FR" dirty="0">
                <a:solidFill>
                  <a:schemeClr val="bg2">
                    <a:lumMod val="10000"/>
                  </a:schemeClr>
                </a:solidFill>
                <a:latin typeface="Syndicat BetaA Light" pitchFamily="2" charset="77"/>
                <a:ea typeface="Syndicat BetaA Light" pitchFamily="2" charset="77"/>
              </a:rPr>
              <a:t> Le repérage demande toujours plus de moyens la première année, mais il est nécessaire de prévoir suffisamment de ressources ensuite pour l’animation territoriale.</a:t>
            </a:r>
          </a:p>
        </p:txBody>
      </p:sp>
      <p:pic>
        <p:nvPicPr>
          <p:cNvPr id="18" name="Image 17">
            <a:extLst>
              <a:ext uri="{FF2B5EF4-FFF2-40B4-BE49-F238E27FC236}">
                <a16:creationId xmlns:a16="http://schemas.microsoft.com/office/drawing/2014/main" id="{7CADDA5D-9FDE-CE46-A494-A0A61FF31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314" y="85700"/>
            <a:ext cx="2853242" cy="2853242"/>
          </a:xfrm>
          <a:prstGeom prst="rect">
            <a:avLst/>
          </a:prstGeom>
        </p:spPr>
      </p:pic>
    </p:spTree>
    <p:extLst>
      <p:ext uri="{BB962C8B-B14F-4D97-AF65-F5344CB8AC3E}">
        <p14:creationId xmlns:p14="http://schemas.microsoft.com/office/powerpoint/2010/main" val="945758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D4956F-0C5D-8146-8E4C-B015930DB47A}"/>
              </a:ext>
            </a:extLst>
          </p:cNvPr>
          <p:cNvSpPr/>
          <p:nvPr/>
        </p:nvSpPr>
        <p:spPr>
          <a:xfrm>
            <a:off x="0" y="0"/>
            <a:ext cx="4182386" cy="6858000"/>
          </a:xfrm>
          <a:prstGeom prst="rect">
            <a:avLst/>
          </a:prstGeom>
          <a:solidFill>
            <a:srgbClr val="FCC84D"/>
          </a:solidFill>
          <a:ln>
            <a:solidFill>
              <a:srgbClr val="FCC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4608441" y="214170"/>
            <a:ext cx="5700748" cy="1331210"/>
          </a:xfrm>
        </p:spPr>
        <p:txBody>
          <a:bodyPr/>
          <a:lstStyle/>
          <a:p>
            <a:r>
              <a:rPr lang="fr-FR" dirty="0">
                <a:latin typeface="Syndicat BetaA Bold" pitchFamily="2" charset="77"/>
                <a:ea typeface="Syndicat BetaA Bold" pitchFamily="2" charset="77"/>
              </a:rPr>
              <a:t>Déroulé</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8" name="ZoneTexte 17">
            <a:extLst>
              <a:ext uri="{FF2B5EF4-FFF2-40B4-BE49-F238E27FC236}">
                <a16:creationId xmlns:a16="http://schemas.microsoft.com/office/drawing/2014/main" id="{9017C33F-F574-204D-9476-BFFF05D6BF19}"/>
              </a:ext>
            </a:extLst>
          </p:cNvPr>
          <p:cNvSpPr txBox="1"/>
          <p:nvPr/>
        </p:nvSpPr>
        <p:spPr>
          <a:xfrm>
            <a:off x="8702987" y="6328197"/>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Rectangle 18">
            <a:extLst>
              <a:ext uri="{FF2B5EF4-FFF2-40B4-BE49-F238E27FC236}">
                <a16:creationId xmlns:a16="http://schemas.microsoft.com/office/drawing/2014/main" id="{7E20F5C5-4C4C-C244-82CE-314C256BE0AD}"/>
              </a:ext>
            </a:extLst>
          </p:cNvPr>
          <p:cNvSpPr/>
          <p:nvPr/>
        </p:nvSpPr>
        <p:spPr>
          <a:xfrm>
            <a:off x="6090607" y="2200970"/>
            <a:ext cx="4611755" cy="2917722"/>
          </a:xfrm>
          <a:prstGeom prst="rect">
            <a:avLst/>
          </a:prstGeom>
        </p:spPr>
        <p:txBody>
          <a:bodyPr wrap="square">
            <a:spAutoFit/>
          </a:bodyPr>
          <a:lstStyle/>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Introduction et tour de table</a:t>
            </a:r>
          </a:p>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Présentation du programme Slime</a:t>
            </a:r>
          </a:p>
          <a:p>
            <a:pPr algn="just">
              <a:lnSpc>
                <a:spcPct val="120000"/>
              </a:lnSpc>
              <a:spcAft>
                <a:spcPts val="600"/>
              </a:spcAft>
            </a:pPr>
            <a:r>
              <a:rPr lang="fr-FR" b="1" dirty="0">
                <a:solidFill>
                  <a:schemeClr val="bg2">
                    <a:lumMod val="10000"/>
                  </a:schemeClr>
                </a:solidFill>
                <a:latin typeface="Syndicat BetaA Bold" pitchFamily="2" charset="77"/>
                <a:ea typeface="Syndicat BetaA Bold" pitchFamily="2" charset="77"/>
              </a:rPr>
              <a:t>Présentation de la méthodologie : </a:t>
            </a:r>
          </a:p>
          <a:p>
            <a:pPr marL="800100" lvl="1" indent="-342900" algn="just">
              <a:lnSpc>
                <a:spcPct val="120000"/>
              </a:lnSpc>
              <a:spcAft>
                <a:spcPts val="600"/>
              </a:spcAft>
              <a:buFont typeface="+mj-lt"/>
              <a:buAutoNum type="arabicPeriod"/>
            </a:pPr>
            <a:r>
              <a:rPr lang="fr-FR" sz="1600" dirty="0">
                <a:solidFill>
                  <a:schemeClr val="bg2">
                    <a:lumMod val="10000"/>
                  </a:schemeClr>
                </a:solidFill>
                <a:latin typeface="Syndicat BetaA" pitchFamily="2" charset="77"/>
                <a:ea typeface="Syndicat BetaA" pitchFamily="2" charset="77"/>
              </a:rPr>
              <a:t>Repérage</a:t>
            </a:r>
          </a:p>
          <a:p>
            <a:pPr marL="800100" lvl="1" indent="-342900" algn="just">
              <a:lnSpc>
                <a:spcPct val="120000"/>
              </a:lnSpc>
              <a:spcAft>
                <a:spcPts val="600"/>
              </a:spcAft>
              <a:buFont typeface="+mj-lt"/>
              <a:buAutoNum type="arabicPeriod"/>
            </a:pPr>
            <a:r>
              <a:rPr lang="fr-FR" sz="1600" dirty="0">
                <a:solidFill>
                  <a:schemeClr val="bg2">
                    <a:lumMod val="10000"/>
                  </a:schemeClr>
                </a:solidFill>
                <a:latin typeface="Syndicat BetaA" pitchFamily="2" charset="77"/>
                <a:ea typeface="Syndicat BetaA" pitchFamily="2" charset="77"/>
              </a:rPr>
              <a:t>Diagnostic </a:t>
            </a:r>
            <a:r>
              <a:rPr lang="fr-FR" sz="1600" dirty="0" err="1">
                <a:solidFill>
                  <a:schemeClr val="bg2">
                    <a:lumMod val="10000"/>
                  </a:schemeClr>
                </a:solidFill>
                <a:latin typeface="Syndicat BetaA" pitchFamily="2" charset="77"/>
                <a:ea typeface="Syndicat BetaA" pitchFamily="2" charset="77"/>
              </a:rPr>
              <a:t>socio-technique</a:t>
            </a:r>
            <a:endParaRPr lang="fr-FR" sz="1600" dirty="0">
              <a:solidFill>
                <a:schemeClr val="bg2">
                  <a:lumMod val="10000"/>
                </a:schemeClr>
              </a:solidFill>
              <a:latin typeface="Syndicat BetaA" pitchFamily="2" charset="77"/>
              <a:ea typeface="Syndicat BetaA" pitchFamily="2" charset="77"/>
            </a:endParaRPr>
          </a:p>
          <a:p>
            <a:pPr marL="800100" lvl="1" indent="-342900" algn="just">
              <a:lnSpc>
                <a:spcPct val="120000"/>
              </a:lnSpc>
              <a:spcAft>
                <a:spcPts val="1200"/>
              </a:spcAft>
              <a:buFont typeface="+mj-lt"/>
              <a:buAutoNum type="arabicPeriod"/>
            </a:pPr>
            <a:r>
              <a:rPr lang="fr-FR" sz="1600" dirty="0">
                <a:solidFill>
                  <a:schemeClr val="bg2">
                    <a:lumMod val="10000"/>
                  </a:schemeClr>
                </a:solidFill>
                <a:latin typeface="Syndicat BetaA" pitchFamily="2" charset="77"/>
                <a:ea typeface="Syndicat BetaA" pitchFamily="2" charset="77"/>
              </a:rPr>
              <a:t>Orientation</a:t>
            </a:r>
          </a:p>
          <a:p>
            <a:pPr algn="just">
              <a:lnSpc>
                <a:spcPct val="120000"/>
              </a:lnSpc>
              <a:spcAft>
                <a:spcPts val="1200"/>
              </a:spcAft>
            </a:pPr>
            <a:r>
              <a:rPr lang="fr-FR" b="1" dirty="0">
                <a:solidFill>
                  <a:schemeClr val="bg2">
                    <a:lumMod val="10000"/>
                  </a:schemeClr>
                </a:solidFill>
                <a:latin typeface="Syndicat BetaA Bold" pitchFamily="2" charset="77"/>
                <a:ea typeface="Syndicat BetaA Bold" pitchFamily="2" charset="77"/>
              </a:rPr>
              <a:t>Conclusion</a:t>
            </a:r>
          </a:p>
        </p:txBody>
      </p:sp>
      <p:cxnSp>
        <p:nvCxnSpPr>
          <p:cNvPr id="24" name="Connecteur droit 23">
            <a:extLst>
              <a:ext uri="{FF2B5EF4-FFF2-40B4-BE49-F238E27FC236}">
                <a16:creationId xmlns:a16="http://schemas.microsoft.com/office/drawing/2014/main" id="{C6F6095E-205A-FC42-B9A4-736B5B1A2446}"/>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46BBF51-3CA0-9C46-8939-AFAAEE2125E7}"/>
              </a:ext>
            </a:extLst>
          </p:cNvPr>
          <p:cNvSpPr txBox="1"/>
          <p:nvPr/>
        </p:nvSpPr>
        <p:spPr>
          <a:xfrm>
            <a:off x="5294274" y="2200970"/>
            <a:ext cx="604207" cy="369332"/>
          </a:xfrm>
          <a:prstGeom prst="rect">
            <a:avLst/>
          </a:prstGeom>
          <a:noFill/>
        </p:spPr>
        <p:txBody>
          <a:bodyPr wrap="square" rtlCol="0">
            <a:spAutoFit/>
          </a:bodyPr>
          <a:lstStyle/>
          <a:p>
            <a:pPr algn="r"/>
            <a:r>
              <a:rPr lang="fr-FR" b="1" dirty="0">
                <a:latin typeface="Syndicat BetaA Bold" pitchFamily="2" charset="77"/>
                <a:ea typeface="Syndicat BetaA Bold" pitchFamily="2" charset="77"/>
              </a:rPr>
              <a:t>1.</a:t>
            </a:r>
          </a:p>
        </p:txBody>
      </p:sp>
      <p:sp>
        <p:nvSpPr>
          <p:cNvPr id="21" name="ZoneTexte 20">
            <a:extLst>
              <a:ext uri="{FF2B5EF4-FFF2-40B4-BE49-F238E27FC236}">
                <a16:creationId xmlns:a16="http://schemas.microsoft.com/office/drawing/2014/main" id="{B37B410B-185D-A94D-A1CF-A07AB4E4A21D}"/>
              </a:ext>
            </a:extLst>
          </p:cNvPr>
          <p:cNvSpPr txBox="1"/>
          <p:nvPr/>
        </p:nvSpPr>
        <p:spPr>
          <a:xfrm>
            <a:off x="4966737" y="2673843"/>
            <a:ext cx="931744" cy="369332"/>
          </a:xfrm>
          <a:prstGeom prst="rect">
            <a:avLst/>
          </a:prstGeom>
          <a:noFill/>
        </p:spPr>
        <p:txBody>
          <a:bodyPr wrap="square" rtlCol="0">
            <a:spAutoFit/>
          </a:bodyPr>
          <a:lstStyle/>
          <a:p>
            <a:pPr algn="r"/>
            <a:r>
              <a:rPr lang="fr-FR" b="1" dirty="0">
                <a:latin typeface="Syndicat BetaA Bold" pitchFamily="2" charset="77"/>
                <a:ea typeface="Syndicat BetaA Bold" pitchFamily="2" charset="77"/>
              </a:rPr>
              <a:t>2.</a:t>
            </a:r>
          </a:p>
        </p:txBody>
      </p:sp>
      <p:sp>
        <p:nvSpPr>
          <p:cNvPr id="22" name="ZoneTexte 21">
            <a:extLst>
              <a:ext uri="{FF2B5EF4-FFF2-40B4-BE49-F238E27FC236}">
                <a16:creationId xmlns:a16="http://schemas.microsoft.com/office/drawing/2014/main" id="{7DD46581-B84D-9142-ADAF-84F48E653FDE}"/>
              </a:ext>
            </a:extLst>
          </p:cNvPr>
          <p:cNvSpPr txBox="1"/>
          <p:nvPr/>
        </p:nvSpPr>
        <p:spPr>
          <a:xfrm>
            <a:off x="5294272" y="3146716"/>
            <a:ext cx="604207" cy="369332"/>
          </a:xfrm>
          <a:prstGeom prst="rect">
            <a:avLst/>
          </a:prstGeom>
          <a:noFill/>
        </p:spPr>
        <p:txBody>
          <a:bodyPr wrap="square" rtlCol="0">
            <a:spAutoFit/>
          </a:bodyPr>
          <a:lstStyle/>
          <a:p>
            <a:pPr algn="r"/>
            <a:r>
              <a:rPr lang="fr-FR" b="1" dirty="0">
                <a:latin typeface="Syndicat BetaA Bold" pitchFamily="2" charset="77"/>
                <a:ea typeface="Syndicat BetaA Bold" pitchFamily="2" charset="77"/>
              </a:rPr>
              <a:t>3.</a:t>
            </a:r>
          </a:p>
        </p:txBody>
      </p:sp>
      <p:sp>
        <p:nvSpPr>
          <p:cNvPr id="25" name="ZoneTexte 24">
            <a:extLst>
              <a:ext uri="{FF2B5EF4-FFF2-40B4-BE49-F238E27FC236}">
                <a16:creationId xmlns:a16="http://schemas.microsoft.com/office/drawing/2014/main" id="{5829AD11-005E-4845-9C3F-A7820D6414E0}"/>
              </a:ext>
            </a:extLst>
          </p:cNvPr>
          <p:cNvSpPr txBox="1"/>
          <p:nvPr/>
        </p:nvSpPr>
        <p:spPr>
          <a:xfrm>
            <a:off x="5294271" y="4748052"/>
            <a:ext cx="604207" cy="369332"/>
          </a:xfrm>
          <a:prstGeom prst="rect">
            <a:avLst/>
          </a:prstGeom>
          <a:noFill/>
        </p:spPr>
        <p:txBody>
          <a:bodyPr wrap="square" rtlCol="0">
            <a:spAutoFit/>
          </a:bodyPr>
          <a:lstStyle/>
          <a:p>
            <a:pPr algn="r"/>
            <a:r>
              <a:rPr lang="fr-FR" b="1" dirty="0">
                <a:latin typeface="Syndicat BetaA Bold" pitchFamily="2" charset="77"/>
                <a:ea typeface="Syndicat BetaA Bold" pitchFamily="2" charset="77"/>
              </a:rPr>
              <a:t>4.</a:t>
            </a:r>
          </a:p>
        </p:txBody>
      </p:sp>
      <p:pic>
        <p:nvPicPr>
          <p:cNvPr id="5" name="Image 4">
            <a:extLst>
              <a:ext uri="{FF2B5EF4-FFF2-40B4-BE49-F238E27FC236}">
                <a16:creationId xmlns:a16="http://schemas.microsoft.com/office/drawing/2014/main" id="{3CFB1828-5277-6E4A-80C0-61541088B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55" y="1545380"/>
            <a:ext cx="3285893" cy="3285893"/>
          </a:xfrm>
          <a:prstGeom prst="rect">
            <a:avLst/>
          </a:prstGeom>
        </p:spPr>
      </p:pic>
    </p:spTree>
    <p:extLst>
      <p:ext uri="{BB962C8B-B14F-4D97-AF65-F5344CB8AC3E}">
        <p14:creationId xmlns:p14="http://schemas.microsoft.com/office/powerpoint/2010/main" val="481612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dirty="0">
                <a:latin typeface="Syndicat BetaA Bold"/>
                <a:ea typeface="Syndicat BetaA Bold"/>
              </a:rPr>
              <a:t>Le diagnostic sociotechnique</a:t>
            </a:r>
            <a:endParaRPr dirty="0"/>
          </a:p>
        </p:txBody>
      </p:sp>
      <p:sp>
        <p:nvSpPr>
          <p:cNvPr id="7" name="Espace réservé du numéro de diapositive 5"/>
          <p:cNvSpPr>
            <a:spLocks noGrp="1"/>
          </p:cNvSpPr>
          <p:nvPr>
            <p:ph type="sldNum" sz="quarter" idx="12"/>
          </p:nvPr>
        </p:nvSpPr>
        <p:spPr bwMode="auto"/>
        <p:txBody>
          <a:bodyPr/>
          <a:lstStyle/>
          <a:p>
            <a:pPr>
              <a:defRPr/>
            </a:pPr>
            <a:fld id="{9E6BA996-A1A7-48A9-A6EC-4545BBCA3A04}" type="slidenum">
              <a:rPr lang="fr-FR"/>
              <a:t>30</a:t>
            </a:fld>
            <a:endParaRPr lang="fr-FR"/>
          </a:p>
        </p:txBody>
      </p:sp>
      <p:sp>
        <p:nvSpPr>
          <p:cNvPr id="8" name="Espace réservé du texte 6"/>
          <p:cNvSpPr>
            <a:spLocks noGrp="1"/>
          </p:cNvSpPr>
          <p:nvPr>
            <p:ph type="body" sz="quarter" idx="13"/>
          </p:nvPr>
        </p:nvSpPr>
        <p:spPr bwMode="auto"/>
        <p:txBody>
          <a:bodyPr/>
          <a:lstStyle/>
          <a:p>
            <a:pPr>
              <a:defRPr/>
            </a:pPr>
            <a:r>
              <a:rPr lang="fr-FR" dirty="0">
                <a:solidFill>
                  <a:schemeClr val="tx1">
                    <a:lumMod val="20000"/>
                    <a:lumOff val="80000"/>
                  </a:schemeClr>
                </a:solidFill>
              </a:rPr>
              <a:t>1</a:t>
            </a:r>
            <a:r>
              <a:rPr lang="fr-FR" dirty="0"/>
              <a:t>2</a:t>
            </a:r>
            <a:r>
              <a:rPr lang="fr-FR" dirty="0">
                <a:solidFill>
                  <a:schemeClr val="tx1">
                    <a:lumMod val="20000"/>
                    <a:lumOff val="80000"/>
                  </a:schemeClr>
                </a:solidFill>
              </a:rPr>
              <a:t>3456789</a:t>
            </a:r>
            <a:endParaRPr dirty="0"/>
          </a:p>
        </p:txBody>
      </p:sp>
      <p:sp>
        <p:nvSpPr>
          <p:cNvPr id="13" name="Text Box 4">
            <a:extLst>
              <a:ext uri="{FF2B5EF4-FFF2-40B4-BE49-F238E27FC236}">
                <a16:creationId xmlns:a16="http://schemas.microsoft.com/office/drawing/2014/main" id="{406382D5-9146-2942-B923-73F757E8103D}"/>
              </a:ext>
            </a:extLst>
          </p:cNvPr>
          <p:cNvSpPr/>
          <p:nvPr/>
        </p:nvSpPr>
        <p:spPr bwMode="auto">
          <a:xfrm>
            <a:off x="1238345" y="2812039"/>
            <a:ext cx="4182111" cy="2802948"/>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Aft>
                <a:spcPts val="1950"/>
              </a:spcAft>
              <a:buClr>
                <a:schemeClr val="tx1"/>
              </a:buClr>
              <a:buFont typeface="+mj-lt"/>
              <a:buAutoNum type="alphaLcPeriod"/>
              <a:defRPr/>
            </a:pPr>
            <a:r>
              <a:rPr lang="fr-FR" sz="1800" dirty="0">
                <a:latin typeface="Syndicat BetaA" pitchFamily="2" charset="77"/>
                <a:ea typeface="Syndicat BetaA" pitchFamily="2" charset="77"/>
              </a:rPr>
              <a:t>Le déroulement du diagnostic sociotechnique</a:t>
            </a:r>
          </a:p>
          <a:p>
            <a:pPr>
              <a:spcAft>
                <a:spcPts val="1950"/>
              </a:spcAft>
              <a:buClr>
                <a:schemeClr val="tx1"/>
              </a:buClr>
              <a:buFont typeface="+mj-lt"/>
              <a:buAutoNum type="alphaLcPeriod"/>
              <a:defRPr/>
            </a:pPr>
            <a:r>
              <a:rPr lang="fr-FR" sz="1800" dirty="0">
                <a:latin typeface="Syndicat BetaA" pitchFamily="2" charset="77"/>
                <a:ea typeface="Syndicat BetaA" pitchFamily="2" charset="77"/>
              </a:rPr>
              <a:t>Modalités de visite à domicile</a:t>
            </a:r>
          </a:p>
          <a:p>
            <a:pPr>
              <a:spcAft>
                <a:spcPts val="1950"/>
              </a:spcAft>
              <a:buClr>
                <a:schemeClr val="tx1"/>
              </a:buClr>
              <a:buFont typeface="+mj-lt"/>
              <a:buAutoNum type="alphaLcPeriod"/>
              <a:defRPr/>
            </a:pPr>
            <a:r>
              <a:rPr lang="fr-FR" sz="1800" dirty="0">
                <a:latin typeface="Syndicat BetaA" pitchFamily="2" charset="77"/>
                <a:ea typeface="Syndicat BetaA" pitchFamily="2" charset="77"/>
              </a:rPr>
              <a:t>Qui réalise les visites ?</a:t>
            </a:r>
          </a:p>
          <a:p>
            <a:pPr>
              <a:spcAft>
                <a:spcPts val="1950"/>
              </a:spcAft>
              <a:buClr>
                <a:schemeClr val="tx1"/>
              </a:buClr>
              <a:buFont typeface="+mj-lt"/>
              <a:buAutoNum type="alphaLcPeriod"/>
              <a:defRPr/>
            </a:pPr>
            <a:r>
              <a:rPr lang="fr-FR" sz="1800" dirty="0">
                <a:latin typeface="Syndicat BetaA" pitchFamily="2" charset="77"/>
                <a:ea typeface="Syndicat BetaA" pitchFamily="2" charset="77"/>
              </a:rPr>
              <a:t>Choisir les équipements pour réaliser des économies d’énergie et d’eau</a:t>
            </a:r>
          </a:p>
        </p:txBody>
      </p:sp>
      <p:pic>
        <p:nvPicPr>
          <p:cNvPr id="9" name="Image 8">
            <a:extLst>
              <a:ext uri="{FF2B5EF4-FFF2-40B4-BE49-F238E27FC236}">
                <a16:creationId xmlns:a16="http://schemas.microsoft.com/office/drawing/2014/main" id="{19F3FF64-DE50-0347-89D5-ACEDE2009D8F}"/>
              </a:ext>
            </a:extLst>
          </p:cNvPr>
          <p:cNvPicPr>
            <a:picLocks noChangeAspect="1"/>
          </p:cNvPicPr>
          <p:nvPr/>
        </p:nvPicPr>
        <p:blipFill rotWithShape="1">
          <a:blip r:embed="rId3">
            <a:extLst>
              <a:ext uri="{28A0092B-C50C-407E-A947-70E740481C1C}">
                <a14:useLocalDpi xmlns:a14="http://schemas.microsoft.com/office/drawing/2010/main" val="0"/>
              </a:ext>
            </a:extLst>
          </a:blip>
          <a:srcRect l="7191" t="9284" b="20329"/>
          <a:stretch/>
        </p:blipFill>
        <p:spPr>
          <a:xfrm>
            <a:off x="7686558" y="2566364"/>
            <a:ext cx="3317147" cy="3560135"/>
          </a:xfrm>
          <a:prstGeom prst="rect">
            <a:avLst/>
          </a:prstGeom>
        </p:spPr>
      </p:pic>
    </p:spTree>
    <p:extLst>
      <p:ext uri="{BB962C8B-B14F-4D97-AF65-F5344CB8AC3E}">
        <p14:creationId xmlns:p14="http://schemas.microsoft.com/office/powerpoint/2010/main" val="1350281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414318"/>
            <a:ext cx="7286516" cy="1125634"/>
          </a:xfrm>
        </p:spPr>
        <p:txBody>
          <a:bodyPr/>
          <a:lstStyle/>
          <a:p>
            <a:r>
              <a:rPr lang="fr-FR" dirty="0">
                <a:latin typeface="Syndicat BetaA Bold" pitchFamily="2" charset="77"/>
                <a:ea typeface="Syndicat BetaA Bold" pitchFamily="2" charset="77"/>
              </a:rPr>
              <a:t>Le déroulement du diagnostic sociotechnique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31</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Text Box 4">
            <a:extLst>
              <a:ext uri="{FF2B5EF4-FFF2-40B4-BE49-F238E27FC236}">
                <a16:creationId xmlns:a16="http://schemas.microsoft.com/office/drawing/2014/main" id="{E98647A2-F5C6-2045-AE30-F9720B2A93D5}"/>
              </a:ext>
            </a:extLst>
          </p:cNvPr>
          <p:cNvSpPr/>
          <p:nvPr/>
        </p:nvSpPr>
        <p:spPr bwMode="auto">
          <a:xfrm>
            <a:off x="526748" y="2007395"/>
            <a:ext cx="6011617" cy="3557000"/>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Bef>
                <a:spcPts val="0"/>
              </a:spcBef>
              <a:spcAft>
                <a:spcPts val="750"/>
              </a:spcAft>
              <a:buClr>
                <a:srgbClr val="F26649"/>
              </a:buClr>
              <a:defRPr/>
            </a:pPr>
            <a:r>
              <a:rPr lang="fr-FR" sz="1600" dirty="0">
                <a:solidFill>
                  <a:srgbClr val="C35549"/>
                </a:solidFill>
                <a:latin typeface="Syndicat BetaA" pitchFamily="2" charset="77"/>
                <a:ea typeface="Syndicat BetaA" pitchFamily="2" charset="77"/>
              </a:rPr>
              <a:t>Les chargés de visites recueillent des données concernant : </a:t>
            </a:r>
            <a:endParaRPr sz="2800" dirty="0">
              <a:solidFill>
                <a:srgbClr val="C35549"/>
              </a:solidFill>
              <a:latin typeface="Syndicat BetaA" pitchFamily="2" charset="77"/>
              <a:ea typeface="Syndicat BetaA" pitchFamily="2" charset="77"/>
            </a:endParaRPr>
          </a:p>
          <a:p>
            <a:pPr lvl="1">
              <a:spcBef>
                <a:spcPts val="0"/>
              </a:spcBef>
              <a:spcAft>
                <a:spcPts val="750"/>
              </a:spcAft>
              <a:buClr>
                <a:srgbClr val="F26649"/>
              </a:buClr>
              <a:buFontTx/>
              <a:buChar char="-"/>
              <a:defRPr/>
            </a:pPr>
            <a:r>
              <a:rPr lang="fr-FR" sz="1400" dirty="0">
                <a:solidFill>
                  <a:srgbClr val="000000"/>
                </a:solidFill>
                <a:latin typeface="Syndicat BetaA Light" pitchFamily="2" charset="77"/>
                <a:ea typeface="Syndicat BetaA Light" pitchFamily="2" charset="77"/>
              </a:rPr>
              <a:t>l’état du bâti et des équipements</a:t>
            </a:r>
            <a:endParaRPr sz="2400" dirty="0">
              <a:latin typeface="Syndicat BetaA Light" pitchFamily="2" charset="77"/>
              <a:ea typeface="Syndicat BetaA Light" pitchFamily="2" charset="77"/>
            </a:endParaRPr>
          </a:p>
          <a:p>
            <a:pPr lvl="1">
              <a:spcBef>
                <a:spcPts val="0"/>
              </a:spcBef>
              <a:spcAft>
                <a:spcPts val="750"/>
              </a:spcAft>
              <a:buClr>
                <a:srgbClr val="F26649"/>
              </a:buClr>
              <a:buFontTx/>
              <a:buChar char="-"/>
              <a:defRPr/>
            </a:pPr>
            <a:r>
              <a:rPr lang="fr-FR" sz="1400" dirty="0">
                <a:solidFill>
                  <a:srgbClr val="000000"/>
                </a:solidFill>
                <a:latin typeface="Syndicat BetaA Light" pitchFamily="2" charset="77"/>
                <a:ea typeface="Syndicat BetaA Light" pitchFamily="2" charset="77"/>
              </a:rPr>
              <a:t>les usages dans le logement</a:t>
            </a:r>
            <a:endParaRPr sz="2400" dirty="0">
              <a:latin typeface="Syndicat BetaA Light" pitchFamily="2" charset="77"/>
              <a:ea typeface="Syndicat BetaA Light" pitchFamily="2" charset="77"/>
            </a:endParaRPr>
          </a:p>
          <a:p>
            <a:pPr lvl="1">
              <a:spcBef>
                <a:spcPts val="0"/>
              </a:spcBef>
              <a:spcAft>
                <a:spcPts val="1350"/>
              </a:spcAft>
              <a:buClr>
                <a:srgbClr val="F26649"/>
              </a:buClr>
              <a:buFontTx/>
              <a:buChar char="-"/>
              <a:defRPr/>
            </a:pPr>
            <a:r>
              <a:rPr lang="fr-FR" sz="1400" dirty="0">
                <a:solidFill>
                  <a:srgbClr val="000000"/>
                </a:solidFill>
                <a:latin typeface="Syndicat BetaA Light" pitchFamily="2" charset="77"/>
                <a:ea typeface="Syndicat BetaA Light" pitchFamily="2" charset="77"/>
              </a:rPr>
              <a:t>la situation sociale et financière du ménage</a:t>
            </a:r>
            <a:endParaRPr sz="2400" dirty="0">
              <a:latin typeface="Syndicat BetaA Light" pitchFamily="2" charset="77"/>
              <a:ea typeface="Syndicat BetaA Light" pitchFamily="2" charset="77"/>
            </a:endParaRPr>
          </a:p>
          <a:p>
            <a:pPr>
              <a:spcBef>
                <a:spcPts val="0"/>
              </a:spcBef>
              <a:spcAft>
                <a:spcPts val="1350"/>
              </a:spcAft>
              <a:buClr>
                <a:srgbClr val="F26649"/>
              </a:buClr>
              <a:defRPr/>
            </a:pPr>
            <a:r>
              <a:rPr lang="fr-FR" sz="1600" dirty="0">
                <a:solidFill>
                  <a:srgbClr val="C35549"/>
                </a:solidFill>
                <a:latin typeface="Syndicat BetaA" pitchFamily="2" charset="77"/>
                <a:ea typeface="Syndicat BetaA" pitchFamily="2" charset="77"/>
              </a:rPr>
              <a:t>Ils fournissent gratuitement de petits équipements </a:t>
            </a:r>
            <a:r>
              <a:rPr lang="fr-FR" sz="1600" dirty="0">
                <a:solidFill>
                  <a:srgbClr val="000000"/>
                </a:solidFill>
                <a:latin typeface="Syndicat BetaA Light" pitchFamily="2" charset="77"/>
                <a:ea typeface="Syndicat BetaA Light" pitchFamily="2" charset="77"/>
              </a:rPr>
              <a:t>économes en eau et en énergie (économie + confort)</a:t>
            </a:r>
            <a:endParaRPr sz="2800" dirty="0">
              <a:latin typeface="Syndicat BetaA Light" pitchFamily="2" charset="77"/>
              <a:ea typeface="Syndicat BetaA Light" pitchFamily="2" charset="77"/>
            </a:endParaRPr>
          </a:p>
          <a:p>
            <a:pPr>
              <a:spcBef>
                <a:spcPts val="0"/>
              </a:spcBef>
              <a:spcAft>
                <a:spcPts val="1350"/>
              </a:spcAft>
              <a:buClr>
                <a:srgbClr val="F26649"/>
              </a:buClr>
              <a:defRPr/>
            </a:pPr>
            <a:r>
              <a:rPr lang="fr-FR" sz="1600" dirty="0">
                <a:solidFill>
                  <a:srgbClr val="C35549"/>
                </a:solidFill>
                <a:latin typeface="Syndicat BetaA" pitchFamily="2" charset="77"/>
                <a:ea typeface="Syndicat BetaA" pitchFamily="2" charset="77"/>
              </a:rPr>
              <a:t>Ils proposent des conseils personnalisés </a:t>
            </a:r>
            <a:r>
              <a:rPr lang="fr-FR" sz="1600" dirty="0">
                <a:solidFill>
                  <a:srgbClr val="000000"/>
                </a:solidFill>
                <a:latin typeface="Syndicat BetaA Light" pitchFamily="2" charset="77"/>
                <a:ea typeface="Syndicat BetaA Light" pitchFamily="2" charset="77"/>
              </a:rPr>
              <a:t>tenant compte du diagnostic (notamment </a:t>
            </a:r>
            <a:r>
              <a:rPr lang="fr-FR" sz="1600" dirty="0" err="1">
                <a:solidFill>
                  <a:srgbClr val="000000"/>
                </a:solidFill>
                <a:latin typeface="Syndicat BetaA Light" pitchFamily="2" charset="77"/>
                <a:ea typeface="Syndicat BetaA Light" pitchFamily="2" charset="77"/>
              </a:rPr>
              <a:t>écogestes</a:t>
            </a:r>
            <a:r>
              <a:rPr lang="fr-FR" sz="1600" dirty="0">
                <a:solidFill>
                  <a:srgbClr val="000000"/>
                </a:solidFill>
                <a:latin typeface="Syndicat BetaA Light" pitchFamily="2" charset="77"/>
                <a:ea typeface="Syndicat BetaA Light" pitchFamily="2" charset="77"/>
              </a:rPr>
              <a:t>)</a:t>
            </a:r>
            <a:endParaRPr sz="2800" dirty="0">
              <a:latin typeface="Syndicat BetaA Light" pitchFamily="2" charset="77"/>
              <a:ea typeface="Syndicat BetaA Light" pitchFamily="2" charset="77"/>
            </a:endParaRPr>
          </a:p>
          <a:p>
            <a:pPr>
              <a:spcBef>
                <a:spcPts val="0"/>
              </a:spcBef>
              <a:spcAft>
                <a:spcPts val="1350"/>
              </a:spcAft>
              <a:buClr>
                <a:srgbClr val="F26649"/>
              </a:buClr>
              <a:defRPr/>
            </a:pPr>
            <a:r>
              <a:rPr lang="fr-FR" sz="1600" dirty="0">
                <a:solidFill>
                  <a:srgbClr val="C35549"/>
                </a:solidFill>
                <a:latin typeface="Syndicat BetaA" pitchFamily="2" charset="77"/>
                <a:ea typeface="Syndicat BetaA" pitchFamily="2" charset="77"/>
              </a:rPr>
              <a:t>Ils rédigent un rapport de visite et proposent une orientation</a:t>
            </a:r>
            <a:endParaRPr sz="2800" dirty="0">
              <a:solidFill>
                <a:srgbClr val="C35549"/>
              </a:solidFill>
              <a:latin typeface="Syndicat BetaA" pitchFamily="2" charset="77"/>
              <a:ea typeface="Syndicat BetaA" pitchFamily="2" charset="77"/>
            </a:endParaRPr>
          </a:p>
        </p:txBody>
      </p:sp>
      <p:sp>
        <p:nvSpPr>
          <p:cNvPr id="20" name="ZoneTexte 19">
            <a:extLst>
              <a:ext uri="{FF2B5EF4-FFF2-40B4-BE49-F238E27FC236}">
                <a16:creationId xmlns:a16="http://schemas.microsoft.com/office/drawing/2014/main" id="{FF1C999D-C1FD-C345-8BE7-61031D27B5C2}"/>
              </a:ext>
            </a:extLst>
          </p:cNvPr>
          <p:cNvSpPr txBox="1"/>
          <p:nvPr/>
        </p:nvSpPr>
        <p:spPr>
          <a:xfrm>
            <a:off x="2785863" y="5734849"/>
            <a:ext cx="2387151" cy="369332"/>
          </a:xfrm>
          <a:prstGeom prst="rect">
            <a:avLst/>
          </a:prstGeom>
          <a:noFill/>
        </p:spPr>
        <p:txBody>
          <a:bodyPr wrap="square">
            <a:spAutoFit/>
          </a:bodyPr>
          <a:lstStyle/>
          <a:p>
            <a:pPr>
              <a:spcBef>
                <a:spcPts val="0"/>
              </a:spcBef>
              <a:spcAft>
                <a:spcPts val="1350"/>
              </a:spcAft>
              <a:buClr>
                <a:srgbClr val="F26649"/>
              </a:buClr>
              <a:defRPr/>
            </a:pPr>
            <a:r>
              <a:rPr lang="fr-FR" sz="1800" dirty="0">
                <a:solidFill>
                  <a:srgbClr val="000000"/>
                </a:solidFill>
                <a:latin typeface="Syndicat BetaA" pitchFamily="2" charset="77"/>
                <a:ea typeface="Syndicat BetaA" pitchFamily="2" charset="77"/>
              </a:rPr>
              <a:t>Exemple en </a:t>
            </a:r>
            <a:r>
              <a:rPr lang="fr-FR" sz="1800" u="sng" dirty="0">
                <a:solidFill>
                  <a:srgbClr val="000000"/>
                </a:solidFill>
                <a:latin typeface="Syndicat BetaA" pitchFamily="2" charset="77"/>
                <a:ea typeface="Syndicat BetaA" pitchFamily="2" charset="77"/>
                <a:hlinkClick r:id="rId3" tooltip="https://www.youtube.com/watch?v=zmxX9532_ic&amp;t=26s"/>
              </a:rPr>
              <a:t>vidéo</a:t>
            </a:r>
            <a:r>
              <a:rPr lang="fr-FR" sz="1800" dirty="0">
                <a:solidFill>
                  <a:srgbClr val="000000"/>
                </a:solidFill>
                <a:latin typeface="Syndicat BetaA" pitchFamily="2" charset="77"/>
                <a:ea typeface="Syndicat BetaA" pitchFamily="2" charset="77"/>
              </a:rPr>
              <a:t> </a:t>
            </a:r>
            <a:endParaRPr lang="fr-FR" sz="1100" dirty="0">
              <a:solidFill>
                <a:srgbClr val="000000"/>
              </a:solidFill>
              <a:latin typeface="Syndicat BetaA" pitchFamily="2" charset="77"/>
              <a:ea typeface="Syndicat BetaA" pitchFamily="2" charset="77"/>
            </a:endParaRPr>
          </a:p>
        </p:txBody>
      </p:sp>
      <p:sp>
        <p:nvSpPr>
          <p:cNvPr id="18" name="Rectangle 17">
            <a:extLst>
              <a:ext uri="{FF2B5EF4-FFF2-40B4-BE49-F238E27FC236}">
                <a16:creationId xmlns:a16="http://schemas.microsoft.com/office/drawing/2014/main" id="{8B98A416-51F7-5749-B0D9-8014E7C8DD93}"/>
              </a:ext>
            </a:extLst>
          </p:cNvPr>
          <p:cNvSpPr/>
          <p:nvPr/>
        </p:nvSpPr>
        <p:spPr>
          <a:xfrm>
            <a:off x="7151099" y="0"/>
            <a:ext cx="5100839" cy="6868886"/>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E9534A3D-B53C-6A43-9334-359470D1203D}"/>
              </a:ext>
            </a:extLst>
          </p:cNvPr>
          <p:cNvPicPr>
            <a:picLocks noChangeAspect="1"/>
          </p:cNvPicPr>
          <p:nvPr/>
        </p:nvPicPr>
        <p:blipFill rotWithShape="1">
          <a:blip r:embed="rId4">
            <a:extLst>
              <a:ext uri="{28A0092B-C50C-407E-A947-70E740481C1C}">
                <a14:useLocalDpi xmlns:a14="http://schemas.microsoft.com/office/drawing/2010/main" val="0"/>
              </a:ext>
            </a:extLst>
          </a:blip>
          <a:srcRect l="29734" t="63438" r="38438" b="16377"/>
          <a:stretch/>
        </p:blipFill>
        <p:spPr>
          <a:xfrm>
            <a:off x="7481804" y="4621502"/>
            <a:ext cx="4457942" cy="1997673"/>
          </a:xfrm>
          <a:prstGeom prst="rect">
            <a:avLst/>
          </a:prstGeom>
        </p:spPr>
      </p:pic>
      <p:pic>
        <p:nvPicPr>
          <p:cNvPr id="16" name="Image 15">
            <a:extLst>
              <a:ext uri="{FF2B5EF4-FFF2-40B4-BE49-F238E27FC236}">
                <a16:creationId xmlns:a16="http://schemas.microsoft.com/office/drawing/2014/main" id="{18D50C50-94D5-3445-B6F2-D9A2D7544EAA}"/>
              </a:ext>
            </a:extLst>
          </p:cNvPr>
          <p:cNvPicPr>
            <a:picLocks noChangeAspect="1"/>
          </p:cNvPicPr>
          <p:nvPr/>
        </p:nvPicPr>
        <p:blipFill rotWithShape="1">
          <a:blip r:embed="rId5">
            <a:extLst>
              <a:ext uri="{28A0092B-C50C-407E-A947-70E740481C1C}">
                <a14:useLocalDpi xmlns:a14="http://schemas.microsoft.com/office/drawing/2010/main" val="0"/>
              </a:ext>
            </a:extLst>
          </a:blip>
          <a:srcRect t="10992" b="18028"/>
          <a:stretch/>
        </p:blipFill>
        <p:spPr>
          <a:xfrm>
            <a:off x="7397876" y="145717"/>
            <a:ext cx="4443455" cy="4463271"/>
          </a:xfrm>
          <a:prstGeom prst="rect">
            <a:avLst/>
          </a:prstGeom>
        </p:spPr>
      </p:pic>
    </p:spTree>
    <p:extLst>
      <p:ext uri="{BB962C8B-B14F-4D97-AF65-F5344CB8AC3E}">
        <p14:creationId xmlns:p14="http://schemas.microsoft.com/office/powerpoint/2010/main" val="4095914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104626"/>
            <a:ext cx="7286516" cy="1125634"/>
          </a:xfrm>
        </p:spPr>
        <p:txBody>
          <a:bodyPr/>
          <a:lstStyle/>
          <a:p>
            <a:r>
              <a:rPr lang="fr-FR" dirty="0">
                <a:latin typeface="Syndicat BetaA Bold" pitchFamily="2" charset="77"/>
                <a:ea typeface="Syndicat BetaA Bold" pitchFamily="2" charset="77"/>
              </a:rPr>
              <a:t>Qui réalise les visites ?</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32</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7" name="Text Box 4">
            <a:extLst>
              <a:ext uri="{FF2B5EF4-FFF2-40B4-BE49-F238E27FC236}">
                <a16:creationId xmlns:a16="http://schemas.microsoft.com/office/drawing/2014/main" id="{4EE52ED6-8071-8D40-90E5-CF9EAA023291}"/>
              </a:ext>
            </a:extLst>
          </p:cNvPr>
          <p:cNvSpPr/>
          <p:nvPr/>
        </p:nvSpPr>
        <p:spPr bwMode="auto">
          <a:xfrm>
            <a:off x="276607" y="1649706"/>
            <a:ext cx="6156700" cy="2021195"/>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lnSpc>
                <a:spcPct val="120000"/>
              </a:lnSpc>
              <a:spcBef>
                <a:spcPts val="0"/>
              </a:spcBef>
              <a:spcAft>
                <a:spcPts val="600"/>
              </a:spcAft>
              <a:buClr>
                <a:srgbClr val="F26649"/>
              </a:buClr>
              <a:buNone/>
              <a:defRPr/>
            </a:pPr>
            <a:r>
              <a:rPr lang="fr-FR" sz="2000" b="1" dirty="0">
                <a:solidFill>
                  <a:srgbClr val="C35549"/>
                </a:solidFill>
                <a:latin typeface="Syndicat BetaA" pitchFamily="2" charset="77"/>
                <a:ea typeface="Syndicat BetaA" pitchFamily="2" charset="77"/>
              </a:rPr>
              <a:t>Profils des chargés de visites</a:t>
            </a:r>
            <a:endParaRPr lang="fr-FR" dirty="0">
              <a:solidFill>
                <a:srgbClr val="C35549"/>
              </a:solidFill>
              <a:latin typeface="Syndicat BetaA" pitchFamily="2" charset="77"/>
              <a:ea typeface="Syndicat BetaA" pitchFamily="2" charset="77"/>
            </a:endParaRPr>
          </a:p>
          <a:p>
            <a:pPr lvl="1">
              <a:lnSpc>
                <a:spcPct val="120000"/>
              </a:lnSpc>
              <a:spcBef>
                <a:spcPts val="0"/>
              </a:spcBef>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Profils « experts » : de type conseiller énergie ou travailleur social</a:t>
            </a:r>
          </a:p>
          <a:p>
            <a:pPr lvl="1">
              <a:lnSpc>
                <a:spcPct val="120000"/>
              </a:lnSpc>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Autres profils : emploi aidé par exemple. Attention : les profils non experts nécessitent un fort temps de formation, d’encadrement et d’accompagnement </a:t>
            </a:r>
            <a:endParaRPr lang="fr-FR" dirty="0">
              <a:latin typeface="Syndicat BetaA Light" pitchFamily="2" charset="77"/>
              <a:ea typeface="Syndicat BetaA Light" pitchFamily="2" charset="77"/>
            </a:endParaRPr>
          </a:p>
        </p:txBody>
      </p:sp>
      <p:sp>
        <p:nvSpPr>
          <p:cNvPr id="21" name="ZoneTexte 20">
            <a:extLst>
              <a:ext uri="{FF2B5EF4-FFF2-40B4-BE49-F238E27FC236}">
                <a16:creationId xmlns:a16="http://schemas.microsoft.com/office/drawing/2014/main" id="{289BE674-5526-D840-994F-3478E4EC9706}"/>
              </a:ext>
            </a:extLst>
          </p:cNvPr>
          <p:cNvSpPr txBox="1"/>
          <p:nvPr/>
        </p:nvSpPr>
        <p:spPr>
          <a:xfrm>
            <a:off x="336181" y="4070540"/>
            <a:ext cx="5700245" cy="2070310"/>
          </a:xfrm>
          <a:prstGeom prst="rect">
            <a:avLst/>
          </a:prstGeom>
          <a:noFill/>
        </p:spPr>
        <p:txBody>
          <a:bodyPr wrap="square">
            <a:spAutoFit/>
          </a:bodyPr>
          <a:lstStyle/>
          <a:p>
            <a:pPr marL="0" indent="0">
              <a:lnSpc>
                <a:spcPct val="120000"/>
              </a:lnSpc>
              <a:spcBef>
                <a:spcPts val="0"/>
              </a:spcBef>
              <a:spcAft>
                <a:spcPts val="750"/>
              </a:spcAft>
              <a:buClr>
                <a:srgbClr val="F26649"/>
              </a:buClr>
              <a:buNone/>
              <a:defRPr/>
            </a:pPr>
            <a:r>
              <a:rPr lang="fr-FR" sz="2000" b="1" dirty="0">
                <a:solidFill>
                  <a:srgbClr val="C35549"/>
                </a:solidFill>
                <a:latin typeface="Syndicat BetaA" pitchFamily="2" charset="77"/>
                <a:ea typeface="Syndicat BetaA" pitchFamily="2" charset="77"/>
              </a:rPr>
              <a:t>Interne ou externe à la collectivité</a:t>
            </a:r>
            <a:endParaRPr lang="fr-FR" dirty="0">
              <a:solidFill>
                <a:srgbClr val="C35549"/>
              </a:solidFill>
              <a:latin typeface="Syndicat BetaA" pitchFamily="2" charset="77"/>
              <a:ea typeface="Syndicat BetaA" pitchFamily="2" charset="77"/>
            </a:endParaRPr>
          </a:p>
          <a:p>
            <a:pPr lvl="1">
              <a:lnSpc>
                <a:spcPct val="120000"/>
              </a:lnSpc>
              <a:spcBef>
                <a:spcPts val="0"/>
              </a:spcBef>
              <a:spcAft>
                <a:spcPts val="750"/>
              </a:spcAft>
              <a:buClr>
                <a:srgbClr val="F26649"/>
              </a:buClr>
              <a:buFontTx/>
              <a:buChar char="-"/>
              <a:defRPr/>
            </a:pPr>
            <a:r>
              <a:rPr lang="fr-FR" sz="1600" dirty="0">
                <a:solidFill>
                  <a:srgbClr val="000000"/>
                </a:solidFill>
                <a:latin typeface="Syndicat BetaA Light" pitchFamily="2" charset="77"/>
                <a:ea typeface="Syndicat BetaA Light" pitchFamily="2" charset="77"/>
              </a:rPr>
              <a:t> Mobiliser ou recruter des chargés de visite en interne</a:t>
            </a:r>
            <a:endParaRPr lang="fr-FR" dirty="0">
              <a:latin typeface="Syndicat BetaA Light" pitchFamily="2" charset="77"/>
              <a:ea typeface="Syndicat BetaA Light" pitchFamily="2" charset="77"/>
            </a:endParaRPr>
          </a:p>
          <a:p>
            <a:pPr lvl="1">
              <a:lnSpc>
                <a:spcPct val="120000"/>
              </a:lnSpc>
              <a:spcBef>
                <a:spcPts val="0"/>
              </a:spcBef>
              <a:spcAft>
                <a:spcPts val="750"/>
              </a:spcAft>
              <a:buClr>
                <a:srgbClr val="F26649"/>
              </a:buClr>
              <a:buFontTx/>
              <a:buChar char="-"/>
              <a:defRPr/>
            </a:pPr>
            <a:r>
              <a:rPr lang="fr-FR" sz="1600" dirty="0">
                <a:solidFill>
                  <a:srgbClr val="000000"/>
                </a:solidFill>
                <a:latin typeface="Syndicat BetaA Light" pitchFamily="2" charset="77"/>
                <a:ea typeface="Syndicat BetaA Light" pitchFamily="2" charset="77"/>
              </a:rPr>
              <a:t> Faire appel à une ou plusieurs  structures externes ayant développé une expertise sur la précarité énergétique (association énergie, association logement…)</a:t>
            </a:r>
            <a:endParaRPr lang="fr-FR" dirty="0">
              <a:latin typeface="Syndicat BetaA Light" pitchFamily="2" charset="77"/>
              <a:ea typeface="Syndicat BetaA Light" pitchFamily="2" charset="77"/>
            </a:endParaRPr>
          </a:p>
        </p:txBody>
      </p:sp>
      <p:pic>
        <p:nvPicPr>
          <p:cNvPr id="4" name="Image 3">
            <a:extLst>
              <a:ext uri="{FF2B5EF4-FFF2-40B4-BE49-F238E27FC236}">
                <a16:creationId xmlns:a16="http://schemas.microsoft.com/office/drawing/2014/main" id="{B5199988-EBAE-1748-809E-C369127E6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123" y="292348"/>
            <a:ext cx="2772073" cy="2772073"/>
          </a:xfrm>
          <a:prstGeom prst="rect">
            <a:avLst/>
          </a:prstGeom>
        </p:spPr>
      </p:pic>
      <p:sp>
        <p:nvSpPr>
          <p:cNvPr id="18" name="ZoneTexte 17">
            <a:extLst>
              <a:ext uri="{FF2B5EF4-FFF2-40B4-BE49-F238E27FC236}">
                <a16:creationId xmlns:a16="http://schemas.microsoft.com/office/drawing/2014/main" id="{DAAB4013-F9B5-1F4F-BEF9-B9A7E61738AD}"/>
              </a:ext>
            </a:extLst>
          </p:cNvPr>
          <p:cNvSpPr txBox="1"/>
          <p:nvPr/>
        </p:nvSpPr>
        <p:spPr>
          <a:xfrm>
            <a:off x="6576579" y="3429000"/>
            <a:ext cx="5338813" cy="2111347"/>
          </a:xfrm>
          <a:prstGeom prst="rect">
            <a:avLst/>
          </a:prstGeom>
          <a:noFill/>
        </p:spPr>
        <p:txBody>
          <a:bodyPr wrap="square">
            <a:spAutoFit/>
          </a:bodyPr>
          <a:lstStyle/>
          <a:p>
            <a:pPr marL="57150" indent="0">
              <a:lnSpc>
                <a:spcPct val="120000"/>
              </a:lnSpc>
              <a:spcBef>
                <a:spcPts val="1200"/>
              </a:spcBef>
              <a:spcAft>
                <a:spcPts val="600"/>
              </a:spcAft>
              <a:buClr>
                <a:srgbClr val="F26649"/>
              </a:buClr>
              <a:buNone/>
              <a:defRPr/>
            </a:pPr>
            <a:r>
              <a:rPr lang="fr-FR" sz="2000" b="1" dirty="0">
                <a:solidFill>
                  <a:srgbClr val="C35549"/>
                </a:solidFill>
                <a:latin typeface="Syndicat BetaA" pitchFamily="2" charset="77"/>
                <a:ea typeface="Syndicat BetaA" pitchFamily="2" charset="77"/>
              </a:rPr>
              <a:t>Formation au diagnostic sociotechnique</a:t>
            </a:r>
            <a:endParaRPr lang="fr-FR" sz="2000" dirty="0">
              <a:solidFill>
                <a:srgbClr val="C35549"/>
              </a:solidFill>
              <a:latin typeface="Syndicat BetaA" pitchFamily="2" charset="77"/>
              <a:ea typeface="Syndicat BetaA" pitchFamily="2" charset="77"/>
            </a:endParaRPr>
          </a:p>
          <a:p>
            <a:pPr marL="57150" indent="0">
              <a:lnSpc>
                <a:spcPct val="120000"/>
              </a:lnSpc>
              <a:spcAft>
                <a:spcPts val="600"/>
              </a:spcAft>
              <a:buClr>
                <a:srgbClr val="F26649"/>
              </a:buClr>
              <a:buNone/>
              <a:defRPr/>
            </a:pPr>
            <a:r>
              <a:rPr lang="fr-FR" sz="1600" dirty="0">
                <a:solidFill>
                  <a:srgbClr val="000000"/>
                </a:solidFill>
                <a:latin typeface="Syndicat BetaA Light" pitchFamily="2" charset="77"/>
                <a:ea typeface="Syndicat BetaA Light" pitchFamily="2" charset="77"/>
              </a:rPr>
              <a:t>4 parcours différenciés : </a:t>
            </a:r>
          </a:p>
          <a:p>
            <a:pPr marL="914400" lvl="1" indent="-457200">
              <a:lnSpc>
                <a:spcPct val="120000"/>
              </a:lnSpc>
              <a:spcAft>
                <a:spcPts val="600"/>
              </a:spcAft>
              <a:buClr>
                <a:srgbClr val="F26649"/>
              </a:buClr>
              <a:buAutoNum type="arabicPeriod"/>
              <a:defRPr/>
            </a:pPr>
            <a:r>
              <a:rPr lang="fr-FR" sz="1400" dirty="0">
                <a:solidFill>
                  <a:srgbClr val="000000"/>
                </a:solidFill>
                <a:latin typeface="Syndicat BetaA Light" pitchFamily="2" charset="77"/>
                <a:ea typeface="Syndicat BetaA Light" pitchFamily="2" charset="77"/>
              </a:rPr>
              <a:t>Complet (7 jours)</a:t>
            </a:r>
          </a:p>
          <a:p>
            <a:pPr marL="914400" lvl="1" indent="-457200">
              <a:lnSpc>
                <a:spcPct val="120000"/>
              </a:lnSpc>
              <a:spcAft>
                <a:spcPts val="600"/>
              </a:spcAft>
              <a:buClr>
                <a:srgbClr val="F26649"/>
              </a:buClr>
              <a:buAutoNum type="arabicPeriod"/>
              <a:defRPr/>
            </a:pPr>
            <a:r>
              <a:rPr lang="fr-FR" sz="1400" dirty="0">
                <a:solidFill>
                  <a:srgbClr val="000000"/>
                </a:solidFill>
                <a:latin typeface="Syndicat BetaA Light" pitchFamily="2" charset="77"/>
                <a:ea typeface="Syndicat BetaA Light" pitchFamily="2" charset="77"/>
              </a:rPr>
              <a:t>Acquérir les compétences en énergie</a:t>
            </a:r>
          </a:p>
          <a:p>
            <a:pPr marL="914400" lvl="1" indent="-457200">
              <a:lnSpc>
                <a:spcPct val="120000"/>
              </a:lnSpc>
              <a:spcAft>
                <a:spcPts val="600"/>
              </a:spcAft>
              <a:buClr>
                <a:srgbClr val="F26649"/>
              </a:buClr>
              <a:buAutoNum type="arabicPeriod"/>
              <a:defRPr/>
            </a:pPr>
            <a:r>
              <a:rPr lang="fr-FR" sz="1400" dirty="0">
                <a:solidFill>
                  <a:srgbClr val="000000"/>
                </a:solidFill>
                <a:latin typeface="Syndicat BetaA Light" pitchFamily="2" charset="77"/>
                <a:ea typeface="Syndicat BetaA Light" pitchFamily="2" charset="77"/>
              </a:rPr>
              <a:t>Maitriser les modalités d’intervention à domicile </a:t>
            </a:r>
          </a:p>
          <a:p>
            <a:pPr marL="914400" lvl="1" indent="-457200">
              <a:lnSpc>
                <a:spcPct val="120000"/>
              </a:lnSpc>
              <a:spcAft>
                <a:spcPts val="600"/>
              </a:spcAft>
              <a:buClr>
                <a:srgbClr val="F26649"/>
              </a:buClr>
              <a:buAutoNum type="arabicPeriod"/>
              <a:defRPr/>
            </a:pPr>
            <a:r>
              <a:rPr lang="fr-FR" sz="1400" dirty="0">
                <a:solidFill>
                  <a:srgbClr val="000000"/>
                </a:solidFill>
                <a:latin typeface="Syndicat BetaA Light" pitchFamily="2" charset="77"/>
                <a:ea typeface="Syndicat BetaA Light" pitchFamily="2" charset="77"/>
              </a:rPr>
              <a:t>Approfondir sa pratique</a:t>
            </a:r>
            <a:endParaRPr lang="fr-FR" sz="2400" dirty="0">
              <a:latin typeface="Syndicat BetaA Light" pitchFamily="2" charset="77"/>
              <a:ea typeface="Syndicat BetaA Light" pitchFamily="2" charset="77"/>
            </a:endParaRPr>
          </a:p>
        </p:txBody>
      </p:sp>
    </p:spTree>
    <p:extLst>
      <p:ext uri="{BB962C8B-B14F-4D97-AF65-F5344CB8AC3E}">
        <p14:creationId xmlns:p14="http://schemas.microsoft.com/office/powerpoint/2010/main" val="197084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512323"/>
            <a:ext cx="7286516" cy="1125634"/>
          </a:xfrm>
        </p:spPr>
        <p:txBody>
          <a:bodyPr/>
          <a:lstStyle/>
          <a:p>
            <a:r>
              <a:rPr lang="fr-FR" dirty="0">
                <a:latin typeface="Syndicat BetaA Bold" pitchFamily="2" charset="77"/>
                <a:ea typeface="Syndicat BetaA Bold" pitchFamily="2" charset="77"/>
              </a:rPr>
              <a:t>Choisir les modalités de visite à domicile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33</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7" name="Text Box 4">
            <a:extLst>
              <a:ext uri="{FF2B5EF4-FFF2-40B4-BE49-F238E27FC236}">
                <a16:creationId xmlns:a16="http://schemas.microsoft.com/office/drawing/2014/main" id="{4EE52ED6-8071-8D40-90E5-CF9EAA023291}"/>
              </a:ext>
            </a:extLst>
          </p:cNvPr>
          <p:cNvSpPr/>
          <p:nvPr/>
        </p:nvSpPr>
        <p:spPr bwMode="auto">
          <a:xfrm>
            <a:off x="651632" y="2393865"/>
            <a:ext cx="4721341" cy="2393605"/>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lnSpc>
                <a:spcPct val="120000"/>
              </a:lnSpc>
              <a:spcBef>
                <a:spcPts val="0"/>
              </a:spcBef>
              <a:spcAft>
                <a:spcPts val="600"/>
              </a:spcAft>
              <a:buClr>
                <a:srgbClr val="F26649"/>
              </a:buClr>
              <a:buNone/>
              <a:defRPr/>
            </a:pPr>
            <a:r>
              <a:rPr lang="fr-FR" sz="2000" b="1" dirty="0">
                <a:solidFill>
                  <a:srgbClr val="C35549"/>
                </a:solidFill>
                <a:latin typeface="Syndicat BetaA" pitchFamily="2" charset="77"/>
                <a:ea typeface="Syndicat BetaA" pitchFamily="2" charset="77"/>
              </a:rPr>
              <a:t>Intervenir en deux visites</a:t>
            </a:r>
          </a:p>
          <a:p>
            <a:pPr lvl="1">
              <a:lnSpc>
                <a:spcPct val="120000"/>
              </a:lnSpc>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Facilite l’</a:t>
            </a:r>
            <a:r>
              <a:rPr lang="fr-FR" sz="1600" b="1" dirty="0">
                <a:solidFill>
                  <a:srgbClr val="000000"/>
                </a:solidFill>
                <a:latin typeface="Syndicat BetaA Bold" pitchFamily="2" charset="77"/>
                <a:ea typeface="Syndicat BetaA Bold" pitchFamily="2" charset="77"/>
              </a:rPr>
              <a:t>appropriation des conseils personnalisés </a:t>
            </a:r>
            <a:r>
              <a:rPr lang="fr-FR" sz="1600" dirty="0">
                <a:solidFill>
                  <a:srgbClr val="000000"/>
                </a:solidFill>
                <a:latin typeface="Syndicat BetaA Light" pitchFamily="2" charset="77"/>
                <a:ea typeface="Syndicat BetaA Light" pitchFamily="2" charset="77"/>
              </a:rPr>
              <a:t>par le ménages </a:t>
            </a:r>
          </a:p>
          <a:p>
            <a:pPr lvl="1">
              <a:lnSpc>
                <a:spcPct val="120000"/>
              </a:lnSpc>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Permet un suivi du ménage</a:t>
            </a:r>
            <a:endParaRPr lang="fr-FR" dirty="0">
              <a:latin typeface="Syndicat BetaA Light" pitchFamily="2" charset="77"/>
              <a:ea typeface="Syndicat BetaA Light" pitchFamily="2" charset="77"/>
            </a:endParaRPr>
          </a:p>
          <a:p>
            <a:pPr lvl="1">
              <a:lnSpc>
                <a:spcPct val="120000"/>
              </a:lnSpc>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La seconde visite est l’occasion de </a:t>
            </a:r>
            <a:r>
              <a:rPr lang="fr-FR" sz="1600" b="1" dirty="0">
                <a:solidFill>
                  <a:srgbClr val="000000"/>
                </a:solidFill>
                <a:latin typeface="Syndicat BetaA Bold" pitchFamily="2" charset="77"/>
                <a:ea typeface="Syndicat BetaA Bold" pitchFamily="2" charset="77"/>
              </a:rPr>
              <a:t>présenter les orientations au ménage </a:t>
            </a:r>
            <a:r>
              <a:rPr lang="fr-FR" sz="1600" dirty="0">
                <a:solidFill>
                  <a:srgbClr val="000000"/>
                </a:solidFill>
                <a:latin typeface="Syndicat BetaA Light" pitchFamily="2" charset="77"/>
                <a:ea typeface="Syndicat BetaA Light" pitchFamily="2" charset="77"/>
              </a:rPr>
              <a:t>en direct, de visu</a:t>
            </a:r>
            <a:endParaRPr lang="fr-FR" sz="2400" dirty="0">
              <a:latin typeface="Syndicat BetaA Light" pitchFamily="2" charset="77"/>
              <a:ea typeface="Syndicat BetaA Light" pitchFamily="2" charset="77"/>
            </a:endParaRPr>
          </a:p>
        </p:txBody>
      </p:sp>
      <p:sp>
        <p:nvSpPr>
          <p:cNvPr id="21" name="ZoneTexte 20">
            <a:extLst>
              <a:ext uri="{FF2B5EF4-FFF2-40B4-BE49-F238E27FC236}">
                <a16:creationId xmlns:a16="http://schemas.microsoft.com/office/drawing/2014/main" id="{289BE674-5526-D840-994F-3478E4EC9706}"/>
              </a:ext>
            </a:extLst>
          </p:cNvPr>
          <p:cNvSpPr txBox="1"/>
          <p:nvPr/>
        </p:nvSpPr>
        <p:spPr>
          <a:xfrm>
            <a:off x="6522181" y="2393865"/>
            <a:ext cx="4652015" cy="2095958"/>
          </a:xfrm>
          <a:prstGeom prst="rect">
            <a:avLst/>
          </a:prstGeom>
          <a:noFill/>
        </p:spPr>
        <p:txBody>
          <a:bodyPr wrap="square">
            <a:spAutoFit/>
          </a:bodyPr>
          <a:lstStyle/>
          <a:p>
            <a:pPr marL="0" indent="0">
              <a:lnSpc>
                <a:spcPct val="120000"/>
              </a:lnSpc>
              <a:spcBef>
                <a:spcPts val="0"/>
              </a:spcBef>
              <a:spcAft>
                <a:spcPts val="600"/>
              </a:spcAft>
              <a:buClr>
                <a:srgbClr val="F26649"/>
              </a:buClr>
              <a:buNone/>
              <a:defRPr/>
            </a:pPr>
            <a:r>
              <a:rPr lang="fr-FR" sz="2000" b="1" dirty="0">
                <a:solidFill>
                  <a:srgbClr val="C35549"/>
                </a:solidFill>
                <a:latin typeface="Syndicat BetaA" pitchFamily="2" charset="77"/>
                <a:ea typeface="Syndicat BetaA" pitchFamily="2" charset="77"/>
              </a:rPr>
              <a:t>Intervenir en binôme</a:t>
            </a:r>
            <a:endParaRPr lang="fr-FR" dirty="0">
              <a:solidFill>
                <a:srgbClr val="C35549"/>
              </a:solidFill>
              <a:latin typeface="Syndicat BetaA" pitchFamily="2" charset="77"/>
              <a:ea typeface="Syndicat BetaA" pitchFamily="2" charset="77"/>
            </a:endParaRPr>
          </a:p>
          <a:p>
            <a:pPr lvl="1">
              <a:lnSpc>
                <a:spcPct val="120000"/>
              </a:lnSpc>
              <a:spcBef>
                <a:spcPts val="0"/>
              </a:spcBef>
              <a:spcAft>
                <a:spcPts val="600"/>
              </a:spcAft>
              <a:buClr>
                <a:srgbClr val="F26649"/>
              </a:buClr>
              <a:buFontTx/>
              <a:buChar char="-"/>
              <a:defRPr/>
            </a:pPr>
            <a:r>
              <a:rPr lang="fr-FR" sz="1600" dirty="0">
                <a:solidFill>
                  <a:srgbClr val="000000"/>
                </a:solidFill>
                <a:latin typeface="Source Sans Pro Light"/>
              </a:rPr>
              <a:t> </a:t>
            </a:r>
            <a:r>
              <a:rPr lang="fr-FR" sz="1600" dirty="0">
                <a:solidFill>
                  <a:srgbClr val="000000"/>
                </a:solidFill>
                <a:latin typeface="Syndicat BetaA Light" pitchFamily="2" charset="77"/>
                <a:ea typeface="Syndicat BetaA Light" pitchFamily="2" charset="77"/>
              </a:rPr>
              <a:t>Pour faire intervenir des </a:t>
            </a:r>
            <a:r>
              <a:rPr lang="fr-FR" sz="1600" b="1" dirty="0">
                <a:solidFill>
                  <a:srgbClr val="000000"/>
                </a:solidFill>
                <a:latin typeface="Syndicat BetaA Bold" pitchFamily="2" charset="77"/>
                <a:ea typeface="Syndicat BetaA Bold" pitchFamily="2" charset="77"/>
              </a:rPr>
              <a:t>profils complémentaires</a:t>
            </a:r>
            <a:r>
              <a:rPr lang="fr-FR" sz="1600" dirty="0">
                <a:solidFill>
                  <a:srgbClr val="000000"/>
                </a:solidFill>
                <a:latin typeface="Syndicat BetaA Light" pitchFamily="2" charset="77"/>
                <a:ea typeface="Syndicat BetaA Light" pitchFamily="2" charset="77"/>
              </a:rPr>
              <a:t> (technique / social)</a:t>
            </a:r>
            <a:endParaRPr lang="fr-FR" sz="1600" dirty="0">
              <a:latin typeface="Syndicat BetaA Light" pitchFamily="2" charset="77"/>
              <a:ea typeface="Syndicat BetaA Light" pitchFamily="2" charset="77"/>
            </a:endParaRPr>
          </a:p>
          <a:p>
            <a:pPr lvl="1">
              <a:lnSpc>
                <a:spcPct val="120000"/>
              </a:lnSpc>
              <a:spcBef>
                <a:spcPts val="0"/>
              </a:spcBef>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 </a:t>
            </a:r>
            <a:r>
              <a:rPr lang="fr-FR" sz="1600" b="1" dirty="0">
                <a:solidFill>
                  <a:srgbClr val="000000"/>
                </a:solidFill>
                <a:latin typeface="Syndicat BetaA Bold" pitchFamily="2" charset="77"/>
                <a:ea typeface="Syndicat BetaA Bold" pitchFamily="2" charset="77"/>
              </a:rPr>
              <a:t>Nécessaire</a:t>
            </a:r>
            <a:r>
              <a:rPr lang="fr-FR" sz="1600" dirty="0">
                <a:solidFill>
                  <a:srgbClr val="000000"/>
                </a:solidFill>
                <a:latin typeface="Syndicat BetaA Light" pitchFamily="2" charset="77"/>
                <a:ea typeface="Syndicat BetaA Light" pitchFamily="2" charset="77"/>
              </a:rPr>
              <a:t> pour les premières visites et pour les profils peu expérimentés</a:t>
            </a:r>
            <a:endParaRPr lang="fr-FR" sz="1600" dirty="0">
              <a:latin typeface="Syndicat BetaA Light" pitchFamily="2" charset="77"/>
              <a:ea typeface="Syndicat BetaA Light" pitchFamily="2" charset="77"/>
            </a:endParaRPr>
          </a:p>
          <a:p>
            <a:pPr lvl="1">
              <a:lnSpc>
                <a:spcPct val="120000"/>
              </a:lnSpc>
              <a:spcBef>
                <a:spcPts val="0"/>
              </a:spcBef>
              <a:spcAft>
                <a:spcPts val="600"/>
              </a:spcAft>
              <a:buClr>
                <a:srgbClr val="F26649"/>
              </a:buClr>
              <a:buFontTx/>
              <a:buChar char="-"/>
              <a:defRPr/>
            </a:pPr>
            <a:r>
              <a:rPr lang="fr-FR" sz="1600" dirty="0">
                <a:solidFill>
                  <a:srgbClr val="000000"/>
                </a:solidFill>
                <a:latin typeface="Syndicat BetaA Light" pitchFamily="2" charset="77"/>
                <a:ea typeface="Syndicat BetaA Light" pitchFamily="2" charset="77"/>
              </a:rPr>
              <a:t> Plus facile pour les chargés de visite</a:t>
            </a:r>
            <a:endParaRPr lang="fr-FR" sz="1600" dirty="0">
              <a:latin typeface="Syndicat BetaA Light" pitchFamily="2" charset="77"/>
              <a:ea typeface="Syndicat BetaA Light" pitchFamily="2" charset="77"/>
            </a:endParaRPr>
          </a:p>
        </p:txBody>
      </p:sp>
    </p:spTree>
    <p:extLst>
      <p:ext uri="{BB962C8B-B14F-4D97-AF65-F5344CB8AC3E}">
        <p14:creationId xmlns:p14="http://schemas.microsoft.com/office/powerpoint/2010/main" val="305348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374649" y="565576"/>
            <a:ext cx="7286516" cy="1125634"/>
          </a:xfrm>
        </p:spPr>
        <p:txBody>
          <a:bodyPr/>
          <a:lstStyle/>
          <a:p>
            <a:r>
              <a:rPr lang="fr-FR" dirty="0">
                <a:latin typeface="Syndicat BetaA Bold" pitchFamily="2" charset="77"/>
                <a:ea typeface="Syndicat BetaA Bold" pitchFamily="2" charset="77"/>
              </a:rPr>
              <a:t>Choisir les petits équipements </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34</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Text Box 4">
            <a:extLst>
              <a:ext uri="{FF2B5EF4-FFF2-40B4-BE49-F238E27FC236}">
                <a16:creationId xmlns:a16="http://schemas.microsoft.com/office/drawing/2014/main" id="{195929BF-B5CF-C347-BB19-379FD738391C}"/>
              </a:ext>
            </a:extLst>
          </p:cNvPr>
          <p:cNvSpPr/>
          <p:nvPr/>
        </p:nvSpPr>
        <p:spPr bwMode="auto">
          <a:xfrm>
            <a:off x="336181" y="2240981"/>
            <a:ext cx="6503581" cy="1838581"/>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spcBef>
                <a:spcPts val="0"/>
              </a:spcBef>
              <a:spcAft>
                <a:spcPts val="750"/>
              </a:spcAft>
              <a:buClr>
                <a:srgbClr val="F26649"/>
              </a:buClr>
              <a:buNone/>
              <a:defRPr/>
            </a:pPr>
            <a:r>
              <a:rPr lang="fr-FR" sz="2000" b="1" dirty="0">
                <a:solidFill>
                  <a:srgbClr val="C35549"/>
                </a:solidFill>
                <a:latin typeface="Syndicat BetaA Bold" pitchFamily="2" charset="77"/>
                <a:ea typeface="Syndicat BetaA Bold" pitchFamily="2" charset="77"/>
              </a:rPr>
              <a:t>Deux types de petits équipements :</a:t>
            </a:r>
            <a:endParaRPr b="1" dirty="0">
              <a:solidFill>
                <a:srgbClr val="C35549"/>
              </a:solidFill>
              <a:latin typeface="Syndicat BetaA Bold" pitchFamily="2" charset="77"/>
              <a:ea typeface="Syndicat BetaA Bold" pitchFamily="2" charset="77"/>
            </a:endParaRPr>
          </a:p>
          <a:p>
            <a:pPr marL="800100" lvl="1" indent="-342900">
              <a:spcBef>
                <a:spcPts val="0"/>
              </a:spcBef>
              <a:spcAft>
                <a:spcPts val="750"/>
              </a:spcAft>
              <a:buClr>
                <a:srgbClr val="F26649"/>
              </a:buClr>
              <a:buFont typeface="+mj-lt"/>
              <a:buAutoNum type="arabicPeriod"/>
              <a:defRPr/>
            </a:pPr>
            <a:r>
              <a:rPr lang="fr-FR" sz="1600" dirty="0">
                <a:solidFill>
                  <a:srgbClr val="000000"/>
                </a:solidFill>
                <a:latin typeface="Syndicat BetaA" pitchFamily="2" charset="77"/>
                <a:ea typeface="Syndicat BetaA" pitchFamily="2" charset="77"/>
              </a:rPr>
              <a:t>Allègement de la facture la première année </a:t>
            </a:r>
            <a:r>
              <a:rPr lang="fr-FR" sz="1600" dirty="0">
                <a:solidFill>
                  <a:srgbClr val="000000"/>
                </a:solidFill>
                <a:latin typeface="Syndicat BetaA Light" pitchFamily="2" charset="77"/>
                <a:ea typeface="Syndicat BetaA Light" pitchFamily="2" charset="77"/>
              </a:rPr>
              <a:t>: ampoules (basse consommation, LED), veille automatique, systèmes hydro-économes</a:t>
            </a:r>
            <a:endParaRPr dirty="0">
              <a:latin typeface="Syndicat BetaA Light" pitchFamily="2" charset="77"/>
              <a:ea typeface="Syndicat BetaA Light" pitchFamily="2" charset="77"/>
            </a:endParaRPr>
          </a:p>
          <a:p>
            <a:pPr marL="800100" lvl="1" indent="-342900">
              <a:spcBef>
                <a:spcPts val="0"/>
              </a:spcBef>
              <a:spcAft>
                <a:spcPts val="750"/>
              </a:spcAft>
              <a:buClr>
                <a:srgbClr val="F26649"/>
              </a:buClr>
              <a:buFont typeface="+mj-lt"/>
              <a:buAutoNum type="arabicPeriod"/>
              <a:defRPr/>
            </a:pPr>
            <a:r>
              <a:rPr lang="fr-FR" sz="1600" dirty="0">
                <a:solidFill>
                  <a:srgbClr val="000000"/>
                </a:solidFill>
                <a:latin typeface="Syndicat BetaA" pitchFamily="2" charset="77"/>
                <a:ea typeface="Syndicat BetaA" pitchFamily="2" charset="77"/>
              </a:rPr>
              <a:t>Amélioration de la sensation de confort</a:t>
            </a:r>
            <a:r>
              <a:rPr lang="fr-FR" sz="1600" dirty="0">
                <a:solidFill>
                  <a:srgbClr val="000000"/>
                </a:solidFill>
                <a:latin typeface="Syndicat BetaA Light" pitchFamily="2" charset="77"/>
                <a:ea typeface="Syndicat BetaA Light" pitchFamily="2" charset="77"/>
              </a:rPr>
              <a:t> : boudins de porte, doubles rideaux épais, réflecteurs de chaleur</a:t>
            </a:r>
            <a:endParaRPr dirty="0">
              <a:latin typeface="Syndicat BetaA Light" pitchFamily="2" charset="77"/>
              <a:ea typeface="Syndicat BetaA Light" pitchFamily="2" charset="77"/>
            </a:endParaRPr>
          </a:p>
        </p:txBody>
      </p:sp>
      <p:sp>
        <p:nvSpPr>
          <p:cNvPr id="20" name="Text Box 4">
            <a:extLst>
              <a:ext uri="{FF2B5EF4-FFF2-40B4-BE49-F238E27FC236}">
                <a16:creationId xmlns:a16="http://schemas.microsoft.com/office/drawing/2014/main" id="{E7EA2D10-A3AC-7747-A5B0-8A5218BA95F4}"/>
              </a:ext>
            </a:extLst>
          </p:cNvPr>
          <p:cNvSpPr/>
          <p:nvPr/>
        </p:nvSpPr>
        <p:spPr bwMode="auto">
          <a:xfrm>
            <a:off x="336181" y="4331056"/>
            <a:ext cx="6115163" cy="1346139"/>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marL="0" indent="0">
              <a:spcBef>
                <a:spcPts val="0"/>
              </a:spcBef>
              <a:spcAft>
                <a:spcPts val="750"/>
              </a:spcAft>
              <a:buClr>
                <a:srgbClr val="FF6600"/>
              </a:buClr>
              <a:buNone/>
              <a:defRPr/>
            </a:pPr>
            <a:r>
              <a:rPr lang="fr-FR" sz="2000" b="1" dirty="0">
                <a:solidFill>
                  <a:srgbClr val="C35549"/>
                </a:solidFill>
                <a:latin typeface="Syndicat BetaA Bold" pitchFamily="2" charset="77"/>
                <a:ea typeface="Syndicat BetaA Bold" pitchFamily="2" charset="77"/>
              </a:rPr>
              <a:t>Les petits équipements sont :</a:t>
            </a:r>
          </a:p>
          <a:p>
            <a:pPr>
              <a:spcAft>
                <a:spcPts val="750"/>
              </a:spcAft>
              <a:buClr>
                <a:srgbClr val="F3C746"/>
              </a:buClr>
              <a:buFont typeface="Wingdings"/>
              <a:buChar char="ü"/>
              <a:defRPr/>
            </a:pPr>
            <a:r>
              <a:rPr lang="fr-FR" sz="1600" dirty="0">
                <a:solidFill>
                  <a:srgbClr val="000000"/>
                </a:solidFill>
                <a:latin typeface="Syndicat BetaA" pitchFamily="2" charset="77"/>
                <a:ea typeface="Syndicat BetaA" pitchFamily="2" charset="77"/>
              </a:rPr>
              <a:t>Fournis gratuitement</a:t>
            </a:r>
            <a:r>
              <a:rPr lang="fr-FR" sz="1600" dirty="0">
                <a:solidFill>
                  <a:srgbClr val="000000"/>
                </a:solidFill>
                <a:latin typeface="Syndicat BetaA Light" pitchFamily="2" charset="77"/>
                <a:ea typeface="Syndicat BetaA Light" pitchFamily="2" charset="77"/>
              </a:rPr>
              <a:t>, et installés par le chargé de visite lors de la visite</a:t>
            </a:r>
            <a:endParaRPr sz="2800" dirty="0">
              <a:latin typeface="Syndicat BetaA Light" pitchFamily="2" charset="77"/>
              <a:ea typeface="Syndicat BetaA Light" pitchFamily="2" charset="77"/>
            </a:endParaRPr>
          </a:p>
          <a:p>
            <a:pPr>
              <a:spcAft>
                <a:spcPts val="750"/>
              </a:spcAft>
              <a:buClr>
                <a:srgbClr val="F3C746"/>
              </a:buClr>
              <a:buFont typeface="Wingdings"/>
              <a:buChar char="ü"/>
              <a:defRPr/>
            </a:pPr>
            <a:r>
              <a:rPr lang="fr-FR" sz="1600" dirty="0">
                <a:solidFill>
                  <a:srgbClr val="000000"/>
                </a:solidFill>
                <a:latin typeface="Syndicat BetaA" pitchFamily="2" charset="77"/>
                <a:ea typeface="Syndicat BetaA" pitchFamily="2" charset="77"/>
              </a:rPr>
              <a:t>Adaptés au logement </a:t>
            </a:r>
            <a:r>
              <a:rPr lang="fr-FR" sz="1600" dirty="0">
                <a:solidFill>
                  <a:srgbClr val="000000"/>
                </a:solidFill>
                <a:latin typeface="Syndicat BetaA Light" pitchFamily="2" charset="77"/>
                <a:ea typeface="Syndicat BetaA Light" pitchFamily="2" charset="77"/>
              </a:rPr>
              <a:t>(pas de distribution de kits)</a:t>
            </a:r>
            <a:endParaRPr lang="fr-FR" sz="1800" dirty="0">
              <a:solidFill>
                <a:srgbClr val="000000"/>
              </a:solidFill>
              <a:latin typeface="Syndicat BetaA Light" pitchFamily="2" charset="77"/>
              <a:ea typeface="Syndicat BetaA Light" pitchFamily="2" charset="77"/>
            </a:endParaRPr>
          </a:p>
        </p:txBody>
      </p:sp>
      <p:sp>
        <p:nvSpPr>
          <p:cNvPr id="7" name="Rectangle 6">
            <a:extLst>
              <a:ext uri="{FF2B5EF4-FFF2-40B4-BE49-F238E27FC236}">
                <a16:creationId xmlns:a16="http://schemas.microsoft.com/office/drawing/2014/main" id="{489B7C93-4279-0A4E-AB52-EC58A26A2331}"/>
              </a:ext>
            </a:extLst>
          </p:cNvPr>
          <p:cNvSpPr/>
          <p:nvPr/>
        </p:nvSpPr>
        <p:spPr>
          <a:xfrm>
            <a:off x="8151658" y="2372555"/>
            <a:ext cx="3665693" cy="3567000"/>
          </a:xfrm>
          <a:prstGeom prst="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01B3C9DE-4193-9F49-99F7-F374EFC42950}"/>
              </a:ext>
            </a:extLst>
          </p:cNvPr>
          <p:cNvSpPr txBox="1"/>
          <p:nvPr/>
        </p:nvSpPr>
        <p:spPr>
          <a:xfrm>
            <a:off x="8369131" y="2513737"/>
            <a:ext cx="3199228" cy="3221395"/>
          </a:xfrm>
          <a:prstGeom prst="rect">
            <a:avLst/>
          </a:prstGeom>
          <a:noFill/>
        </p:spPr>
        <p:txBody>
          <a:bodyPr wrap="square">
            <a:spAutoFit/>
          </a:bodyPr>
          <a:lstStyle/>
          <a:p>
            <a:pPr>
              <a:spcAft>
                <a:spcPts val="1350"/>
              </a:spcAft>
              <a:buClr>
                <a:srgbClr val="F3C746"/>
              </a:buClr>
              <a:buFont typeface="Wingdings"/>
              <a:buChar char="ü"/>
              <a:defRPr/>
            </a:pPr>
            <a:r>
              <a:rPr lang="fr-FR" sz="1800" dirty="0">
                <a:solidFill>
                  <a:schemeClr val="bg1"/>
                </a:solidFill>
                <a:latin typeface="Syndicat BetaA" pitchFamily="2" charset="77"/>
                <a:ea typeface="Syndicat BetaA" pitchFamily="2" charset="77"/>
              </a:rPr>
              <a:t> Le coût moyen des équipements est de 60€ par ménage</a:t>
            </a:r>
            <a:endParaRPr lang="fr-FR" sz="3200" dirty="0">
              <a:solidFill>
                <a:schemeClr val="bg1"/>
              </a:solidFill>
              <a:latin typeface="Syndicat BetaA" pitchFamily="2" charset="77"/>
              <a:ea typeface="Syndicat BetaA" pitchFamily="2" charset="77"/>
            </a:endParaRPr>
          </a:p>
          <a:p>
            <a:pPr>
              <a:spcAft>
                <a:spcPts val="1350"/>
              </a:spcAft>
              <a:buClr>
                <a:srgbClr val="F3C746"/>
              </a:buClr>
              <a:buFont typeface="Wingdings"/>
              <a:buChar char="ü"/>
              <a:defRPr/>
            </a:pPr>
            <a:r>
              <a:rPr lang="fr-FR" sz="1800" dirty="0">
                <a:solidFill>
                  <a:schemeClr val="bg1"/>
                </a:solidFill>
                <a:latin typeface="Syndicat BetaA" pitchFamily="2" charset="77"/>
                <a:ea typeface="Syndicat BetaA" pitchFamily="2" charset="77"/>
              </a:rPr>
              <a:t> Ils permettent en moyenne de réaliser 172€ d’économie la première année</a:t>
            </a:r>
            <a:endParaRPr lang="fr-FR" sz="3200" dirty="0">
              <a:solidFill>
                <a:schemeClr val="bg1"/>
              </a:solidFill>
              <a:latin typeface="Syndicat BetaA" pitchFamily="2" charset="77"/>
              <a:ea typeface="Syndicat BetaA" pitchFamily="2" charset="77"/>
            </a:endParaRPr>
          </a:p>
          <a:p>
            <a:pPr>
              <a:spcAft>
                <a:spcPts val="1350"/>
              </a:spcAft>
              <a:buClr>
                <a:srgbClr val="F3C746"/>
              </a:buClr>
              <a:buFont typeface="Wingdings"/>
              <a:buChar char="ü"/>
              <a:defRPr/>
            </a:pPr>
            <a:r>
              <a:rPr lang="fr-FR" sz="1800" dirty="0">
                <a:solidFill>
                  <a:schemeClr val="bg1"/>
                </a:solidFill>
                <a:latin typeface="Syndicat BetaA" pitchFamily="2" charset="77"/>
                <a:ea typeface="Syndicat BetaA" pitchFamily="2" charset="77"/>
              </a:rPr>
              <a:t> Outils et exemples d’équipements disponibles sur le site du RAPPEL</a:t>
            </a:r>
            <a:endParaRPr lang="fr-FR" sz="3200" dirty="0">
              <a:solidFill>
                <a:schemeClr val="bg1"/>
              </a:solidFill>
              <a:latin typeface="Syndicat BetaA" pitchFamily="2" charset="77"/>
              <a:ea typeface="Syndicat BetaA" pitchFamily="2" charset="77"/>
            </a:endParaRPr>
          </a:p>
        </p:txBody>
      </p:sp>
      <p:pic>
        <p:nvPicPr>
          <p:cNvPr id="27" name="Image 26">
            <a:extLst>
              <a:ext uri="{FF2B5EF4-FFF2-40B4-BE49-F238E27FC236}">
                <a16:creationId xmlns:a16="http://schemas.microsoft.com/office/drawing/2014/main" id="{3E83990F-6891-C544-9D18-AFBA3976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271" y="259884"/>
            <a:ext cx="2042080" cy="2042080"/>
          </a:xfrm>
          <a:prstGeom prst="rect">
            <a:avLst/>
          </a:prstGeom>
        </p:spPr>
      </p:pic>
    </p:spTree>
    <p:extLst>
      <p:ext uri="{BB962C8B-B14F-4D97-AF65-F5344CB8AC3E}">
        <p14:creationId xmlns:p14="http://schemas.microsoft.com/office/powerpoint/2010/main" val="2594034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6286500" y="1201479"/>
            <a:ext cx="5067299" cy="4413508"/>
          </a:xfrm>
        </p:spPr>
        <p:txBody>
          <a:bodyPr/>
          <a:lstStyle/>
          <a:p>
            <a:pPr>
              <a:defRPr/>
            </a:pPr>
            <a:r>
              <a:rPr lang="fr-FR" dirty="0">
                <a:latin typeface="Syndicat BetaA Bold"/>
                <a:ea typeface="Syndicat BetaA Bold"/>
              </a:rPr>
              <a:t>L’orientation et l’accompagnement</a:t>
            </a:r>
            <a:endParaRPr dirty="0"/>
          </a:p>
        </p:txBody>
      </p:sp>
      <p:sp>
        <p:nvSpPr>
          <p:cNvPr id="7" name="Espace réservé du numéro de diapositive 5"/>
          <p:cNvSpPr>
            <a:spLocks noGrp="1"/>
          </p:cNvSpPr>
          <p:nvPr>
            <p:ph type="sldNum" sz="quarter" idx="12"/>
          </p:nvPr>
        </p:nvSpPr>
        <p:spPr bwMode="auto"/>
        <p:txBody>
          <a:bodyPr/>
          <a:lstStyle/>
          <a:p>
            <a:pPr>
              <a:defRPr/>
            </a:pPr>
            <a:fld id="{9E6BA996-A1A7-48A9-A6EC-4545BBCA3A04}" type="slidenum">
              <a:rPr lang="fr-FR"/>
              <a:t>35</a:t>
            </a:fld>
            <a:endParaRPr lang="fr-FR"/>
          </a:p>
        </p:txBody>
      </p:sp>
      <p:sp>
        <p:nvSpPr>
          <p:cNvPr id="8" name="Espace réservé du texte 6"/>
          <p:cNvSpPr>
            <a:spLocks noGrp="1"/>
          </p:cNvSpPr>
          <p:nvPr>
            <p:ph type="body" sz="quarter" idx="13"/>
          </p:nvPr>
        </p:nvSpPr>
        <p:spPr bwMode="auto"/>
        <p:txBody>
          <a:bodyPr/>
          <a:lstStyle/>
          <a:p>
            <a:pPr>
              <a:defRPr/>
            </a:pPr>
            <a:r>
              <a:rPr lang="fr-FR" dirty="0">
                <a:solidFill>
                  <a:schemeClr val="tx1">
                    <a:lumMod val="20000"/>
                    <a:lumOff val="80000"/>
                  </a:schemeClr>
                </a:solidFill>
              </a:rPr>
              <a:t>12</a:t>
            </a:r>
            <a:r>
              <a:rPr lang="fr-FR" dirty="0"/>
              <a:t>3</a:t>
            </a:r>
            <a:r>
              <a:rPr lang="fr-FR" dirty="0">
                <a:solidFill>
                  <a:schemeClr val="tx1">
                    <a:lumMod val="20000"/>
                    <a:lumOff val="80000"/>
                  </a:schemeClr>
                </a:solidFill>
              </a:rPr>
              <a:t>456789</a:t>
            </a:r>
            <a:endParaRPr dirty="0"/>
          </a:p>
        </p:txBody>
      </p:sp>
      <p:sp>
        <p:nvSpPr>
          <p:cNvPr id="13" name="Text Box 4">
            <a:extLst>
              <a:ext uri="{FF2B5EF4-FFF2-40B4-BE49-F238E27FC236}">
                <a16:creationId xmlns:a16="http://schemas.microsoft.com/office/drawing/2014/main" id="{406382D5-9146-2942-B923-73F757E8103D}"/>
              </a:ext>
            </a:extLst>
          </p:cNvPr>
          <p:cNvSpPr/>
          <p:nvPr/>
        </p:nvSpPr>
        <p:spPr bwMode="auto">
          <a:xfrm>
            <a:off x="1238345" y="2812039"/>
            <a:ext cx="4182111" cy="1992470"/>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spcAft>
                <a:spcPts val="1950"/>
              </a:spcAft>
              <a:buClr>
                <a:srgbClr val="F26649"/>
              </a:buClr>
              <a:buFont typeface="+mj-lt"/>
              <a:buAutoNum type="alphaLcPeriod"/>
              <a:defRPr/>
            </a:pPr>
            <a:r>
              <a:rPr lang="fr-FR" sz="1800" dirty="0">
                <a:latin typeface="Syndicat BetaA" pitchFamily="2" charset="77"/>
                <a:ea typeface="Syndicat BetaA" pitchFamily="2" charset="77"/>
              </a:rPr>
              <a:t>Identifier les solutions durables et adaptées</a:t>
            </a:r>
          </a:p>
          <a:p>
            <a:pPr>
              <a:spcAft>
                <a:spcPts val="1950"/>
              </a:spcAft>
              <a:buClr>
                <a:srgbClr val="F26649"/>
              </a:buClr>
              <a:buFont typeface="+mj-lt"/>
              <a:buAutoNum type="alphaLcPeriod"/>
              <a:defRPr/>
            </a:pPr>
            <a:r>
              <a:rPr lang="fr-FR" sz="1800" dirty="0">
                <a:latin typeface="Syndicat BetaA" pitchFamily="2" charset="77"/>
                <a:ea typeface="Syndicat BetaA" pitchFamily="2" charset="77"/>
              </a:rPr>
              <a:t>Décider de l’orientation</a:t>
            </a:r>
          </a:p>
          <a:p>
            <a:pPr>
              <a:spcAft>
                <a:spcPts val="1950"/>
              </a:spcAft>
              <a:buClr>
                <a:srgbClr val="F26649"/>
              </a:buClr>
              <a:buFont typeface="+mj-lt"/>
              <a:buAutoNum type="alphaLcPeriod"/>
              <a:defRPr/>
            </a:pPr>
            <a:r>
              <a:rPr lang="fr-FR" sz="1800" dirty="0">
                <a:latin typeface="Syndicat BetaA" pitchFamily="2" charset="77"/>
                <a:ea typeface="Syndicat BetaA" pitchFamily="2" charset="77"/>
              </a:rPr>
              <a:t>Accompagner les ménages jusqu’à la solution</a:t>
            </a:r>
          </a:p>
        </p:txBody>
      </p:sp>
      <p:pic>
        <p:nvPicPr>
          <p:cNvPr id="10" name="Image 9">
            <a:extLst>
              <a:ext uri="{FF2B5EF4-FFF2-40B4-BE49-F238E27FC236}">
                <a16:creationId xmlns:a16="http://schemas.microsoft.com/office/drawing/2014/main" id="{D2BABFFE-BC4E-D740-B565-6BB1487DB798}"/>
              </a:ext>
            </a:extLst>
          </p:cNvPr>
          <p:cNvPicPr>
            <a:picLocks noChangeAspect="1"/>
          </p:cNvPicPr>
          <p:nvPr/>
        </p:nvPicPr>
        <p:blipFill rotWithShape="1">
          <a:blip r:embed="rId3">
            <a:extLst>
              <a:ext uri="{28A0092B-C50C-407E-A947-70E740481C1C}">
                <a14:useLocalDpi xmlns:a14="http://schemas.microsoft.com/office/drawing/2010/main" val="0"/>
              </a:ext>
            </a:extLst>
          </a:blip>
          <a:srcRect l="7191" b="19365"/>
          <a:stretch/>
        </p:blipFill>
        <p:spPr>
          <a:xfrm>
            <a:off x="7130615" y="2668553"/>
            <a:ext cx="2866725" cy="3524621"/>
          </a:xfrm>
          <a:prstGeom prst="rect">
            <a:avLst/>
          </a:prstGeom>
        </p:spPr>
      </p:pic>
    </p:spTree>
    <p:extLst>
      <p:ext uri="{BB962C8B-B14F-4D97-AF65-F5344CB8AC3E}">
        <p14:creationId xmlns:p14="http://schemas.microsoft.com/office/powerpoint/2010/main" val="1353591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374648" y="565576"/>
            <a:ext cx="8954079" cy="1125634"/>
          </a:xfrm>
        </p:spPr>
        <p:txBody>
          <a:bodyPr/>
          <a:lstStyle/>
          <a:p>
            <a:r>
              <a:rPr lang="fr-FR" dirty="0">
                <a:latin typeface="Syndicat BetaA Bold" pitchFamily="2" charset="77"/>
                <a:ea typeface="Syndicat BetaA Bold" pitchFamily="2" charset="77"/>
              </a:rPr>
              <a:t>Définir les orientations adaptées et les accompagnements nécessaires</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36</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Text Box 4">
            <a:extLst>
              <a:ext uri="{FF2B5EF4-FFF2-40B4-BE49-F238E27FC236}">
                <a16:creationId xmlns:a16="http://schemas.microsoft.com/office/drawing/2014/main" id="{195929BF-B5CF-C347-BB19-379FD738391C}"/>
              </a:ext>
            </a:extLst>
          </p:cNvPr>
          <p:cNvSpPr/>
          <p:nvPr/>
        </p:nvSpPr>
        <p:spPr bwMode="auto">
          <a:xfrm>
            <a:off x="941157" y="2695718"/>
            <a:ext cx="4548350" cy="3945825"/>
          </a:xfrm>
          <a:prstGeom prst="rect">
            <a:avLst/>
          </a:prstGeom>
          <a:noFill/>
          <a:ln>
            <a:noFill/>
          </a:ln>
        </p:spPr>
        <p:txBody>
          <a:bodyPr wrap="square" lIns="90000" tIns="46800" rIns="90000" bIns="46800">
            <a:spAutoFit/>
          </a:bodyPr>
          <a:lstStyle>
            <a:lvl1pPr marL="342900" indent="-342900">
              <a:spcBef>
                <a:spcPts val="0"/>
              </a:spcBef>
              <a:buFont typeface="Arial"/>
              <a:buChar char="•"/>
              <a:defRPr sz="3200">
                <a:solidFill>
                  <a:schemeClr val="tx1"/>
                </a:solidFill>
                <a:latin typeface="Calibri"/>
                <a:ea typeface="ＭＳ Ｐゴシック"/>
              </a:defRPr>
            </a:lvl1pPr>
            <a:lvl2pPr marL="742950" indent="-285750">
              <a:spcBef>
                <a:spcPts val="0"/>
              </a:spcBef>
              <a:buFont typeface="Arial"/>
              <a:buChar char="–"/>
              <a:defRPr sz="2800">
                <a:solidFill>
                  <a:schemeClr val="tx1"/>
                </a:solidFill>
                <a:latin typeface="Calibri"/>
                <a:ea typeface="ＭＳ Ｐゴシック"/>
              </a:defRPr>
            </a:lvl2pPr>
            <a:lvl3pPr marL="1143000" indent="-228600">
              <a:spcBef>
                <a:spcPts val="0"/>
              </a:spcBef>
              <a:buFont typeface="Arial"/>
              <a:buChar char="•"/>
              <a:defRPr sz="2400">
                <a:solidFill>
                  <a:schemeClr val="tx1"/>
                </a:solidFill>
                <a:latin typeface="Calibri"/>
                <a:ea typeface="ＭＳ Ｐゴシック"/>
              </a:defRPr>
            </a:lvl3pPr>
            <a:lvl4pPr marL="1600200" indent="-228600">
              <a:spcBef>
                <a:spcPts val="0"/>
              </a:spcBef>
              <a:buFont typeface="Arial"/>
              <a:buChar char="–"/>
              <a:defRPr sz="2000">
                <a:solidFill>
                  <a:schemeClr val="tx1"/>
                </a:solidFill>
                <a:latin typeface="Calibri"/>
                <a:ea typeface="ＭＳ Ｐゴシック"/>
              </a:defRPr>
            </a:lvl4pPr>
            <a:lvl5pPr marL="2057400" indent="-228600">
              <a:spcBef>
                <a:spcPts val="0"/>
              </a:spcBef>
              <a:buFont typeface="Arial"/>
              <a:buChar char="»"/>
              <a:defRPr sz="2000">
                <a:solidFill>
                  <a:schemeClr val="tx1"/>
                </a:solidFill>
                <a:latin typeface="Calibri"/>
                <a:ea typeface="ＭＳ Ｐゴシック"/>
              </a:defRPr>
            </a:lvl5pPr>
            <a:lvl6pPr marL="2514600" indent="-228600" defTabSz="457200">
              <a:spcBef>
                <a:spcPts val="0"/>
              </a:spcBef>
              <a:spcAft>
                <a:spcPts val="0"/>
              </a:spcAft>
              <a:buFont typeface="Arial"/>
              <a:buChar char="»"/>
              <a:defRPr sz="2000">
                <a:solidFill>
                  <a:schemeClr val="tx1"/>
                </a:solidFill>
                <a:latin typeface="Calibri"/>
                <a:ea typeface="ＭＳ Ｐゴシック"/>
              </a:defRPr>
            </a:lvl6pPr>
            <a:lvl7pPr marL="2971800" indent="-228600" defTabSz="457200">
              <a:spcBef>
                <a:spcPts val="0"/>
              </a:spcBef>
              <a:spcAft>
                <a:spcPts val="0"/>
              </a:spcAft>
              <a:buFont typeface="Arial"/>
              <a:buChar char="»"/>
              <a:defRPr sz="2000">
                <a:solidFill>
                  <a:schemeClr val="tx1"/>
                </a:solidFill>
                <a:latin typeface="Calibri"/>
                <a:ea typeface="ＭＳ Ｐゴシック"/>
              </a:defRPr>
            </a:lvl7pPr>
            <a:lvl8pPr marL="3429000" indent="-228600" defTabSz="457200">
              <a:spcBef>
                <a:spcPts val="0"/>
              </a:spcBef>
              <a:spcAft>
                <a:spcPts val="0"/>
              </a:spcAft>
              <a:buFont typeface="Arial"/>
              <a:buChar char="»"/>
              <a:defRPr sz="2000">
                <a:solidFill>
                  <a:schemeClr val="tx1"/>
                </a:solidFill>
                <a:latin typeface="Calibri"/>
                <a:ea typeface="ＭＳ Ｐゴシック"/>
              </a:defRPr>
            </a:lvl8pPr>
            <a:lvl9pPr marL="3886200" indent="-228600" defTabSz="457200">
              <a:spcBef>
                <a:spcPts val="0"/>
              </a:spcBef>
              <a:spcAft>
                <a:spcPts val="0"/>
              </a:spcAft>
              <a:buFont typeface="Arial"/>
              <a:buChar char="»"/>
              <a:defRPr sz="2000">
                <a:solidFill>
                  <a:schemeClr val="tx1"/>
                </a:solidFill>
                <a:latin typeface="Calibri"/>
                <a:ea typeface="ＭＳ Ｐゴシック"/>
              </a:defRPr>
            </a:lvl9pPr>
          </a:lstStyle>
          <a:p>
            <a:pPr>
              <a:lnSpc>
                <a:spcPct val="120000"/>
              </a:lnSpc>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Accompagnement sur les usages de l’énergie </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Actions d’accompagnement à la maîtrise de l’énergie (PRIS, FAEP, …)</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Diagnostic santé-environnement (CMEI)</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Accompagnement social lié au logement (ASLL)</a:t>
            </a:r>
          </a:p>
          <a:p>
            <a:pPr>
              <a:lnSpc>
                <a:spcPct val="120000"/>
              </a:lnSpc>
              <a:spcBef>
                <a:spcPts val="600"/>
              </a:spcBef>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Accompagnement social et budgétaire</a:t>
            </a:r>
          </a:p>
          <a:p>
            <a:pPr>
              <a:lnSpc>
                <a:spcPct val="120000"/>
              </a:lnSpc>
              <a:spcBef>
                <a:spcPts val="600"/>
              </a:spcBef>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Paiement des factures d’énergie</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Chèque-énergie</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Aides aux impayés d’énergie/d’eau</a:t>
            </a:r>
          </a:p>
          <a:p>
            <a:pPr lvl="1">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Médiation auprès d’un fournisseur d’énergie/d’eau</a:t>
            </a:r>
          </a:p>
          <a:p>
            <a:pPr marL="800100" lvl="1" indent="-342900">
              <a:spcBef>
                <a:spcPts val="0"/>
              </a:spcBef>
              <a:spcAft>
                <a:spcPts val="750"/>
              </a:spcAft>
              <a:buClr>
                <a:srgbClr val="F26649"/>
              </a:buClr>
              <a:buFont typeface="+mj-lt"/>
              <a:buAutoNum type="arabicPeriod"/>
              <a:defRPr/>
            </a:pPr>
            <a:endParaRPr sz="1600" dirty="0">
              <a:solidFill>
                <a:srgbClr val="000000"/>
              </a:solidFill>
              <a:latin typeface="Syndicat BetaA" pitchFamily="2" charset="77"/>
              <a:ea typeface="Syndicat BetaA" pitchFamily="2" charset="77"/>
            </a:endParaRPr>
          </a:p>
          <a:p>
            <a:pPr marL="800100" lvl="1" indent="-342900">
              <a:spcBef>
                <a:spcPts val="0"/>
              </a:spcBef>
              <a:spcAft>
                <a:spcPts val="750"/>
              </a:spcAft>
              <a:buClr>
                <a:srgbClr val="F26649"/>
              </a:buClr>
              <a:buFont typeface="+mj-lt"/>
              <a:buAutoNum type="arabicPeriod"/>
              <a:defRPr/>
            </a:pPr>
            <a:endParaRPr sz="1600" dirty="0">
              <a:solidFill>
                <a:srgbClr val="000000"/>
              </a:solidFill>
              <a:latin typeface="Syndicat BetaA" pitchFamily="2" charset="77"/>
              <a:ea typeface="Syndicat BetaA" pitchFamily="2" charset="77"/>
            </a:endParaRPr>
          </a:p>
        </p:txBody>
      </p:sp>
      <p:sp>
        <p:nvSpPr>
          <p:cNvPr id="18" name="ZoneTexte 17">
            <a:extLst>
              <a:ext uri="{FF2B5EF4-FFF2-40B4-BE49-F238E27FC236}">
                <a16:creationId xmlns:a16="http://schemas.microsoft.com/office/drawing/2014/main" id="{5DD5BE80-8C43-0049-950E-834A503F4678}"/>
              </a:ext>
            </a:extLst>
          </p:cNvPr>
          <p:cNvSpPr txBox="1"/>
          <p:nvPr/>
        </p:nvSpPr>
        <p:spPr>
          <a:xfrm>
            <a:off x="6295108" y="2695718"/>
            <a:ext cx="4298632" cy="2739211"/>
          </a:xfrm>
          <a:prstGeom prst="rect">
            <a:avLst/>
          </a:prstGeom>
          <a:noFill/>
        </p:spPr>
        <p:txBody>
          <a:bodyPr wrap="square">
            <a:spAutoFit/>
          </a:bodyPr>
          <a:lstStyle/>
          <a:p>
            <a:pPr marL="285750" indent="-285750">
              <a:lnSpc>
                <a:spcPct val="120000"/>
              </a:lnSpc>
              <a:spcBef>
                <a:spcPts val="600"/>
              </a:spcBef>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Médiation, relation bailleur-locataire</a:t>
            </a:r>
          </a:p>
          <a:p>
            <a:pPr marL="628650" lvl="1" indent="-171450">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Information sur les droits et des devoirs locataire-bailleur</a:t>
            </a:r>
          </a:p>
          <a:p>
            <a:pPr marL="628650" lvl="1" indent="-171450">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Aide à la prise de contact avec le bailleur (contact téléphonique/mail, aide à la rédaction d’un courrier par le locataire)</a:t>
            </a:r>
          </a:p>
          <a:p>
            <a:pPr marL="628650" lvl="1" indent="-171450">
              <a:lnSpc>
                <a:spcPct val="120000"/>
              </a:lnSpc>
              <a:buClr>
                <a:srgbClr val="FCC84D"/>
              </a:buClr>
              <a:buFont typeface="Wingdings" pitchFamily="2" charset="2"/>
              <a:buChar char="§"/>
            </a:pPr>
            <a:r>
              <a:rPr lang="fr-FR" sz="1300" dirty="0">
                <a:solidFill>
                  <a:srgbClr val="000000"/>
                </a:solidFill>
                <a:latin typeface="Syndicat BetaA Light" pitchFamily="2" charset="77"/>
                <a:ea typeface="Syndicat BetaA Light" pitchFamily="2" charset="77"/>
              </a:rPr>
              <a:t>Mise en place d’une médiation bailleur-locataire</a:t>
            </a:r>
          </a:p>
          <a:p>
            <a:pPr marL="285750" indent="-285750">
              <a:lnSpc>
                <a:spcPct val="120000"/>
              </a:lnSpc>
              <a:spcBef>
                <a:spcPts val="600"/>
              </a:spcBef>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Travaux &amp; équipements domestiques</a:t>
            </a:r>
          </a:p>
          <a:p>
            <a:pPr marL="285750" indent="-285750">
              <a:lnSpc>
                <a:spcPct val="120000"/>
              </a:lnSpc>
              <a:spcBef>
                <a:spcPts val="600"/>
              </a:spcBef>
              <a:buClr>
                <a:srgbClr val="C35549"/>
              </a:buClr>
              <a:buFont typeface="Wingdings" pitchFamily="2" charset="2"/>
              <a:buChar char="ü"/>
            </a:pPr>
            <a:r>
              <a:rPr lang="fr-FR" sz="1600" b="1" dirty="0">
                <a:solidFill>
                  <a:srgbClr val="000000"/>
                </a:solidFill>
                <a:latin typeface="Syndicat BetaA Bold" pitchFamily="2" charset="77"/>
                <a:ea typeface="Syndicat BetaA Bold" pitchFamily="2" charset="77"/>
              </a:rPr>
              <a:t>Relogement</a:t>
            </a:r>
          </a:p>
        </p:txBody>
      </p:sp>
      <p:sp>
        <p:nvSpPr>
          <p:cNvPr id="20" name="ZoneTexte 19">
            <a:extLst>
              <a:ext uri="{FF2B5EF4-FFF2-40B4-BE49-F238E27FC236}">
                <a16:creationId xmlns:a16="http://schemas.microsoft.com/office/drawing/2014/main" id="{EC6DDDC4-5CC7-5D45-BB63-55880188CAB1}"/>
              </a:ext>
            </a:extLst>
          </p:cNvPr>
          <p:cNvSpPr txBox="1"/>
          <p:nvPr/>
        </p:nvSpPr>
        <p:spPr>
          <a:xfrm>
            <a:off x="341980" y="2046562"/>
            <a:ext cx="6097604" cy="369332"/>
          </a:xfrm>
          <a:prstGeom prst="rect">
            <a:avLst/>
          </a:prstGeom>
          <a:noFill/>
        </p:spPr>
        <p:txBody>
          <a:bodyPr wrap="square">
            <a:spAutoFit/>
          </a:bodyPr>
          <a:lstStyle/>
          <a:p>
            <a:pPr marL="0" indent="0">
              <a:lnSpc>
                <a:spcPct val="120000"/>
              </a:lnSpc>
              <a:spcBef>
                <a:spcPts val="0"/>
              </a:spcBef>
              <a:spcAft>
                <a:spcPts val="750"/>
              </a:spcAft>
              <a:buClr>
                <a:srgbClr val="F26649"/>
              </a:buClr>
              <a:buNone/>
              <a:defRPr/>
            </a:pPr>
            <a:r>
              <a:rPr lang="fr-FR" sz="2000" b="1" dirty="0">
                <a:solidFill>
                  <a:srgbClr val="C35549"/>
                </a:solidFill>
                <a:latin typeface="Syndicat BetaA Bold" pitchFamily="2" charset="77"/>
                <a:ea typeface="Syndicat BetaA Bold" pitchFamily="2" charset="77"/>
              </a:rPr>
              <a:t>Les grandes catégories d’orientation possibles :</a:t>
            </a:r>
          </a:p>
        </p:txBody>
      </p:sp>
    </p:spTree>
    <p:extLst>
      <p:ext uri="{BB962C8B-B14F-4D97-AF65-F5344CB8AC3E}">
        <p14:creationId xmlns:p14="http://schemas.microsoft.com/office/powerpoint/2010/main" val="3671500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DE5156-0347-0C48-9602-CCA4CBC39E0E}"/>
              </a:ext>
            </a:extLst>
          </p:cNvPr>
          <p:cNvSpPr/>
          <p:nvPr/>
        </p:nvSpPr>
        <p:spPr>
          <a:xfrm>
            <a:off x="8916386" y="2688186"/>
            <a:ext cx="2761335" cy="3473763"/>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374648" y="565576"/>
            <a:ext cx="8954079" cy="1125634"/>
          </a:xfrm>
        </p:spPr>
        <p:txBody>
          <a:bodyPr/>
          <a:lstStyle/>
          <a:p>
            <a:r>
              <a:rPr lang="fr-FR" dirty="0">
                <a:latin typeface="Syndicat BetaA Bold" pitchFamily="2" charset="77"/>
                <a:ea typeface="Syndicat BetaA Bold" pitchFamily="2" charset="77"/>
              </a:rPr>
              <a:t>Définir les orientations adaptées et les accompagnements nécessaires</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37</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57A4471-491F-E444-9B14-A0262E08D405}"/>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7" name="Rectangle 6">
            <a:extLst>
              <a:ext uri="{FF2B5EF4-FFF2-40B4-BE49-F238E27FC236}">
                <a16:creationId xmlns:a16="http://schemas.microsoft.com/office/drawing/2014/main" id="{489B7C93-4279-0A4E-AB52-EC58A26A2331}"/>
              </a:ext>
            </a:extLst>
          </p:cNvPr>
          <p:cNvSpPr/>
          <p:nvPr/>
        </p:nvSpPr>
        <p:spPr>
          <a:xfrm>
            <a:off x="478821" y="2688187"/>
            <a:ext cx="2761335" cy="3473763"/>
          </a:xfrm>
          <a:prstGeom prst="rect">
            <a:avLst/>
          </a:prstGeom>
          <a:solidFill>
            <a:srgbClr val="C3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01B3C9DE-4193-9F49-99F7-F374EFC42950}"/>
              </a:ext>
            </a:extLst>
          </p:cNvPr>
          <p:cNvSpPr txBox="1"/>
          <p:nvPr/>
        </p:nvSpPr>
        <p:spPr>
          <a:xfrm>
            <a:off x="628670" y="2910432"/>
            <a:ext cx="2611487" cy="3130088"/>
          </a:xfrm>
          <a:prstGeom prst="rect">
            <a:avLst/>
          </a:prstGeom>
          <a:noFill/>
        </p:spPr>
        <p:txBody>
          <a:bodyPr wrap="square">
            <a:spAutoFit/>
          </a:bodyPr>
          <a:lstStyle/>
          <a:p>
            <a:pPr>
              <a:lnSpc>
                <a:spcPct val="120000"/>
              </a:lnSpc>
              <a:buClr>
                <a:srgbClr val="F3C746"/>
              </a:buClr>
              <a:buFont typeface="Wingdings"/>
              <a:buChar char="ü"/>
              <a:defRPr/>
            </a:pPr>
            <a:r>
              <a:rPr lang="fr-FR" sz="1400" dirty="0">
                <a:solidFill>
                  <a:schemeClr val="bg1"/>
                </a:solidFill>
                <a:latin typeface="Syndicat BetaA" pitchFamily="2" charset="77"/>
                <a:ea typeface="Syndicat BetaA" pitchFamily="2" charset="77"/>
              </a:rPr>
              <a:t> </a:t>
            </a:r>
            <a:r>
              <a:rPr lang="fr-FR" sz="1400" b="1" dirty="0">
                <a:solidFill>
                  <a:schemeClr val="bg1"/>
                </a:solidFill>
                <a:latin typeface="Syndicat BetaA Bold" pitchFamily="2" charset="77"/>
                <a:ea typeface="Syndicat BetaA Bold" pitchFamily="2" charset="77"/>
              </a:rPr>
              <a:t>Un accompagnement renforcé doit être prévu pour au moins 20% des ménages visités </a:t>
            </a:r>
          </a:p>
          <a:p>
            <a:pPr>
              <a:lnSpc>
                <a:spcPct val="120000"/>
              </a:lnSpc>
              <a:buClr>
                <a:srgbClr val="F3C746"/>
              </a:buClr>
              <a:defRPr/>
            </a:pPr>
            <a:r>
              <a:rPr lang="fr-FR" sz="1400" dirty="0">
                <a:solidFill>
                  <a:schemeClr val="bg1"/>
                </a:solidFill>
                <a:latin typeface="Syndicat BetaA Light" pitchFamily="2" charset="77"/>
                <a:ea typeface="Syndicat BetaA Light" pitchFamily="2" charset="77"/>
              </a:rPr>
              <a:t>(et plus si la collectivité l’estime nécessaire) </a:t>
            </a:r>
          </a:p>
          <a:p>
            <a:pPr>
              <a:lnSpc>
                <a:spcPct val="120000"/>
              </a:lnSpc>
              <a:buClr>
                <a:srgbClr val="F3C746"/>
              </a:buClr>
              <a:defRPr/>
            </a:pPr>
            <a:endParaRPr lang="fr-FR" sz="1400" dirty="0">
              <a:solidFill>
                <a:schemeClr val="bg1"/>
              </a:solidFill>
              <a:latin typeface="Syndicat BetaA" pitchFamily="2" charset="77"/>
              <a:ea typeface="Syndicat BetaA" pitchFamily="2" charset="77"/>
            </a:endParaRPr>
          </a:p>
          <a:p>
            <a:pPr>
              <a:lnSpc>
                <a:spcPct val="120000"/>
              </a:lnSpc>
              <a:buClr>
                <a:srgbClr val="F3C746"/>
              </a:buClr>
              <a:defRPr/>
            </a:pPr>
            <a:r>
              <a:rPr lang="fr-FR" sz="1400" dirty="0">
                <a:solidFill>
                  <a:schemeClr val="bg1"/>
                </a:solidFill>
                <a:latin typeface="Syndicat BetaA" pitchFamily="2" charset="77"/>
                <a:ea typeface="Syndicat BetaA" pitchFamily="2" charset="77"/>
                <a:sym typeface="Wingdings" pitchFamily="2" charset="2"/>
              </a:rPr>
              <a:t> </a:t>
            </a:r>
            <a:r>
              <a:rPr lang="fr-FR" sz="1400" dirty="0">
                <a:solidFill>
                  <a:schemeClr val="bg1"/>
                </a:solidFill>
                <a:latin typeface="Syndicat BetaA" pitchFamily="2" charset="77"/>
                <a:ea typeface="Syndicat BetaA" pitchFamily="2" charset="77"/>
              </a:rPr>
              <a:t>Prévoir le temps de travail nécessaire pour </a:t>
            </a:r>
            <a:r>
              <a:rPr lang="fr-FR" sz="1400" b="1" dirty="0">
                <a:solidFill>
                  <a:schemeClr val="bg1"/>
                </a:solidFill>
                <a:latin typeface="Syndicat BetaA" pitchFamily="2" charset="77"/>
                <a:ea typeface="Syndicat BetaA" pitchFamily="2" charset="77"/>
              </a:rPr>
              <a:t>s’assurer de la mise en œuvre </a:t>
            </a:r>
            <a:r>
              <a:rPr lang="fr-FR" sz="1400" dirty="0">
                <a:solidFill>
                  <a:schemeClr val="bg1"/>
                </a:solidFill>
                <a:latin typeface="Syndicat BetaA" pitchFamily="2" charset="77"/>
                <a:ea typeface="Syndicat BetaA" pitchFamily="2" charset="77"/>
              </a:rPr>
              <a:t>des orientations préconisées</a:t>
            </a:r>
            <a:endParaRPr lang="fr-FR" sz="2400" dirty="0">
              <a:solidFill>
                <a:schemeClr val="bg1"/>
              </a:solidFill>
              <a:latin typeface="Syndicat BetaA" pitchFamily="2" charset="77"/>
              <a:ea typeface="Syndicat BetaA" pitchFamily="2" charset="77"/>
            </a:endParaRPr>
          </a:p>
        </p:txBody>
      </p:sp>
      <p:sp>
        <p:nvSpPr>
          <p:cNvPr id="20" name="ZoneTexte 19">
            <a:extLst>
              <a:ext uri="{FF2B5EF4-FFF2-40B4-BE49-F238E27FC236}">
                <a16:creationId xmlns:a16="http://schemas.microsoft.com/office/drawing/2014/main" id="{EC6DDDC4-5CC7-5D45-BB63-55880188CAB1}"/>
              </a:ext>
            </a:extLst>
          </p:cNvPr>
          <p:cNvSpPr txBox="1"/>
          <p:nvPr/>
        </p:nvSpPr>
        <p:spPr>
          <a:xfrm>
            <a:off x="341980" y="2046562"/>
            <a:ext cx="6097604" cy="369332"/>
          </a:xfrm>
          <a:prstGeom prst="rect">
            <a:avLst/>
          </a:prstGeom>
          <a:noFill/>
        </p:spPr>
        <p:txBody>
          <a:bodyPr wrap="square">
            <a:spAutoFit/>
          </a:bodyPr>
          <a:lstStyle/>
          <a:p>
            <a:pPr marL="0" indent="0">
              <a:lnSpc>
                <a:spcPct val="120000"/>
              </a:lnSpc>
              <a:spcBef>
                <a:spcPts val="0"/>
              </a:spcBef>
              <a:spcAft>
                <a:spcPts val="750"/>
              </a:spcAft>
              <a:buClr>
                <a:srgbClr val="F26649"/>
              </a:buClr>
              <a:buNone/>
              <a:defRPr/>
            </a:pPr>
            <a:r>
              <a:rPr lang="fr-FR" sz="2000" b="1" dirty="0">
                <a:solidFill>
                  <a:srgbClr val="C35549"/>
                </a:solidFill>
                <a:latin typeface="Syndicat BetaA Bold" pitchFamily="2" charset="77"/>
                <a:ea typeface="Syndicat BetaA Bold" pitchFamily="2" charset="77"/>
              </a:rPr>
              <a:t>L’accompagnement renforcé</a:t>
            </a:r>
          </a:p>
        </p:txBody>
      </p:sp>
      <p:sp>
        <p:nvSpPr>
          <p:cNvPr id="23" name="ZoneTexte 22">
            <a:extLst>
              <a:ext uri="{FF2B5EF4-FFF2-40B4-BE49-F238E27FC236}">
                <a16:creationId xmlns:a16="http://schemas.microsoft.com/office/drawing/2014/main" id="{9BEF8E8B-BBDC-D34C-BC36-434EE2DFD519}"/>
              </a:ext>
            </a:extLst>
          </p:cNvPr>
          <p:cNvSpPr txBox="1"/>
          <p:nvPr/>
        </p:nvSpPr>
        <p:spPr>
          <a:xfrm>
            <a:off x="3388257" y="2623461"/>
            <a:ext cx="5113570" cy="3473771"/>
          </a:xfrm>
          <a:prstGeom prst="rect">
            <a:avLst/>
          </a:prstGeom>
          <a:noFill/>
        </p:spPr>
        <p:txBody>
          <a:bodyPr wrap="square">
            <a:spAutoFit/>
          </a:bodyPr>
          <a:lstStyle/>
          <a:p>
            <a:pPr marL="0" lvl="3" indent="-95250">
              <a:lnSpc>
                <a:spcPct val="120000"/>
              </a:lnSpc>
              <a:spcAft>
                <a:spcPts val="400"/>
              </a:spcAft>
              <a:defRPr/>
            </a:pPr>
            <a:r>
              <a:rPr lang="fr-FR" sz="1600" b="1" dirty="0">
                <a:latin typeface="Syndicat BetaA Bold" pitchFamily="2" charset="77"/>
                <a:ea typeface="Syndicat BetaA Bold" pitchFamily="2" charset="77"/>
                <a:cs typeface="Syndicat BetaA Light"/>
              </a:rPr>
              <a:t>PAR EXEMPLE</a:t>
            </a:r>
          </a:p>
          <a:p>
            <a:pPr marL="647700" lvl="4" indent="-285750">
              <a:lnSpc>
                <a:spcPct val="120000"/>
              </a:lnSpc>
              <a:spcAft>
                <a:spcPts val="400"/>
              </a:spcAft>
              <a:buClr>
                <a:srgbClr val="C35549"/>
              </a:buClr>
              <a:buFont typeface="Wingdings" pitchFamily="2" charset="2"/>
              <a:buChar char="Ø"/>
              <a:defRPr/>
            </a:pPr>
            <a:r>
              <a:rPr lang="fr-FR" sz="1600" dirty="0">
                <a:solidFill>
                  <a:schemeClr val="bg2">
                    <a:lumMod val="10000"/>
                  </a:schemeClr>
                </a:solidFill>
                <a:latin typeface="Syndicat BetaA Light" pitchFamily="2" charset="77"/>
                <a:ea typeface="Syndicat BetaA Light" pitchFamily="2" charset="77"/>
                <a:cs typeface="Syndicat BetaA Light"/>
              </a:rPr>
              <a:t>Organiser une </a:t>
            </a:r>
            <a:r>
              <a:rPr lang="fr-FR" sz="1600" dirty="0">
                <a:solidFill>
                  <a:schemeClr val="bg2">
                    <a:lumMod val="10000"/>
                  </a:schemeClr>
                </a:solidFill>
                <a:latin typeface="Syndicat BetaA" pitchFamily="2" charset="77"/>
                <a:ea typeface="Syndicat BetaA" pitchFamily="2" charset="77"/>
                <a:cs typeface="Syndicat BetaA Light"/>
              </a:rPr>
              <a:t>médiation</a:t>
            </a:r>
            <a:r>
              <a:rPr lang="fr-FR" sz="1600" dirty="0">
                <a:solidFill>
                  <a:schemeClr val="bg2">
                    <a:lumMod val="10000"/>
                  </a:schemeClr>
                </a:solidFill>
                <a:latin typeface="Syndicat BetaA Light"/>
                <a:ea typeface="Syndicat BetaA Light"/>
                <a:cs typeface="Syndicat BetaA Light"/>
              </a:rPr>
              <a:t> avec le bailleur pour faire réaliser des travaux d’amélioration thermique du logement, </a:t>
            </a:r>
          </a:p>
          <a:p>
            <a:pPr marL="647700" lvl="4" indent="-285750">
              <a:lnSpc>
                <a:spcPct val="120000"/>
              </a:lnSpc>
              <a:spcAft>
                <a:spcPts val="400"/>
              </a:spcAft>
              <a:buClr>
                <a:srgbClr val="C35549"/>
              </a:buClr>
              <a:buFont typeface="Wingdings" pitchFamily="2" charset="2"/>
              <a:buChar char="Ø"/>
              <a:defRPr/>
            </a:pPr>
            <a:r>
              <a:rPr lang="fr-FR" sz="1600" dirty="0">
                <a:solidFill>
                  <a:schemeClr val="bg2">
                    <a:lumMod val="10000"/>
                  </a:schemeClr>
                </a:solidFill>
                <a:latin typeface="Syndicat BetaA Light"/>
                <a:ea typeface="Syndicat BetaA Light"/>
                <a:cs typeface="Syndicat BetaA Light"/>
              </a:rPr>
              <a:t>Accompagner le ménage vers une solution de </a:t>
            </a:r>
            <a:r>
              <a:rPr lang="fr-FR" sz="1600" dirty="0">
                <a:solidFill>
                  <a:schemeClr val="bg2">
                    <a:lumMod val="10000"/>
                  </a:schemeClr>
                </a:solidFill>
                <a:latin typeface="Syndicat BetaA" pitchFamily="2" charset="77"/>
                <a:ea typeface="Syndicat BetaA" pitchFamily="2" charset="77"/>
                <a:cs typeface="Syndicat BetaA Light"/>
              </a:rPr>
              <a:t>relogement</a:t>
            </a:r>
            <a:r>
              <a:rPr lang="fr-FR" sz="1600" dirty="0">
                <a:solidFill>
                  <a:schemeClr val="bg2">
                    <a:lumMod val="10000"/>
                  </a:schemeClr>
                </a:solidFill>
                <a:latin typeface="Syndicat BetaA Light"/>
                <a:ea typeface="Syndicat BetaA Light"/>
                <a:cs typeface="Syndicat BetaA Light"/>
              </a:rPr>
              <a:t>, </a:t>
            </a:r>
          </a:p>
          <a:p>
            <a:pPr marL="647700" lvl="4" indent="-285750">
              <a:lnSpc>
                <a:spcPct val="120000"/>
              </a:lnSpc>
              <a:spcAft>
                <a:spcPts val="400"/>
              </a:spcAft>
              <a:buClr>
                <a:srgbClr val="C35549"/>
              </a:buClr>
              <a:buFont typeface="Wingdings" pitchFamily="2" charset="2"/>
              <a:buChar char="Ø"/>
              <a:defRPr/>
            </a:pPr>
            <a:r>
              <a:rPr lang="fr-FR" sz="1600" dirty="0">
                <a:solidFill>
                  <a:schemeClr val="bg2">
                    <a:lumMod val="10000"/>
                  </a:schemeClr>
                </a:solidFill>
                <a:latin typeface="Syndicat BetaA" pitchFamily="2" charset="77"/>
                <a:ea typeface="Syndicat BetaA" pitchFamily="2" charset="77"/>
                <a:cs typeface="Syndicat BetaA Light"/>
              </a:rPr>
              <a:t>Maintenir le contact </a:t>
            </a:r>
            <a:r>
              <a:rPr lang="fr-FR" sz="1600" dirty="0">
                <a:solidFill>
                  <a:schemeClr val="bg2">
                    <a:lumMod val="10000"/>
                  </a:schemeClr>
                </a:solidFill>
                <a:latin typeface="Syndicat BetaA Light"/>
                <a:ea typeface="Syndicat BetaA Light"/>
                <a:cs typeface="Syndicat BetaA Light"/>
              </a:rPr>
              <a:t>avec le ménage pour le garder mobilisé </a:t>
            </a:r>
            <a:r>
              <a:rPr lang="fr-FR" sz="1600" dirty="0">
                <a:solidFill>
                  <a:schemeClr val="bg2">
                    <a:lumMod val="10000"/>
                  </a:schemeClr>
                </a:solidFill>
                <a:latin typeface="Syndicat BetaA" pitchFamily="2" charset="77"/>
                <a:ea typeface="Syndicat BetaA" pitchFamily="2" charset="77"/>
                <a:cs typeface="Syndicat BetaA Light"/>
              </a:rPr>
              <a:t>jusqu’à sa prise en charge effective </a:t>
            </a:r>
            <a:r>
              <a:rPr lang="fr-FR" sz="1600" dirty="0">
                <a:solidFill>
                  <a:schemeClr val="bg2">
                    <a:lumMod val="10000"/>
                  </a:schemeClr>
                </a:solidFill>
                <a:latin typeface="Syndicat BetaA Light"/>
                <a:ea typeface="Syndicat BetaA Light"/>
                <a:cs typeface="Syndicat BetaA Light"/>
              </a:rPr>
              <a:t>par un dispositif de droit commun (Habiter Mieux, MPR …), </a:t>
            </a:r>
          </a:p>
          <a:p>
            <a:pPr marL="647700" lvl="4" indent="-285750">
              <a:lnSpc>
                <a:spcPct val="120000"/>
              </a:lnSpc>
              <a:spcAft>
                <a:spcPts val="400"/>
              </a:spcAft>
              <a:buClr>
                <a:srgbClr val="C35549"/>
              </a:buClr>
              <a:buFont typeface="Wingdings" pitchFamily="2" charset="2"/>
              <a:buChar char="Ø"/>
              <a:defRPr/>
            </a:pPr>
            <a:r>
              <a:rPr lang="fr-FR" sz="1600" dirty="0">
                <a:solidFill>
                  <a:schemeClr val="bg2">
                    <a:lumMod val="10000"/>
                  </a:schemeClr>
                </a:solidFill>
                <a:latin typeface="Syndicat BetaA Light"/>
                <a:ea typeface="Syndicat BetaA Light"/>
                <a:cs typeface="Syndicat BetaA Light"/>
              </a:rPr>
              <a:t>Relancer régulièrement les acteurs relais, etc.</a:t>
            </a:r>
          </a:p>
        </p:txBody>
      </p:sp>
      <p:sp>
        <p:nvSpPr>
          <p:cNvPr id="24" name="ZoneTexte 23">
            <a:extLst>
              <a:ext uri="{FF2B5EF4-FFF2-40B4-BE49-F238E27FC236}">
                <a16:creationId xmlns:a16="http://schemas.microsoft.com/office/drawing/2014/main" id="{4212E11F-4FF1-624D-9E86-C8DE06FA2744}"/>
              </a:ext>
            </a:extLst>
          </p:cNvPr>
          <p:cNvSpPr txBox="1"/>
          <p:nvPr/>
        </p:nvSpPr>
        <p:spPr>
          <a:xfrm>
            <a:off x="9064487" y="2791456"/>
            <a:ext cx="2498843" cy="3137782"/>
          </a:xfrm>
          <a:prstGeom prst="rect">
            <a:avLst/>
          </a:prstGeom>
          <a:noFill/>
        </p:spPr>
        <p:txBody>
          <a:bodyPr wrap="square">
            <a:spAutoFit/>
          </a:bodyPr>
          <a:lstStyle/>
          <a:p>
            <a:pPr marL="0" lvl="3" indent="-95250">
              <a:lnSpc>
                <a:spcPct val="120000"/>
              </a:lnSpc>
              <a:spcAft>
                <a:spcPts val="600"/>
              </a:spcAft>
              <a:defRPr/>
            </a:pPr>
            <a:r>
              <a:rPr lang="fr-FR" sz="1400" dirty="0">
                <a:solidFill>
                  <a:srgbClr val="C35549"/>
                </a:solidFill>
                <a:latin typeface="Syndicat BetaA" pitchFamily="2" charset="77"/>
                <a:ea typeface="Syndicat BetaA" pitchFamily="2" charset="77"/>
                <a:cs typeface="Syndicat BetaA Light"/>
              </a:rPr>
              <a:t>Les collectivités sont invitées, dans leur dossier de candidature, à proposer des accompagnements.</a:t>
            </a:r>
          </a:p>
          <a:p>
            <a:pPr marL="0" lvl="3" indent="-95250">
              <a:lnSpc>
                <a:spcPct val="120000"/>
              </a:lnSpc>
              <a:spcAft>
                <a:spcPts val="600"/>
              </a:spcAft>
              <a:defRPr/>
            </a:pPr>
            <a:r>
              <a:rPr lang="fr-FR" sz="1400" dirty="0">
                <a:solidFill>
                  <a:schemeClr val="bg2">
                    <a:lumMod val="10000"/>
                  </a:schemeClr>
                </a:solidFill>
                <a:latin typeface="Syndicat BetaA" pitchFamily="2" charset="77"/>
                <a:ea typeface="Syndicat BetaA" pitchFamily="2" charset="77"/>
                <a:cs typeface="Syndicat BetaA Light"/>
              </a:rPr>
              <a:t>Sont exclues les actions déjà financées par un dispositif de droit commun</a:t>
            </a:r>
            <a:r>
              <a:rPr lang="fr-FR" sz="1300" dirty="0">
                <a:solidFill>
                  <a:schemeClr val="bg2">
                    <a:lumMod val="10000"/>
                  </a:schemeClr>
                </a:solidFill>
                <a:latin typeface="Syndicat BetaA Light"/>
                <a:ea typeface="Syndicat BetaA Light"/>
                <a:cs typeface="Syndicat BetaA Light"/>
              </a:rPr>
              <a:t>, notamment dans le cadre de Mon </a:t>
            </a:r>
            <a:r>
              <a:rPr lang="fr-FR" sz="1300" dirty="0" err="1">
                <a:solidFill>
                  <a:schemeClr val="bg2">
                    <a:lumMod val="10000"/>
                  </a:schemeClr>
                </a:solidFill>
                <a:latin typeface="Syndicat BetaA Light"/>
                <a:ea typeface="Syndicat BetaA Light"/>
                <a:cs typeface="Syndicat BetaA Light"/>
              </a:rPr>
              <a:t>Accompagnateur’Rénov</a:t>
            </a:r>
            <a:r>
              <a:rPr lang="fr-FR" sz="1300" dirty="0">
                <a:solidFill>
                  <a:schemeClr val="bg2">
                    <a:lumMod val="10000"/>
                  </a:schemeClr>
                </a:solidFill>
                <a:latin typeface="Syndicat BetaA Light"/>
                <a:ea typeface="Syndicat BetaA Light"/>
                <a:cs typeface="Syndicat BetaA Light"/>
              </a:rPr>
              <a:t>, du SARE, du programme Habiter Mieux ou de </a:t>
            </a:r>
            <a:r>
              <a:rPr lang="fr-FR" sz="1300" dirty="0" err="1">
                <a:solidFill>
                  <a:schemeClr val="bg2">
                    <a:lumMod val="10000"/>
                  </a:schemeClr>
                </a:solidFill>
                <a:latin typeface="Syndicat BetaA Light"/>
                <a:ea typeface="Syndicat BetaA Light"/>
                <a:cs typeface="Syndicat BetaA Light"/>
              </a:rPr>
              <a:t>MaPrimeRénov</a:t>
            </a:r>
            <a:r>
              <a:rPr lang="fr-FR" sz="1300" dirty="0">
                <a:solidFill>
                  <a:schemeClr val="bg2">
                    <a:lumMod val="10000"/>
                  </a:schemeClr>
                </a:solidFill>
                <a:latin typeface="Syndicat BetaA Light"/>
                <a:ea typeface="Syndicat BetaA Light"/>
                <a:cs typeface="Syndicat BetaA Light"/>
              </a:rPr>
              <a:t>’.</a:t>
            </a:r>
            <a:endParaRPr lang="fr-FR" sz="1300" dirty="0">
              <a:solidFill>
                <a:srgbClr val="C35549"/>
              </a:solidFill>
              <a:latin typeface="Syndicat BetaA" pitchFamily="2" charset="77"/>
              <a:ea typeface="Syndicat BetaA" pitchFamily="2" charset="77"/>
            </a:endParaRPr>
          </a:p>
        </p:txBody>
      </p:sp>
    </p:spTree>
    <p:extLst>
      <p:ext uri="{BB962C8B-B14F-4D97-AF65-F5344CB8AC3E}">
        <p14:creationId xmlns:p14="http://schemas.microsoft.com/office/powerpoint/2010/main" val="939203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2A5AB1-534B-B546-B5E1-E40931B01BB7}"/>
              </a:ext>
            </a:extLst>
          </p:cNvPr>
          <p:cNvSpPr/>
          <p:nvPr/>
        </p:nvSpPr>
        <p:spPr>
          <a:xfrm>
            <a:off x="3140" y="0"/>
            <a:ext cx="12192000" cy="6875788"/>
          </a:xfrm>
          <a:prstGeom prst="rect">
            <a:avLst/>
          </a:prstGeom>
          <a:solidFill>
            <a:srgbClr val="FCC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numéro de diapositive 6">
            <a:extLst>
              <a:ext uri="{FF2B5EF4-FFF2-40B4-BE49-F238E27FC236}">
                <a16:creationId xmlns:a16="http://schemas.microsoft.com/office/drawing/2014/main" id="{235BA6FF-DBD3-4316-A5A1-07FA53328E18}"/>
              </a:ext>
            </a:extLst>
          </p:cNvPr>
          <p:cNvSpPr>
            <a:spLocks noGrp="1"/>
          </p:cNvSpPr>
          <p:nvPr>
            <p:ph type="sldNum" sz="quarter" idx="12"/>
          </p:nvPr>
        </p:nvSpPr>
        <p:spPr>
          <a:xfrm>
            <a:off x="4966736" y="6344705"/>
            <a:ext cx="812475" cy="365125"/>
          </a:xfrm>
        </p:spPr>
        <p:txBody>
          <a:bodyPr/>
          <a:lstStyle/>
          <a:p>
            <a:fld id="{9E6BA996-A1A7-48A9-A6EC-4545BBCA3A04}" type="slidenum">
              <a:rPr lang="fr-FR" smtClean="0"/>
              <a:pPr/>
              <a:t>38</a:t>
            </a:fld>
            <a:endParaRPr lang="fr-FR" dirty="0"/>
          </a:p>
        </p:txBody>
      </p:sp>
      <p:grpSp>
        <p:nvGrpSpPr>
          <p:cNvPr id="14" name="Groupe 13">
            <a:extLst>
              <a:ext uri="{FF2B5EF4-FFF2-40B4-BE49-F238E27FC236}">
                <a16:creationId xmlns:a16="http://schemas.microsoft.com/office/drawing/2014/main" id="{0DB65165-9B86-4218-80EB-59C7B4048F85}"/>
              </a:ext>
            </a:extLst>
          </p:cNvPr>
          <p:cNvGrpSpPr/>
          <p:nvPr/>
        </p:nvGrpSpPr>
        <p:grpSpPr>
          <a:xfrm>
            <a:off x="276608" y="6346924"/>
            <a:ext cx="739638" cy="248434"/>
            <a:chOff x="282892" y="5515927"/>
            <a:chExt cx="1479275" cy="496868"/>
          </a:xfrm>
        </p:grpSpPr>
        <p:sp>
          <p:nvSpPr>
            <p:cNvPr id="15" name="Forme libre : forme 14">
              <a:extLst>
                <a:ext uri="{FF2B5EF4-FFF2-40B4-BE49-F238E27FC236}">
                  <a16:creationId xmlns:a16="http://schemas.microsoft.com/office/drawing/2014/main" id="{F6294C13-74B8-4DE7-8A15-ED72E981BE61}"/>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Forme libre : forme 15">
              <a:extLst>
                <a:ext uri="{FF2B5EF4-FFF2-40B4-BE49-F238E27FC236}">
                  <a16:creationId xmlns:a16="http://schemas.microsoft.com/office/drawing/2014/main" id="{2247700F-E934-408B-90AB-B5D722D0082B}"/>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Forme libre : forme 16">
              <a:extLst>
                <a:ext uri="{FF2B5EF4-FFF2-40B4-BE49-F238E27FC236}">
                  <a16:creationId xmlns:a16="http://schemas.microsoft.com/office/drawing/2014/main" id="{4A2FAB25-C5EB-4DA0-9BAE-FF74FAD112EA}"/>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Forme libre : forme 17">
              <a:extLst>
                <a:ext uri="{FF2B5EF4-FFF2-40B4-BE49-F238E27FC236}">
                  <a16:creationId xmlns:a16="http://schemas.microsoft.com/office/drawing/2014/main" id="{045801E1-F24D-46A9-B335-B8A480AE0257}"/>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Forme libre : forme 18">
              <a:extLst>
                <a:ext uri="{FF2B5EF4-FFF2-40B4-BE49-F238E27FC236}">
                  <a16:creationId xmlns:a16="http://schemas.microsoft.com/office/drawing/2014/main" id="{D2B4299B-9F97-4B46-93E9-95AF3F501FE5}"/>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Forme libre : forme 19">
              <a:extLst>
                <a:ext uri="{FF2B5EF4-FFF2-40B4-BE49-F238E27FC236}">
                  <a16:creationId xmlns:a16="http://schemas.microsoft.com/office/drawing/2014/main" id="{4445B79E-E710-40F6-AA77-DE4AA3E6FD4D}"/>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33" name="Connecteur droit 32">
            <a:extLst>
              <a:ext uri="{FF2B5EF4-FFF2-40B4-BE49-F238E27FC236}">
                <a16:creationId xmlns:a16="http://schemas.microsoft.com/office/drawing/2014/main" id="{C20D9646-440E-424E-BCEC-1215F0701DA5}"/>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B46487D9-9F6D-5B41-A19E-29A3777F1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112" y="427188"/>
            <a:ext cx="2999820" cy="2999820"/>
          </a:xfrm>
          <a:prstGeom prst="rect">
            <a:avLst/>
          </a:prstGeom>
        </p:spPr>
      </p:pic>
      <p:pic>
        <p:nvPicPr>
          <p:cNvPr id="43" name="Image 42">
            <a:extLst>
              <a:ext uri="{FF2B5EF4-FFF2-40B4-BE49-F238E27FC236}">
                <a16:creationId xmlns:a16="http://schemas.microsoft.com/office/drawing/2014/main" id="{F6DCE5C4-B351-1C4D-AE7A-70B9E03E2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21" y="4841798"/>
            <a:ext cx="3131955" cy="1012937"/>
          </a:xfrm>
          <a:prstGeom prst="rect">
            <a:avLst/>
          </a:prstGeom>
        </p:spPr>
      </p:pic>
      <p:pic>
        <p:nvPicPr>
          <p:cNvPr id="45" name="Image 44">
            <a:extLst>
              <a:ext uri="{FF2B5EF4-FFF2-40B4-BE49-F238E27FC236}">
                <a16:creationId xmlns:a16="http://schemas.microsoft.com/office/drawing/2014/main" id="{B726D3E9-422C-F74D-AF7A-B2E3FC2A0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684" y="5005487"/>
            <a:ext cx="2020577" cy="782974"/>
          </a:xfrm>
          <a:prstGeom prst="rect">
            <a:avLst/>
          </a:prstGeom>
        </p:spPr>
      </p:pic>
      <p:sp>
        <p:nvSpPr>
          <p:cNvPr id="46" name="Rectangle 45">
            <a:extLst>
              <a:ext uri="{FF2B5EF4-FFF2-40B4-BE49-F238E27FC236}">
                <a16:creationId xmlns:a16="http://schemas.microsoft.com/office/drawing/2014/main" id="{3A81BCB5-F40F-8F47-A988-0FC2F59918CD}"/>
              </a:ext>
            </a:extLst>
          </p:cNvPr>
          <p:cNvSpPr/>
          <p:nvPr/>
        </p:nvSpPr>
        <p:spPr>
          <a:xfrm>
            <a:off x="554978" y="1617603"/>
            <a:ext cx="5306807" cy="646331"/>
          </a:xfrm>
          <a:prstGeom prst="rect">
            <a:avLst/>
          </a:prstGeom>
        </p:spPr>
        <p:txBody>
          <a:bodyPr wrap="square">
            <a:spAutoFit/>
          </a:bodyPr>
          <a:lstStyle/>
          <a:p>
            <a:pPr>
              <a:lnSpc>
                <a:spcPct val="120000"/>
              </a:lnSpc>
              <a:spcAft>
                <a:spcPts val="1200"/>
              </a:spcAft>
            </a:pPr>
            <a:r>
              <a:rPr lang="fr-FR" sz="4000" b="1" dirty="0">
                <a:latin typeface="Syndicat BetaA Bold" pitchFamily="2" charset="77"/>
                <a:ea typeface="Syndicat BetaA Bold" pitchFamily="2" charset="77"/>
              </a:rPr>
              <a:t>Contactez-nous !</a:t>
            </a:r>
            <a:endParaRPr lang="fr-FR" sz="3200" b="1" dirty="0">
              <a:latin typeface="Syndicat BetaA Bold" pitchFamily="2" charset="77"/>
              <a:ea typeface="Syndicat BetaA Bold" pitchFamily="2" charset="77"/>
            </a:endParaRPr>
          </a:p>
        </p:txBody>
      </p:sp>
      <p:sp>
        <p:nvSpPr>
          <p:cNvPr id="24" name="ZoneTexte 23">
            <a:extLst>
              <a:ext uri="{FF2B5EF4-FFF2-40B4-BE49-F238E27FC236}">
                <a16:creationId xmlns:a16="http://schemas.microsoft.com/office/drawing/2014/main" id="{082704CB-B20A-924A-BB58-3E20CD8E0216}"/>
              </a:ext>
            </a:extLst>
          </p:cNvPr>
          <p:cNvSpPr txBox="1"/>
          <p:nvPr/>
        </p:nvSpPr>
        <p:spPr>
          <a:xfrm>
            <a:off x="547275" y="2817510"/>
            <a:ext cx="5548725" cy="1361911"/>
          </a:xfrm>
          <a:prstGeom prst="rect">
            <a:avLst/>
          </a:prstGeom>
          <a:noFill/>
        </p:spPr>
        <p:txBody>
          <a:bodyPr wrap="square" rtlCol="0">
            <a:spAutoFit/>
          </a:bodyPr>
          <a:lstStyle/>
          <a:p>
            <a:pPr>
              <a:lnSpc>
                <a:spcPct val="150000"/>
              </a:lnSpc>
            </a:pPr>
            <a:r>
              <a:rPr lang="fr-FR" sz="2000" dirty="0">
                <a:latin typeface="Syndicat BetaA" pitchFamily="2" charset="77"/>
                <a:ea typeface="Syndicat BetaA" pitchFamily="2" charset="77"/>
              </a:rPr>
              <a:t>Par mail : </a:t>
            </a:r>
            <a:r>
              <a:rPr lang="fr-FR" sz="2000" dirty="0" err="1">
                <a:latin typeface="Syndicat BetaA" pitchFamily="2" charset="77"/>
                <a:ea typeface="Syndicat BetaA" pitchFamily="2" charset="77"/>
              </a:rPr>
              <a:t>slime@cler.org</a:t>
            </a:r>
            <a:endParaRPr lang="fr-FR" sz="2000" dirty="0">
              <a:latin typeface="Syndicat BetaA" pitchFamily="2" charset="77"/>
              <a:ea typeface="Syndicat BetaA" pitchFamily="2" charset="77"/>
            </a:endParaRPr>
          </a:p>
          <a:p>
            <a:pPr>
              <a:lnSpc>
                <a:spcPct val="150000"/>
              </a:lnSpc>
            </a:pPr>
            <a:r>
              <a:rPr lang="fr-FR" sz="2000" dirty="0">
                <a:latin typeface="Syndicat BetaA" pitchFamily="2" charset="77"/>
                <a:ea typeface="Syndicat BetaA" pitchFamily="2" charset="77"/>
              </a:rPr>
              <a:t>Par téléphone : 01 55 86 80 00</a:t>
            </a:r>
          </a:p>
          <a:p>
            <a:pPr>
              <a:lnSpc>
                <a:spcPct val="150000"/>
              </a:lnSpc>
            </a:pPr>
            <a:r>
              <a:rPr lang="fr-FR" sz="2000" dirty="0">
                <a:latin typeface="Syndicat BetaA" pitchFamily="2" charset="77"/>
                <a:ea typeface="Syndicat BetaA" pitchFamily="2" charset="77"/>
              </a:rPr>
              <a:t>Retrouvez-nous en ligne : </a:t>
            </a:r>
            <a:r>
              <a:rPr lang="fr-FR" sz="2000" dirty="0" err="1">
                <a:latin typeface="Syndicat BetaA" pitchFamily="2" charset="77"/>
                <a:ea typeface="Syndicat BetaA" pitchFamily="2" charset="77"/>
              </a:rPr>
              <a:t>www.lesslime.fr</a:t>
            </a:r>
            <a:endParaRPr lang="fr-FR" sz="2000" dirty="0">
              <a:latin typeface="Syndicat BetaA" pitchFamily="2" charset="77"/>
              <a:ea typeface="Syndicat BetaA" pitchFamily="2" charset="77"/>
            </a:endParaRPr>
          </a:p>
        </p:txBody>
      </p:sp>
    </p:spTree>
    <p:extLst>
      <p:ext uri="{BB962C8B-B14F-4D97-AF65-F5344CB8AC3E}">
        <p14:creationId xmlns:p14="http://schemas.microsoft.com/office/powerpoint/2010/main" val="3180820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5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aux angles arrondis"/>
          <p:cNvSpPr/>
          <p:nvPr/>
        </p:nvSpPr>
        <p:spPr bwMode="auto">
          <a:xfrm>
            <a:off x="-11016" y="6270797"/>
            <a:ext cx="12191999" cy="588730"/>
          </a:xfrm>
          <a:prstGeom prst="roundRect">
            <a:avLst>
              <a:gd name="adj" fmla="val 315"/>
            </a:avLst>
          </a:prstGeom>
          <a:solidFill>
            <a:srgbClr val="0000CC"/>
          </a:solidFill>
          <a:ln>
            <a:solidFill>
              <a:srgbClr val="808080"/>
            </a:solidFill>
          </a:ln>
        </p:spPr>
        <p:txBody>
          <a:bodyPr lIns="41493" rIns="41493" anchor="ctr"/>
          <a:lstStyle/>
          <a:p>
            <a:pPr algn="l">
              <a:defRPr sz="1800">
                <a:latin typeface="Arial"/>
                <a:ea typeface="Arial"/>
                <a:cs typeface="Arial"/>
              </a:defRPr>
            </a:pPr>
            <a:endParaRPr sz="1650"/>
          </a:p>
        </p:txBody>
      </p:sp>
      <p:pic>
        <p:nvPicPr>
          <p:cNvPr id="7" name="bandeau cler tête.jpg" descr="bandeau cler tête.jpg"/>
          <p:cNvPicPr>
            <a:picLocks noChangeAspect="1"/>
          </p:cNvPicPr>
          <p:nvPr/>
        </p:nvPicPr>
        <p:blipFill>
          <a:blip r:embed="rId3"/>
          <a:stretch/>
        </p:blipFill>
        <p:spPr bwMode="auto">
          <a:xfrm>
            <a:off x="4911" y="-21687"/>
            <a:ext cx="12187089" cy="3235569"/>
          </a:xfrm>
          <a:prstGeom prst="rect">
            <a:avLst/>
          </a:prstGeom>
          <a:ln w="12700">
            <a:miter lim="400000"/>
          </a:ln>
        </p:spPr>
      </p:pic>
      <p:sp>
        <p:nvSpPr>
          <p:cNvPr id="11" name="Rectangle 10">
            <a:extLst>
              <a:ext uri="{FF2B5EF4-FFF2-40B4-BE49-F238E27FC236}">
                <a16:creationId xmlns:a16="http://schemas.microsoft.com/office/drawing/2014/main" id="{35072B1B-787D-6B4D-9F6D-7E4F1F61284B}"/>
              </a:ext>
            </a:extLst>
          </p:cNvPr>
          <p:cNvSpPr/>
          <p:nvPr/>
        </p:nvSpPr>
        <p:spPr>
          <a:xfrm>
            <a:off x="409203" y="2378903"/>
            <a:ext cx="9911590" cy="584775"/>
          </a:xfrm>
          <a:prstGeom prst="rect">
            <a:avLst/>
          </a:prstGeom>
        </p:spPr>
        <p:txBody>
          <a:bodyPr wrap="square">
            <a:spAutoFit/>
          </a:bodyPr>
          <a:lstStyle/>
          <a:p>
            <a:pPr algn="just">
              <a:spcAft>
                <a:spcPts val="1000"/>
              </a:spcAft>
            </a:pPr>
            <a:r>
              <a:rPr lang="fr-FR" sz="3200" dirty="0">
                <a:solidFill>
                  <a:srgbClr val="250771"/>
                </a:solidFill>
                <a:latin typeface="Helvetica" pitchFamily="2" charset="0"/>
                <a:ea typeface="Arial" panose="020B0604020202020204" pitchFamily="34" charset="0"/>
              </a:rPr>
              <a:t>Quelques mots sur le CLER</a:t>
            </a:r>
            <a:endParaRPr lang="fr-FR" sz="3200" dirty="0">
              <a:solidFill>
                <a:srgbClr val="250771"/>
              </a:solidFill>
              <a:latin typeface="Helvetica Light" panose="020B0403020202020204" pitchFamily="34" charset="0"/>
              <a:ea typeface="Arial" panose="020B0604020202020204" pitchFamily="34" charset="0"/>
            </a:endParaRPr>
          </a:p>
        </p:txBody>
      </p:sp>
      <p:sp>
        <p:nvSpPr>
          <p:cNvPr id="13" name="L’énergie nous concerne tous !">
            <a:extLst>
              <a:ext uri="{FF2B5EF4-FFF2-40B4-BE49-F238E27FC236}">
                <a16:creationId xmlns:a16="http://schemas.microsoft.com/office/drawing/2014/main" id="{9C397F1B-9FF7-D549-BF18-944557E8D6DF}"/>
              </a:ext>
            </a:extLst>
          </p:cNvPr>
          <p:cNvSpPr/>
          <p:nvPr/>
        </p:nvSpPr>
        <p:spPr bwMode="auto">
          <a:xfrm>
            <a:off x="409204" y="3198944"/>
            <a:ext cx="8148320" cy="369332"/>
          </a:xfrm>
          <a:prstGeom prst="rect">
            <a:avLst/>
          </a:prstGeom>
          <a:ln w="12700">
            <a:miter lim="400000"/>
          </a:ln>
        </p:spPr>
        <p:txBody>
          <a:bodyPr lIns="41493" rIns="41493">
            <a:spAutoFit/>
          </a:bodyPr>
          <a:lstStyle>
            <a:lvl1pPr algn="l" defTabSz="457200">
              <a:lnSpc>
                <a:spcPct val="100000"/>
              </a:lnSpc>
              <a:defRPr sz="2000" b="1">
                <a:solidFill>
                  <a:srgbClr val="365AF6"/>
                </a:solidFill>
              </a:defRPr>
            </a:lvl1pPr>
          </a:lstStyle>
          <a:p>
            <a:pPr>
              <a:defRPr/>
            </a:pPr>
            <a:r>
              <a:rPr sz="1800" dirty="0" err="1">
                <a:solidFill>
                  <a:srgbClr val="FF9B19"/>
                </a:solidFill>
                <a:latin typeface="Helvetica" pitchFamily="2" charset="0"/>
              </a:rPr>
              <a:t>L’énergie</a:t>
            </a:r>
            <a:r>
              <a:rPr sz="1800" dirty="0">
                <a:solidFill>
                  <a:srgbClr val="FF9B19"/>
                </a:solidFill>
                <a:latin typeface="Helvetica" pitchFamily="2" charset="0"/>
              </a:rPr>
              <a:t> nous </a:t>
            </a:r>
            <a:r>
              <a:rPr sz="1800" dirty="0" err="1">
                <a:solidFill>
                  <a:srgbClr val="FF9B19"/>
                </a:solidFill>
                <a:latin typeface="Helvetica" pitchFamily="2" charset="0"/>
              </a:rPr>
              <a:t>concerne</a:t>
            </a:r>
            <a:r>
              <a:rPr sz="1800" dirty="0">
                <a:solidFill>
                  <a:srgbClr val="FF9B19"/>
                </a:solidFill>
                <a:latin typeface="Helvetica" pitchFamily="2" charset="0"/>
              </a:rPr>
              <a:t> </a:t>
            </a:r>
            <a:r>
              <a:rPr sz="1800" dirty="0" err="1">
                <a:solidFill>
                  <a:srgbClr val="FF9B19"/>
                </a:solidFill>
                <a:latin typeface="Helvetica" pitchFamily="2" charset="0"/>
              </a:rPr>
              <a:t>tous</a:t>
            </a:r>
            <a:r>
              <a:rPr sz="1800" dirty="0">
                <a:solidFill>
                  <a:srgbClr val="FF9B19"/>
                </a:solidFill>
                <a:latin typeface="Helvetica" pitchFamily="2" charset="0"/>
              </a:rPr>
              <a:t> !</a:t>
            </a:r>
            <a:endParaRPr dirty="0">
              <a:solidFill>
                <a:srgbClr val="FF9B19"/>
              </a:solidFill>
              <a:latin typeface="Helvetica" pitchFamily="2" charset="0"/>
            </a:endParaRPr>
          </a:p>
        </p:txBody>
      </p:sp>
      <p:sp>
        <p:nvSpPr>
          <p:cNvPr id="14" name="Depuis 1984, le CLER - Réseau pour la transition énergétique défend et accompagne la montée en puissance des énergies renouvelables et de la maîtrise de l’énergie dans le paysage énergétique français. Grâce à un réseau d’acteurs  locaux précurseurs, l’association poursuit son objectif d’accélérer la transition énergétique sur le terrain. En innovant sans cesse et en élaborant des pratiques vertueuses et reproductibles, ces professionnel.les engagé.e.s forment une société civile déjà en mouvement dans les territoires.">
            <a:extLst>
              <a:ext uri="{FF2B5EF4-FFF2-40B4-BE49-F238E27FC236}">
                <a16:creationId xmlns:a16="http://schemas.microsoft.com/office/drawing/2014/main" id="{CF3B6A90-2B6E-8645-9343-339B6A71C84B}"/>
              </a:ext>
            </a:extLst>
          </p:cNvPr>
          <p:cNvSpPr/>
          <p:nvPr/>
        </p:nvSpPr>
        <p:spPr bwMode="auto">
          <a:xfrm>
            <a:off x="409203" y="3652642"/>
            <a:ext cx="4062053" cy="2295372"/>
          </a:xfrm>
          <a:prstGeom prst="rect">
            <a:avLst/>
          </a:prstGeom>
          <a:ln w="12700">
            <a:miter lim="400000"/>
          </a:ln>
        </p:spPr>
        <p:txBody>
          <a:bodyPr wrap="square" lIns="41493" rIns="41493">
            <a:spAutoFit/>
          </a:bodyPr>
          <a:lstStyle>
            <a:lvl1pPr algn="l" defTabSz="457200">
              <a:lnSpc>
                <a:spcPct val="100000"/>
              </a:lnSpc>
              <a:defRPr sz="1200"/>
            </a:lvl1pPr>
          </a:lstStyle>
          <a:p>
            <a:pPr algn="just">
              <a:lnSpc>
                <a:spcPct val="120000"/>
              </a:lnSpc>
              <a:defRPr/>
            </a:pPr>
            <a:r>
              <a:rPr lang="fr-FR" dirty="0">
                <a:solidFill>
                  <a:srgbClr val="250771"/>
                </a:solidFill>
                <a:latin typeface="Helvetica Light" panose="020B0403020202020204" pitchFamily="34" charset="0"/>
              </a:rPr>
              <a:t>Depuis 1984, le CLER - Réseau pour la transition énergétique défend et accompagne la montée en puissance des énergies renouvelables et de la maîtrise de l’énergie dans le paysage énergétique français. Grâce à un réseau d’acteurs locaux précurseurs, l’association poursuit son objectif d’accélérer la transition énergétique sur le terrain. En innovant sans cesse et en élaborant des pratiques vertueuses et reproductibles, ces </a:t>
            </a:r>
            <a:r>
              <a:rPr lang="fr-FR" dirty="0" err="1">
                <a:solidFill>
                  <a:srgbClr val="250771"/>
                </a:solidFill>
                <a:latin typeface="Helvetica Light" panose="020B0403020202020204" pitchFamily="34" charset="0"/>
              </a:rPr>
              <a:t>professionnel.les</a:t>
            </a:r>
            <a:r>
              <a:rPr lang="fr-FR" dirty="0">
                <a:solidFill>
                  <a:srgbClr val="250771"/>
                </a:solidFill>
                <a:latin typeface="Helvetica Light" panose="020B0403020202020204" pitchFamily="34" charset="0"/>
              </a:rPr>
              <a:t> </a:t>
            </a:r>
            <a:r>
              <a:rPr lang="fr-FR" dirty="0" err="1">
                <a:solidFill>
                  <a:srgbClr val="250771"/>
                </a:solidFill>
                <a:latin typeface="Helvetica Light" panose="020B0403020202020204" pitchFamily="34" charset="0"/>
              </a:rPr>
              <a:t>engagé.e.s</a:t>
            </a:r>
            <a:r>
              <a:rPr lang="fr-FR" dirty="0">
                <a:solidFill>
                  <a:srgbClr val="250771"/>
                </a:solidFill>
                <a:latin typeface="Helvetica Light" panose="020B0403020202020204" pitchFamily="34" charset="0"/>
              </a:rPr>
              <a:t> forment une société civile déjà en mouvement dans les territoires.</a:t>
            </a:r>
            <a:endParaRPr lang="fr-FR" sz="1050" dirty="0">
              <a:solidFill>
                <a:srgbClr val="250771"/>
              </a:solidFill>
              <a:latin typeface="Helvetica Light" panose="020B0403020202020204" pitchFamily="34" charset="0"/>
            </a:endParaRPr>
          </a:p>
        </p:txBody>
      </p:sp>
      <p:sp>
        <p:nvSpPr>
          <p:cNvPr id="15" name="• Des collectivités qui visent la couverture de leurs besoins énergétiques, après les avoir réduit au maximum, par les énergies renouvelables locales…">
            <a:extLst>
              <a:ext uri="{FF2B5EF4-FFF2-40B4-BE49-F238E27FC236}">
                <a16:creationId xmlns:a16="http://schemas.microsoft.com/office/drawing/2014/main" id="{6DB06C70-4E96-E344-8546-1C2DDA399597}"/>
              </a:ext>
            </a:extLst>
          </p:cNvPr>
          <p:cNvSpPr/>
          <p:nvPr/>
        </p:nvSpPr>
        <p:spPr bwMode="auto">
          <a:xfrm>
            <a:off x="7317807" y="3658531"/>
            <a:ext cx="4464990" cy="2215991"/>
          </a:xfrm>
          <a:prstGeom prst="rect">
            <a:avLst/>
          </a:prstGeom>
          <a:ln w="12700">
            <a:miter lim="400000"/>
          </a:ln>
        </p:spPr>
        <p:txBody>
          <a:bodyPr wrap="square" lIns="41493" rIns="41493">
            <a:spAutoFit/>
          </a:bodyPr>
          <a:lstStyle/>
          <a:p>
            <a:pPr algn="just" defTabSz="414955">
              <a:spcAft>
                <a:spcPts val="1200"/>
              </a:spcAft>
              <a:defRPr sz="1200"/>
            </a:pPr>
            <a:r>
              <a:rPr lang="fr-FR" sz="1200" dirty="0">
                <a:solidFill>
                  <a:srgbClr val="FF9B19"/>
                </a:solidFill>
                <a:latin typeface="Helvetica Light" panose="020B0403020202020204" pitchFamily="34" charset="0"/>
              </a:rPr>
              <a:t>•</a:t>
            </a:r>
            <a:r>
              <a:rPr lang="fr-FR" sz="1200" dirty="0">
                <a:latin typeface="Helvetica Light" panose="020B0403020202020204" pitchFamily="34" charset="0"/>
              </a:rPr>
              <a:t> </a:t>
            </a:r>
            <a:r>
              <a:rPr lang="fr-FR" sz="1200" dirty="0">
                <a:solidFill>
                  <a:srgbClr val="250771"/>
                </a:solidFill>
                <a:latin typeface="Helvetica Light" panose="020B0403020202020204" pitchFamily="34" charset="0"/>
              </a:rPr>
              <a:t>Des collectivités qui visent la couverture de leurs besoins énergétiques, après les avoir réduit au maximum, par les énergies renouvelables locales</a:t>
            </a:r>
            <a:endParaRPr lang="fr-FR" sz="1050" dirty="0">
              <a:solidFill>
                <a:srgbClr val="250771"/>
              </a:solidFill>
              <a:latin typeface="Helvetica Light" panose="020B0403020202020204" pitchFamily="34" charset="0"/>
            </a:endParaRPr>
          </a:p>
          <a:p>
            <a:pPr algn="just" defTabSz="414955">
              <a:spcAft>
                <a:spcPts val="1200"/>
              </a:spcAft>
              <a:defRPr sz="1200"/>
            </a:pPr>
            <a:r>
              <a:rPr lang="fr-FR" sz="1200" dirty="0">
                <a:solidFill>
                  <a:srgbClr val="FF9B19"/>
                </a:solidFill>
                <a:latin typeface="Helvetica Light" panose="020B0403020202020204" pitchFamily="34" charset="0"/>
              </a:rPr>
              <a:t>•</a:t>
            </a:r>
            <a:r>
              <a:rPr lang="fr-FR" sz="1200" dirty="0">
                <a:latin typeface="Helvetica Light" panose="020B0403020202020204" pitchFamily="34" charset="0"/>
              </a:rPr>
              <a:t> </a:t>
            </a:r>
            <a:r>
              <a:rPr lang="fr-FR" sz="1200" dirty="0">
                <a:solidFill>
                  <a:srgbClr val="250771"/>
                </a:solidFill>
                <a:latin typeface="Helvetica Light" panose="020B0403020202020204" pitchFamily="34" charset="0"/>
              </a:rPr>
              <a:t>Des associations qui accompagnent des citoyens dans leur démarche de sobriété ou de rénovation énergétique</a:t>
            </a:r>
            <a:endParaRPr lang="fr-FR" sz="1050" dirty="0">
              <a:solidFill>
                <a:srgbClr val="250771"/>
              </a:solidFill>
              <a:latin typeface="Helvetica Light" panose="020B0403020202020204" pitchFamily="34" charset="0"/>
            </a:endParaRPr>
          </a:p>
          <a:p>
            <a:pPr algn="just" defTabSz="414955">
              <a:spcAft>
                <a:spcPts val="1200"/>
              </a:spcAft>
              <a:defRPr sz="1200"/>
            </a:pPr>
            <a:r>
              <a:rPr lang="fr-FR" sz="1200" dirty="0">
                <a:solidFill>
                  <a:srgbClr val="FF9B19"/>
                </a:solidFill>
                <a:latin typeface="Helvetica Light" panose="020B0403020202020204" pitchFamily="34" charset="0"/>
              </a:rPr>
              <a:t>•</a:t>
            </a:r>
            <a:r>
              <a:rPr lang="fr-FR" sz="1200" dirty="0">
                <a:latin typeface="Helvetica Light" panose="020B0403020202020204" pitchFamily="34" charset="0"/>
              </a:rPr>
              <a:t> </a:t>
            </a:r>
            <a:r>
              <a:rPr lang="fr-FR" sz="1200" dirty="0">
                <a:solidFill>
                  <a:srgbClr val="250771"/>
                </a:solidFill>
                <a:latin typeface="Helvetica Light" panose="020B0403020202020204" pitchFamily="34" charset="0"/>
              </a:rPr>
              <a:t>Des entreprises qui développent les énergies renouvelables ou l’efficacité énergétique au quotidien</a:t>
            </a:r>
            <a:endParaRPr lang="fr-FR" sz="1050" dirty="0">
              <a:solidFill>
                <a:srgbClr val="250771"/>
              </a:solidFill>
              <a:latin typeface="Helvetica Light" panose="020B0403020202020204" pitchFamily="34" charset="0"/>
            </a:endParaRPr>
          </a:p>
          <a:p>
            <a:pPr algn="just" defTabSz="414955">
              <a:spcAft>
                <a:spcPts val="600"/>
              </a:spcAft>
              <a:defRPr sz="1200"/>
            </a:pPr>
            <a:r>
              <a:rPr lang="fr-FR" sz="1200" dirty="0">
                <a:solidFill>
                  <a:srgbClr val="FF9B19"/>
                </a:solidFill>
                <a:latin typeface="Helvetica Light" panose="020B0403020202020204" pitchFamily="34" charset="0"/>
              </a:rPr>
              <a:t>•</a:t>
            </a:r>
            <a:r>
              <a:rPr lang="fr-FR" sz="1200" dirty="0">
                <a:latin typeface="Helvetica Light" panose="020B0403020202020204" pitchFamily="34" charset="0"/>
              </a:rPr>
              <a:t> </a:t>
            </a:r>
            <a:r>
              <a:rPr lang="fr-FR" sz="1200" dirty="0">
                <a:solidFill>
                  <a:srgbClr val="250771"/>
                </a:solidFill>
                <a:latin typeface="Helvetica Light" panose="020B0403020202020204" pitchFamily="34" charset="0"/>
              </a:rPr>
              <a:t>Des organismes de formation qui proposent des enseignements de qualité dans tous les champs de la transition</a:t>
            </a:r>
            <a:endParaRPr lang="fr-FR" sz="1050" dirty="0">
              <a:solidFill>
                <a:srgbClr val="250771"/>
              </a:solidFill>
              <a:latin typeface="Helvetica Light" panose="020B0403020202020204" pitchFamily="34" charset="0"/>
            </a:endParaRPr>
          </a:p>
        </p:txBody>
      </p:sp>
      <p:pic>
        <p:nvPicPr>
          <p:cNvPr id="16" name="CLER ADHERENTS.png" descr="CLER ADHERENTS.png">
            <a:extLst>
              <a:ext uri="{FF2B5EF4-FFF2-40B4-BE49-F238E27FC236}">
                <a16:creationId xmlns:a16="http://schemas.microsoft.com/office/drawing/2014/main" id="{774F69C8-888E-344A-B5D9-306228F51B67}"/>
              </a:ext>
            </a:extLst>
          </p:cNvPr>
          <p:cNvPicPr>
            <a:picLocks noChangeAspect="1"/>
          </p:cNvPicPr>
          <p:nvPr/>
        </p:nvPicPr>
        <p:blipFill rotWithShape="1">
          <a:blip r:embed="rId4"/>
          <a:srcRect b="7662"/>
          <a:stretch/>
        </p:blipFill>
        <p:spPr bwMode="auto">
          <a:xfrm>
            <a:off x="4980139" y="3442605"/>
            <a:ext cx="2011412" cy="2379899"/>
          </a:xfrm>
          <a:prstGeom prst="rect">
            <a:avLst/>
          </a:prstGeom>
          <a:ln w="12700">
            <a:miter lim="400000"/>
          </a:ln>
        </p:spPr>
      </p:pic>
      <p:sp>
        <p:nvSpPr>
          <p:cNvPr id="17" name="Qui sommes-nous ?">
            <a:extLst>
              <a:ext uri="{FF2B5EF4-FFF2-40B4-BE49-F238E27FC236}">
                <a16:creationId xmlns:a16="http://schemas.microsoft.com/office/drawing/2014/main" id="{5A3858BE-E84B-BC42-810E-60F9142A1F50}"/>
              </a:ext>
            </a:extLst>
          </p:cNvPr>
          <p:cNvSpPr/>
          <p:nvPr/>
        </p:nvSpPr>
        <p:spPr bwMode="auto">
          <a:xfrm>
            <a:off x="7271684" y="3198944"/>
            <a:ext cx="2571679" cy="369332"/>
          </a:xfrm>
          <a:prstGeom prst="rect">
            <a:avLst/>
          </a:prstGeom>
          <a:ln w="12700">
            <a:miter lim="400000"/>
          </a:ln>
        </p:spPr>
        <p:txBody>
          <a:bodyPr wrap="square" lIns="41493" rIns="41493">
            <a:spAutoFit/>
          </a:bodyPr>
          <a:lstStyle>
            <a:lvl1pPr algn="l" defTabSz="457200">
              <a:lnSpc>
                <a:spcPct val="100000"/>
              </a:lnSpc>
              <a:defRPr sz="2000" b="1">
                <a:solidFill>
                  <a:srgbClr val="365AF6"/>
                </a:solidFill>
              </a:defRPr>
            </a:lvl1pPr>
          </a:lstStyle>
          <a:p>
            <a:pPr>
              <a:defRPr/>
            </a:pPr>
            <a:r>
              <a:rPr sz="1800" dirty="0">
                <a:solidFill>
                  <a:srgbClr val="FF9B19"/>
                </a:solidFill>
                <a:latin typeface="Helvetica" pitchFamily="2" charset="0"/>
              </a:rPr>
              <a:t>Qui </a:t>
            </a:r>
            <a:r>
              <a:rPr lang="fr-FR" sz="1800" dirty="0">
                <a:solidFill>
                  <a:srgbClr val="FF9B19"/>
                </a:solidFill>
                <a:latin typeface="Helvetica" pitchFamily="2" charset="0"/>
              </a:rPr>
              <a:t>sommes</a:t>
            </a:r>
            <a:r>
              <a:rPr sz="1800" dirty="0">
                <a:solidFill>
                  <a:srgbClr val="FF9B19"/>
                </a:solidFill>
                <a:latin typeface="Helvetica" pitchFamily="2" charset="0"/>
              </a:rPr>
              <a:t>-nous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bandeau cler tête.jpg" descr="bandeau cler tête.jpg"/>
          <p:cNvPicPr>
            <a:picLocks noChangeAspect="1"/>
          </p:cNvPicPr>
          <p:nvPr/>
        </p:nvPicPr>
        <p:blipFill>
          <a:blip r:embed="rId3"/>
          <a:stretch/>
        </p:blipFill>
        <p:spPr bwMode="auto">
          <a:xfrm>
            <a:off x="69993" y="-14766"/>
            <a:ext cx="12122007" cy="3232916"/>
          </a:xfrm>
          <a:prstGeom prst="rect">
            <a:avLst/>
          </a:prstGeom>
          <a:ln w="12700">
            <a:miter lim="400000"/>
          </a:ln>
        </p:spPr>
      </p:pic>
      <p:sp>
        <p:nvSpPr>
          <p:cNvPr id="9" name="Rectangle aux angles arrondis"/>
          <p:cNvSpPr/>
          <p:nvPr/>
        </p:nvSpPr>
        <p:spPr bwMode="auto">
          <a:xfrm>
            <a:off x="0" y="6291523"/>
            <a:ext cx="12192001" cy="554108"/>
          </a:xfrm>
          <a:prstGeom prst="roundRect">
            <a:avLst>
              <a:gd name="adj" fmla="val 315"/>
            </a:avLst>
          </a:prstGeom>
          <a:solidFill>
            <a:srgbClr val="0000CC"/>
          </a:solidFill>
          <a:ln>
            <a:solidFill>
              <a:srgbClr val="808080"/>
            </a:solidFill>
          </a:ln>
        </p:spPr>
        <p:txBody>
          <a:bodyPr lIns="41493" rIns="41493" anchor="ctr"/>
          <a:lstStyle/>
          <a:p>
            <a:pPr algn="l">
              <a:defRPr sz="1800">
                <a:latin typeface="Arial"/>
                <a:ea typeface="Arial"/>
                <a:cs typeface="Arial"/>
              </a:defRPr>
            </a:pPr>
            <a:endParaRPr sz="1650"/>
          </a:p>
        </p:txBody>
      </p:sp>
      <p:sp>
        <p:nvSpPr>
          <p:cNvPr id="14" name="Légende">
            <a:extLst>
              <a:ext uri="{FF2B5EF4-FFF2-40B4-BE49-F238E27FC236}">
                <a16:creationId xmlns:a16="http://schemas.microsoft.com/office/drawing/2014/main" id="{1502513C-5D66-FA4B-BD4E-61FD6DCF64E7}"/>
              </a:ext>
            </a:extLst>
          </p:cNvPr>
          <p:cNvSpPr/>
          <p:nvPr/>
        </p:nvSpPr>
        <p:spPr bwMode="auto">
          <a:xfrm>
            <a:off x="7128304" y="4324416"/>
            <a:ext cx="4662324" cy="1626493"/>
          </a:xfrm>
          <a:custGeom>
            <a:avLst/>
            <a:gdLst/>
            <a:ahLst/>
            <a:cxnLst>
              <a:cxn ang="0">
                <a:pos x="wd2" y="hd2"/>
              </a:cxn>
              <a:cxn ang="5400000">
                <a:pos x="wd2" y="hd2"/>
              </a:cxn>
              <a:cxn ang="10800000">
                <a:pos x="wd2" y="hd2"/>
              </a:cxn>
              <a:cxn ang="16200000">
                <a:pos x="wd2" y="hd2"/>
              </a:cxn>
            </a:cxnLst>
            <a:rect l="0" t="0" r="r" b="b"/>
            <a:pathLst>
              <a:path w="21600" h="21600" extrusionOk="0">
                <a:moveTo>
                  <a:pt x="562" y="0"/>
                </a:moveTo>
                <a:cubicBezTo>
                  <a:pt x="423" y="0"/>
                  <a:pt x="310" y="563"/>
                  <a:pt x="310" y="1258"/>
                </a:cubicBezTo>
                <a:lnTo>
                  <a:pt x="310" y="8599"/>
                </a:lnTo>
                <a:lnTo>
                  <a:pt x="0" y="11114"/>
                </a:lnTo>
                <a:lnTo>
                  <a:pt x="310" y="13622"/>
                </a:lnTo>
                <a:lnTo>
                  <a:pt x="310" y="20342"/>
                </a:lnTo>
                <a:cubicBezTo>
                  <a:pt x="310" y="21037"/>
                  <a:pt x="423" y="21600"/>
                  <a:pt x="562" y="21600"/>
                </a:cubicBezTo>
                <a:lnTo>
                  <a:pt x="21348" y="21600"/>
                </a:lnTo>
                <a:cubicBezTo>
                  <a:pt x="21487" y="21600"/>
                  <a:pt x="21600" y="21037"/>
                  <a:pt x="21600" y="20342"/>
                </a:cubicBezTo>
                <a:lnTo>
                  <a:pt x="21600" y="1258"/>
                </a:lnTo>
                <a:cubicBezTo>
                  <a:pt x="21600" y="563"/>
                  <a:pt x="21487" y="0"/>
                  <a:pt x="21348" y="0"/>
                </a:cubicBezTo>
                <a:lnTo>
                  <a:pt x="562" y="0"/>
                </a:lnTo>
                <a:close/>
              </a:path>
            </a:pathLst>
          </a:custGeom>
          <a:solidFill>
            <a:srgbClr val="FFFFFF"/>
          </a:solidFill>
          <a:ln w="38100">
            <a:solidFill>
              <a:srgbClr val="FFFFFF"/>
            </a:solidFill>
          </a:ln>
          <a:effectLst>
            <a:outerShdw blurRad="38100" dist="20000" dir="5400000" rotWithShape="0">
              <a:srgbClr val="000000">
                <a:alpha val="38000"/>
              </a:srgbClr>
            </a:outerShdw>
          </a:effectLst>
        </p:spPr>
        <p:txBody>
          <a:bodyPr lIns="41493" rIns="41493"/>
          <a:lstStyle/>
          <a:p>
            <a:pPr algn="l">
              <a:defRPr sz="1800">
                <a:solidFill>
                  <a:srgbClr val="FFFFFF"/>
                </a:solidFill>
                <a:latin typeface="+mn-lt"/>
                <a:ea typeface="+mn-ea"/>
                <a:cs typeface="+mn-cs"/>
              </a:defRPr>
            </a:pPr>
            <a:endParaRPr sz="1650">
              <a:latin typeface="Helvetica Light" panose="020B0403020202020204" pitchFamily="34" charset="0"/>
            </a:endParaRPr>
          </a:p>
        </p:txBody>
      </p:sp>
      <p:sp>
        <p:nvSpPr>
          <p:cNvPr id="15" name="Force de propositions pour la transition énergétique">
            <a:extLst>
              <a:ext uri="{FF2B5EF4-FFF2-40B4-BE49-F238E27FC236}">
                <a16:creationId xmlns:a16="http://schemas.microsoft.com/office/drawing/2014/main" id="{F2B7C196-7F9E-D645-AF12-6A2CF358B816}"/>
              </a:ext>
            </a:extLst>
          </p:cNvPr>
          <p:cNvSpPr/>
          <p:nvPr/>
        </p:nvSpPr>
        <p:spPr bwMode="auto">
          <a:xfrm>
            <a:off x="2607575" y="2416090"/>
            <a:ext cx="8148320" cy="371640"/>
          </a:xfrm>
          <a:prstGeom prst="rect">
            <a:avLst/>
          </a:prstGeom>
          <a:ln w="12700">
            <a:miter lim="400000"/>
          </a:ln>
        </p:spPr>
        <p:txBody>
          <a:bodyPr lIns="41493" rIns="41493">
            <a:spAutoFit/>
          </a:bodyPr>
          <a:lstStyle>
            <a:lvl1pPr algn="l" defTabSz="457200">
              <a:lnSpc>
                <a:spcPct val="100000"/>
              </a:lnSpc>
              <a:defRPr sz="2000" b="1">
                <a:solidFill>
                  <a:srgbClr val="365AF6"/>
                </a:solidFill>
              </a:defRPr>
            </a:lvl1pPr>
          </a:lstStyle>
          <a:p>
            <a:pPr>
              <a:defRPr/>
            </a:pPr>
            <a:r>
              <a:rPr sz="1800" dirty="0">
                <a:solidFill>
                  <a:srgbClr val="FF9B19"/>
                </a:solidFill>
                <a:latin typeface="Helvetica" pitchFamily="2" charset="0"/>
              </a:rPr>
              <a:t>Force de propositions pour la transition </a:t>
            </a:r>
            <a:r>
              <a:rPr sz="1800" dirty="0" err="1">
                <a:solidFill>
                  <a:srgbClr val="FF9B19"/>
                </a:solidFill>
                <a:latin typeface="Helvetica" pitchFamily="2" charset="0"/>
              </a:rPr>
              <a:t>énergétique</a:t>
            </a:r>
            <a:endParaRPr dirty="0">
              <a:solidFill>
                <a:srgbClr val="FF9B19"/>
              </a:solidFill>
              <a:latin typeface="Helvetica" pitchFamily="2" charset="0"/>
            </a:endParaRPr>
          </a:p>
        </p:txBody>
      </p:sp>
      <p:sp>
        <p:nvSpPr>
          <p:cNvPr id="16" name="Notre projet est simple : offrir aux acteurs locaux un espace d’échanges pour imaginer ensemble les alternatives concrètes aux énergies fossiles et fissiles et les diffuser. Fort de son expertise et de ce travail en réseau, le CLER porte à l’échelle locale, nationale et européenne une vision cohérente et transversale de l’énergie, et formule des propositions auprès des pouvoirs publics.">
            <a:extLst>
              <a:ext uri="{FF2B5EF4-FFF2-40B4-BE49-F238E27FC236}">
                <a16:creationId xmlns:a16="http://schemas.microsoft.com/office/drawing/2014/main" id="{B20EF091-7156-4A4B-82CD-93145380766B}"/>
              </a:ext>
            </a:extLst>
          </p:cNvPr>
          <p:cNvSpPr/>
          <p:nvPr/>
        </p:nvSpPr>
        <p:spPr bwMode="auto">
          <a:xfrm>
            <a:off x="2607575" y="2973279"/>
            <a:ext cx="7312544" cy="1569660"/>
          </a:xfrm>
          <a:prstGeom prst="rect">
            <a:avLst/>
          </a:prstGeom>
          <a:ln w="12700">
            <a:miter lim="400000"/>
          </a:ln>
        </p:spPr>
        <p:txBody>
          <a:bodyPr wrap="square" lIns="41493" rIns="41493">
            <a:spAutoFit/>
          </a:bodyPr>
          <a:lstStyle>
            <a:lvl1pPr algn="l" defTabSz="457200">
              <a:lnSpc>
                <a:spcPct val="100000"/>
              </a:lnSpc>
              <a:defRPr sz="1200"/>
            </a:lvl1pPr>
          </a:lstStyle>
          <a:p>
            <a:pPr algn="just">
              <a:defRPr/>
            </a:pPr>
            <a:r>
              <a:rPr lang="fr-FR" sz="1600" dirty="0">
                <a:solidFill>
                  <a:srgbClr val="250771"/>
                </a:solidFill>
                <a:latin typeface="Helvetica Light" panose="020B0403020202020204" pitchFamily="34" charset="0"/>
              </a:rPr>
              <a:t>Notre projet est simple : offrir aux acteurs locaux un espace d’échanges pour imaginer ensemble les alternatives concrètes aux énergies fossiles et fissiles et les diffuser. Fort de son expertise et de ce travail en réseau, le CLER – Réseau pour la transition énergétique porte à l’échelle locale, nationale et européenne une vision cohérente et transversale de l’énergie et formule des propositions auprès des pouvoirs publics.</a:t>
            </a:r>
            <a:endParaRPr lang="fr-FR" dirty="0">
              <a:solidFill>
                <a:srgbClr val="250771"/>
              </a:solidFill>
              <a:latin typeface="Helvetica Light" panose="020B0403020202020204" pitchFamily="34" charset="0"/>
            </a:endParaRPr>
          </a:p>
        </p:txBody>
      </p:sp>
      <p:pic>
        <p:nvPicPr>
          <p:cNvPr id="17" name="CLER MISSIONS.png" descr="CLER MISSIONS.png">
            <a:extLst>
              <a:ext uri="{FF2B5EF4-FFF2-40B4-BE49-F238E27FC236}">
                <a16:creationId xmlns:a16="http://schemas.microsoft.com/office/drawing/2014/main" id="{71FE8F76-D42E-E942-B0F2-5ED8BF8134E3}"/>
              </a:ext>
            </a:extLst>
          </p:cNvPr>
          <p:cNvPicPr>
            <a:picLocks noChangeAspect="1"/>
          </p:cNvPicPr>
          <p:nvPr/>
        </p:nvPicPr>
        <p:blipFill>
          <a:blip r:embed="rId4"/>
          <a:stretch/>
        </p:blipFill>
        <p:spPr bwMode="auto">
          <a:xfrm>
            <a:off x="69993" y="2191801"/>
            <a:ext cx="1979134" cy="4026513"/>
          </a:xfrm>
          <a:prstGeom prst="rect">
            <a:avLst/>
          </a:prstGeom>
          <a:ln w="12700">
            <a:miter lim="400000"/>
          </a:ln>
        </p:spPr>
      </p:pic>
      <p:sp>
        <p:nvSpPr>
          <p:cNvPr id="18" name="« Ce réseau est fondamental car il permet aux élus de terrain de monter en compétences grâce à des rencontres et des échanges de savoirs. »…">
            <a:extLst>
              <a:ext uri="{FF2B5EF4-FFF2-40B4-BE49-F238E27FC236}">
                <a16:creationId xmlns:a16="http://schemas.microsoft.com/office/drawing/2014/main" id="{8158D8DE-B1A0-BA49-8121-18ECC440B197}"/>
              </a:ext>
            </a:extLst>
          </p:cNvPr>
          <p:cNvSpPr/>
          <p:nvPr/>
        </p:nvSpPr>
        <p:spPr bwMode="auto">
          <a:xfrm>
            <a:off x="7408696" y="4439540"/>
            <a:ext cx="4381932" cy="1338828"/>
          </a:xfrm>
          <a:prstGeom prst="rect">
            <a:avLst/>
          </a:prstGeom>
          <a:ln w="12700">
            <a:miter lim="400000"/>
          </a:ln>
        </p:spPr>
        <p:txBody>
          <a:bodyPr wrap="square" lIns="41493" rIns="41493">
            <a:spAutoFit/>
          </a:bodyPr>
          <a:lstStyle/>
          <a:p>
            <a:pPr>
              <a:spcAft>
                <a:spcPts val="600"/>
              </a:spcAft>
              <a:defRPr/>
            </a:pPr>
            <a:r>
              <a:rPr sz="1600" dirty="0">
                <a:solidFill>
                  <a:srgbClr val="250771"/>
                </a:solidFill>
                <a:latin typeface="Helvetica Light" panose="020B0403020202020204" pitchFamily="34" charset="0"/>
              </a:rPr>
              <a:t>« </a:t>
            </a:r>
            <a:r>
              <a:rPr sz="1600" i="1" dirty="0">
                <a:solidFill>
                  <a:srgbClr val="250771"/>
                </a:solidFill>
                <a:latin typeface="Helvetica Light Oblique" panose="020B0403020202020204" pitchFamily="34" charset="0"/>
              </a:rPr>
              <a:t>Ce </a:t>
            </a:r>
            <a:r>
              <a:rPr sz="1600" i="1" dirty="0" err="1">
                <a:solidFill>
                  <a:srgbClr val="250771"/>
                </a:solidFill>
                <a:latin typeface="Helvetica Light Oblique" panose="020B0403020202020204" pitchFamily="34" charset="0"/>
              </a:rPr>
              <a:t>réseau</a:t>
            </a:r>
            <a:r>
              <a:rPr sz="1600" i="1" dirty="0">
                <a:solidFill>
                  <a:srgbClr val="250771"/>
                </a:solidFill>
                <a:latin typeface="Helvetica Light Oblique" panose="020B0403020202020204" pitchFamily="34" charset="0"/>
              </a:rPr>
              <a:t> </a:t>
            </a:r>
            <a:r>
              <a:rPr sz="1600" i="1" dirty="0" err="1">
                <a:solidFill>
                  <a:srgbClr val="250771"/>
                </a:solidFill>
                <a:latin typeface="Helvetica Light Oblique" panose="020B0403020202020204" pitchFamily="34" charset="0"/>
              </a:rPr>
              <a:t>est</a:t>
            </a:r>
            <a:r>
              <a:rPr sz="1600" i="1" dirty="0">
                <a:solidFill>
                  <a:srgbClr val="250771"/>
                </a:solidFill>
                <a:latin typeface="Helvetica Light Oblique" panose="020B0403020202020204" pitchFamily="34" charset="0"/>
              </a:rPr>
              <a:t> </a:t>
            </a:r>
            <a:r>
              <a:rPr sz="1600" i="1" dirty="0" err="1">
                <a:solidFill>
                  <a:srgbClr val="250771"/>
                </a:solidFill>
                <a:latin typeface="Helvetica Light Oblique" panose="020B0403020202020204" pitchFamily="34" charset="0"/>
              </a:rPr>
              <a:t>fondamental</a:t>
            </a:r>
            <a:r>
              <a:rPr sz="1600" i="1" dirty="0">
                <a:solidFill>
                  <a:srgbClr val="250771"/>
                </a:solidFill>
                <a:latin typeface="Helvetica Light Oblique" panose="020B0403020202020204" pitchFamily="34" charset="0"/>
              </a:rPr>
              <a:t> car il </a:t>
            </a:r>
            <a:r>
              <a:rPr sz="1600" i="1" dirty="0" err="1">
                <a:solidFill>
                  <a:srgbClr val="250771"/>
                </a:solidFill>
                <a:latin typeface="Helvetica Light Oblique" panose="020B0403020202020204" pitchFamily="34" charset="0"/>
              </a:rPr>
              <a:t>permet</a:t>
            </a:r>
            <a:r>
              <a:rPr sz="1600" i="1" dirty="0">
                <a:solidFill>
                  <a:srgbClr val="250771"/>
                </a:solidFill>
                <a:latin typeface="Helvetica Light Oblique" panose="020B0403020202020204" pitchFamily="34" charset="0"/>
              </a:rPr>
              <a:t> aux </a:t>
            </a:r>
            <a:r>
              <a:rPr sz="1600" i="1" dirty="0" err="1">
                <a:solidFill>
                  <a:srgbClr val="250771"/>
                </a:solidFill>
                <a:latin typeface="Helvetica Light Oblique" panose="020B0403020202020204" pitchFamily="34" charset="0"/>
              </a:rPr>
              <a:t>élus</a:t>
            </a:r>
            <a:r>
              <a:rPr sz="1600" i="1" dirty="0">
                <a:solidFill>
                  <a:srgbClr val="250771"/>
                </a:solidFill>
                <a:latin typeface="Helvetica Light Oblique" panose="020B0403020202020204" pitchFamily="34" charset="0"/>
              </a:rPr>
              <a:t> de terrain de </a:t>
            </a:r>
            <a:r>
              <a:rPr sz="1600" i="1" dirty="0" err="1">
                <a:solidFill>
                  <a:srgbClr val="250771"/>
                </a:solidFill>
                <a:latin typeface="Helvetica Light Oblique" panose="020B0403020202020204" pitchFamily="34" charset="0"/>
              </a:rPr>
              <a:t>monter</a:t>
            </a:r>
            <a:r>
              <a:rPr sz="1600" i="1" dirty="0">
                <a:solidFill>
                  <a:srgbClr val="250771"/>
                </a:solidFill>
                <a:latin typeface="Helvetica Light Oblique" panose="020B0403020202020204" pitchFamily="34" charset="0"/>
              </a:rPr>
              <a:t> </a:t>
            </a:r>
            <a:r>
              <a:rPr sz="1600" i="1" dirty="0" err="1">
                <a:solidFill>
                  <a:srgbClr val="250771"/>
                </a:solidFill>
                <a:latin typeface="Helvetica Light Oblique" panose="020B0403020202020204" pitchFamily="34" charset="0"/>
              </a:rPr>
              <a:t>en</a:t>
            </a:r>
            <a:r>
              <a:rPr sz="1600" i="1" dirty="0">
                <a:solidFill>
                  <a:srgbClr val="250771"/>
                </a:solidFill>
                <a:latin typeface="Helvetica Light Oblique" panose="020B0403020202020204" pitchFamily="34" charset="0"/>
              </a:rPr>
              <a:t> </a:t>
            </a:r>
            <a:r>
              <a:rPr sz="1600" i="1" dirty="0" err="1">
                <a:solidFill>
                  <a:srgbClr val="250771"/>
                </a:solidFill>
                <a:latin typeface="Helvetica Light Oblique" panose="020B0403020202020204" pitchFamily="34" charset="0"/>
              </a:rPr>
              <a:t>compétences</a:t>
            </a:r>
            <a:r>
              <a:rPr sz="1600" i="1" dirty="0">
                <a:solidFill>
                  <a:srgbClr val="250771"/>
                </a:solidFill>
                <a:latin typeface="Helvetica Light Oblique" panose="020B0403020202020204" pitchFamily="34" charset="0"/>
              </a:rPr>
              <a:t> grâce </a:t>
            </a:r>
            <a:r>
              <a:rPr sz="1600" i="1" dirty="0" err="1">
                <a:solidFill>
                  <a:srgbClr val="250771"/>
                </a:solidFill>
                <a:latin typeface="Helvetica Light Oblique" panose="020B0403020202020204" pitchFamily="34" charset="0"/>
              </a:rPr>
              <a:t>à</a:t>
            </a:r>
            <a:r>
              <a:rPr sz="1600" i="1" dirty="0">
                <a:solidFill>
                  <a:srgbClr val="250771"/>
                </a:solidFill>
                <a:latin typeface="Helvetica Light Oblique" panose="020B0403020202020204" pitchFamily="34" charset="0"/>
              </a:rPr>
              <a:t> des rencontres et des </a:t>
            </a:r>
            <a:r>
              <a:rPr sz="1600" i="1" dirty="0" err="1">
                <a:solidFill>
                  <a:srgbClr val="250771"/>
                </a:solidFill>
                <a:latin typeface="Helvetica Light Oblique" panose="020B0403020202020204" pitchFamily="34" charset="0"/>
              </a:rPr>
              <a:t>échanges</a:t>
            </a:r>
            <a:r>
              <a:rPr sz="1600" i="1" dirty="0">
                <a:solidFill>
                  <a:srgbClr val="250771"/>
                </a:solidFill>
                <a:latin typeface="Helvetica Light Oblique" panose="020B0403020202020204" pitchFamily="34" charset="0"/>
              </a:rPr>
              <a:t> de </a:t>
            </a:r>
            <a:r>
              <a:rPr sz="1600" i="1" dirty="0" err="1">
                <a:solidFill>
                  <a:srgbClr val="250771"/>
                </a:solidFill>
                <a:latin typeface="Helvetica Light Oblique" panose="020B0403020202020204" pitchFamily="34" charset="0"/>
              </a:rPr>
              <a:t>savoirs</a:t>
            </a:r>
            <a:r>
              <a:rPr sz="1600" i="1" dirty="0">
                <a:solidFill>
                  <a:srgbClr val="250771"/>
                </a:solidFill>
                <a:latin typeface="Helvetica Light Oblique" panose="020B0403020202020204" pitchFamily="34" charset="0"/>
              </a:rPr>
              <a:t> </a:t>
            </a:r>
            <a:r>
              <a:rPr sz="1600" dirty="0">
                <a:solidFill>
                  <a:srgbClr val="250771"/>
                </a:solidFill>
                <a:latin typeface="Helvetica Light" panose="020B0403020202020204" pitchFamily="34" charset="0"/>
              </a:rPr>
              <a:t>»</a:t>
            </a:r>
          </a:p>
          <a:p>
            <a:pPr>
              <a:defRPr sz="1300" b="1"/>
            </a:pPr>
            <a:r>
              <a:rPr sz="1200" dirty="0">
                <a:solidFill>
                  <a:srgbClr val="250771"/>
                </a:solidFill>
                <a:latin typeface="Helvetica Light" panose="020B0403020202020204" pitchFamily="34" charset="0"/>
              </a:rPr>
              <a:t>Michel Maya, maire de </a:t>
            </a:r>
            <a:r>
              <a:rPr sz="1200" dirty="0" err="1">
                <a:solidFill>
                  <a:srgbClr val="250771"/>
                </a:solidFill>
                <a:latin typeface="Helvetica Light" panose="020B0403020202020204" pitchFamily="34" charset="0"/>
              </a:rPr>
              <a:t>Tramayes</a:t>
            </a:r>
            <a:r>
              <a:rPr lang="fr-FR" sz="1200" dirty="0">
                <a:solidFill>
                  <a:srgbClr val="250771"/>
                </a:solidFill>
                <a:latin typeface="Helvetica Light" panose="020B0403020202020204" pitchFamily="34" charset="0"/>
              </a:rPr>
              <a:t> (71)</a:t>
            </a:r>
            <a:endParaRPr sz="1200" dirty="0">
              <a:solidFill>
                <a:srgbClr val="250771"/>
              </a:solidFill>
              <a:latin typeface="Helvetica Light" panose="020B0403020202020204" pitchFamily="34" charset="0"/>
            </a:endParaRPr>
          </a:p>
        </p:txBody>
      </p:sp>
      <p:grpSp>
        <p:nvGrpSpPr>
          <p:cNvPr id="19" name="mmayatest3-750x428.jpg">
            <a:extLst>
              <a:ext uri="{FF2B5EF4-FFF2-40B4-BE49-F238E27FC236}">
                <a16:creationId xmlns:a16="http://schemas.microsoft.com/office/drawing/2014/main" id="{12019B0E-E8D3-E243-BADE-13C197AB6FFE}"/>
              </a:ext>
            </a:extLst>
          </p:cNvPr>
          <p:cNvGrpSpPr/>
          <p:nvPr/>
        </p:nvGrpSpPr>
        <p:grpSpPr bwMode="auto">
          <a:xfrm>
            <a:off x="5664693" y="4493565"/>
            <a:ext cx="1198307" cy="1116730"/>
            <a:chOff x="0" y="0"/>
            <a:chExt cx="1320355" cy="1230469"/>
          </a:xfrm>
        </p:grpSpPr>
        <p:pic>
          <p:nvPicPr>
            <p:cNvPr id="20" name="mmayatest3-750x428.jpg" descr="mmayatest3-750x428.jpg">
              <a:extLst>
                <a:ext uri="{FF2B5EF4-FFF2-40B4-BE49-F238E27FC236}">
                  <a16:creationId xmlns:a16="http://schemas.microsoft.com/office/drawing/2014/main" id="{D0067ADB-DC35-B543-AB5B-20D7F94A849A}"/>
                </a:ext>
              </a:extLst>
            </p:cNvPr>
            <p:cNvPicPr>
              <a:picLocks noChangeAspect="1"/>
            </p:cNvPicPr>
            <p:nvPr/>
          </p:nvPicPr>
          <p:blipFill>
            <a:blip r:embed="rId5"/>
            <a:srcRect l="20075" t="1107" r="18992" b="1105"/>
            <a:stretch/>
          </p:blipFill>
          <p:spPr bwMode="auto">
            <a:xfrm>
              <a:off x="50800" y="50800"/>
              <a:ext cx="1218757" cy="1116170"/>
            </a:xfrm>
            <a:prstGeom prst="rect">
              <a:avLst/>
            </a:prstGeom>
            <a:ln>
              <a:noFill/>
            </a:ln>
          </p:spPr>
        </p:pic>
        <p:pic>
          <p:nvPicPr>
            <p:cNvPr id="21" name="mmayatest3-750x428.jpg" descr="mmayatest3-750x428.jpg">
              <a:extLst>
                <a:ext uri="{FF2B5EF4-FFF2-40B4-BE49-F238E27FC236}">
                  <a16:creationId xmlns:a16="http://schemas.microsoft.com/office/drawing/2014/main" id="{0D717F50-CC1B-AA46-B94F-68DE8AD7D603}"/>
                </a:ext>
              </a:extLst>
            </p:cNvPr>
            <p:cNvPicPr/>
            <p:nvPr/>
          </p:nvPicPr>
          <p:blipFill>
            <a:blip r:embed="rId6"/>
            <a:stretch/>
          </p:blipFill>
          <p:spPr bwMode="auto">
            <a:xfrm>
              <a:off x="-1" y="-1"/>
              <a:ext cx="1320358" cy="1230471"/>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D4956F-0C5D-8146-8E4C-B015930DB47A}"/>
              </a:ext>
            </a:extLst>
          </p:cNvPr>
          <p:cNvSpPr/>
          <p:nvPr/>
        </p:nvSpPr>
        <p:spPr>
          <a:xfrm>
            <a:off x="0" y="0"/>
            <a:ext cx="4182386" cy="6858000"/>
          </a:xfrm>
          <a:prstGeom prst="rect">
            <a:avLst/>
          </a:prstGeom>
          <a:solidFill>
            <a:srgbClr val="FCC84D"/>
          </a:solidFill>
          <a:ln>
            <a:solidFill>
              <a:srgbClr val="FCC8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4608441" y="214170"/>
            <a:ext cx="5700748" cy="1331210"/>
          </a:xfrm>
        </p:spPr>
        <p:txBody>
          <a:bodyPr/>
          <a:lstStyle/>
          <a:p>
            <a:r>
              <a:rPr lang="fr-FR" dirty="0">
                <a:latin typeface="Syndicat BetaA Bold" pitchFamily="2" charset="77"/>
                <a:ea typeface="Syndicat BetaA Bold" pitchFamily="2" charset="77"/>
              </a:rPr>
              <a:t>Tour de table</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6</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8" name="ZoneTexte 17">
            <a:extLst>
              <a:ext uri="{FF2B5EF4-FFF2-40B4-BE49-F238E27FC236}">
                <a16:creationId xmlns:a16="http://schemas.microsoft.com/office/drawing/2014/main" id="{9017C33F-F574-204D-9476-BFFF05D6BF19}"/>
              </a:ext>
            </a:extLst>
          </p:cNvPr>
          <p:cNvSpPr txBox="1"/>
          <p:nvPr/>
        </p:nvSpPr>
        <p:spPr>
          <a:xfrm>
            <a:off x="8702987" y="6328197"/>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19" name="Rectangle 18">
            <a:extLst>
              <a:ext uri="{FF2B5EF4-FFF2-40B4-BE49-F238E27FC236}">
                <a16:creationId xmlns:a16="http://schemas.microsoft.com/office/drawing/2014/main" id="{7E20F5C5-4C4C-C244-82CE-314C256BE0AD}"/>
              </a:ext>
            </a:extLst>
          </p:cNvPr>
          <p:cNvSpPr/>
          <p:nvPr/>
        </p:nvSpPr>
        <p:spPr>
          <a:xfrm>
            <a:off x="5080791" y="2196355"/>
            <a:ext cx="6058985" cy="1314206"/>
          </a:xfrm>
          <a:prstGeom prst="rect">
            <a:avLst/>
          </a:prstGeom>
        </p:spPr>
        <p:txBody>
          <a:bodyPr wrap="square">
            <a:spAutoFit/>
          </a:bodyPr>
          <a:lstStyle/>
          <a:p>
            <a:pPr marL="285750" indent="-285750" algn="just">
              <a:lnSpc>
                <a:spcPct val="120000"/>
              </a:lnSpc>
              <a:spcAft>
                <a:spcPts val="1200"/>
              </a:spcAft>
              <a:buFont typeface="Arial" panose="020B0604020202020204" pitchFamily="34" charset="0"/>
              <a:buChar char="•"/>
            </a:pPr>
            <a:r>
              <a:rPr lang="fr-FR" b="1" dirty="0">
                <a:solidFill>
                  <a:schemeClr val="bg2">
                    <a:lumMod val="10000"/>
                  </a:schemeClr>
                </a:solidFill>
                <a:latin typeface="Syndicat BetaA Bold" pitchFamily="2" charset="77"/>
                <a:ea typeface="Syndicat BetaA Bold" pitchFamily="2" charset="77"/>
              </a:rPr>
              <a:t>Nom, prénom</a:t>
            </a:r>
          </a:p>
          <a:p>
            <a:pPr marL="285750" indent="-285750" algn="just">
              <a:lnSpc>
                <a:spcPct val="120000"/>
              </a:lnSpc>
              <a:spcAft>
                <a:spcPts val="1200"/>
              </a:spcAft>
              <a:buFont typeface="Arial" panose="020B0604020202020204" pitchFamily="34" charset="0"/>
              <a:buChar char="•"/>
            </a:pPr>
            <a:r>
              <a:rPr lang="fr-FR" b="1" dirty="0">
                <a:solidFill>
                  <a:schemeClr val="bg2">
                    <a:lumMod val="10000"/>
                  </a:schemeClr>
                </a:solidFill>
                <a:latin typeface="Syndicat BetaA Bold" pitchFamily="2" charset="77"/>
                <a:ea typeface="Syndicat BetaA Bold" pitchFamily="2" charset="77"/>
              </a:rPr>
              <a:t>Structure</a:t>
            </a:r>
            <a:endParaRPr lang="fr-FR" dirty="0">
              <a:solidFill>
                <a:schemeClr val="bg2">
                  <a:lumMod val="10000"/>
                </a:schemeClr>
              </a:solidFill>
              <a:latin typeface="Syndicat BetaA Light" pitchFamily="2" charset="77"/>
              <a:ea typeface="Syndicat BetaA Light" pitchFamily="2" charset="77"/>
            </a:endParaRPr>
          </a:p>
          <a:p>
            <a:pPr marL="285750" indent="-285750" algn="just">
              <a:lnSpc>
                <a:spcPct val="120000"/>
              </a:lnSpc>
              <a:spcAft>
                <a:spcPts val="1200"/>
              </a:spcAft>
              <a:buFont typeface="Arial" panose="020B0604020202020204" pitchFamily="34" charset="0"/>
              <a:buChar char="•"/>
            </a:pPr>
            <a:r>
              <a:rPr lang="fr-FR" b="1" dirty="0">
                <a:solidFill>
                  <a:schemeClr val="bg2">
                    <a:lumMod val="10000"/>
                  </a:schemeClr>
                </a:solidFill>
                <a:latin typeface="Syndicat BetaA Bold" pitchFamily="2" charset="77"/>
                <a:ea typeface="Syndicat BetaA Bold" pitchFamily="2" charset="77"/>
              </a:rPr>
              <a:t>Poste</a:t>
            </a:r>
          </a:p>
        </p:txBody>
      </p:sp>
      <p:cxnSp>
        <p:nvCxnSpPr>
          <p:cNvPr id="24" name="Connecteur droit 23">
            <a:extLst>
              <a:ext uri="{FF2B5EF4-FFF2-40B4-BE49-F238E27FC236}">
                <a16:creationId xmlns:a16="http://schemas.microsoft.com/office/drawing/2014/main" id="{C6F6095E-205A-FC42-B9A4-736B5B1A2446}"/>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78B40CCE-1387-6249-9011-35E6AC201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7" y="1291157"/>
            <a:ext cx="3550257" cy="3550257"/>
          </a:xfrm>
          <a:prstGeom prst="rect">
            <a:avLst/>
          </a:prstGeom>
        </p:spPr>
      </p:pic>
    </p:spTree>
    <p:extLst>
      <p:ext uri="{BB962C8B-B14F-4D97-AF65-F5344CB8AC3E}">
        <p14:creationId xmlns:p14="http://schemas.microsoft.com/office/powerpoint/2010/main" val="286176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D4BE838B-42F2-9E40-819A-7B46B16A904C}"/>
              </a:ext>
            </a:extLst>
          </p:cNvPr>
          <p:cNvPicPr>
            <a:picLocks noChangeAspect="1"/>
          </p:cNvPicPr>
          <p:nvPr/>
        </p:nvPicPr>
        <p:blipFill rotWithShape="1">
          <a:blip r:embed="rId3">
            <a:extLst>
              <a:ext uri="{28A0092B-C50C-407E-A947-70E740481C1C}">
                <a14:useLocalDpi xmlns:a14="http://schemas.microsoft.com/office/drawing/2010/main" val="0"/>
              </a:ext>
            </a:extLst>
          </a:blip>
          <a:srcRect l="7108" t="-148" b="186"/>
          <a:stretch/>
        </p:blipFill>
        <p:spPr>
          <a:xfrm>
            <a:off x="7656318" y="-13056"/>
            <a:ext cx="4535682" cy="6884111"/>
          </a:xfrm>
          <a:prstGeom prst="rect">
            <a:avLst/>
          </a:prstGeom>
        </p:spPr>
      </p:pic>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276607" y="301039"/>
            <a:ext cx="6291974" cy="1331210"/>
          </a:xfrm>
        </p:spPr>
        <p:txBody>
          <a:bodyPr/>
          <a:lstStyle/>
          <a:p>
            <a:r>
              <a:rPr lang="fr-FR" dirty="0">
                <a:latin typeface="Syndicat BetaA Bold" pitchFamily="2" charset="77"/>
                <a:ea typeface="Syndicat BetaA Bold" pitchFamily="2" charset="77"/>
              </a:rPr>
              <a:t>Pourquoi agir contre la précarité énergétique ?</a:t>
            </a:r>
          </a:p>
        </p:txBody>
      </p:sp>
      <p:sp>
        <p:nvSpPr>
          <p:cNvPr id="3" name="Espace réservé du contenu 2">
            <a:extLst>
              <a:ext uri="{FF2B5EF4-FFF2-40B4-BE49-F238E27FC236}">
                <a16:creationId xmlns:a16="http://schemas.microsoft.com/office/drawing/2014/main" id="{C9F8CC6E-FD5C-488A-B644-B054B402D4BA}"/>
              </a:ext>
            </a:extLst>
          </p:cNvPr>
          <p:cNvSpPr>
            <a:spLocks noGrp="1"/>
          </p:cNvSpPr>
          <p:nvPr>
            <p:ph idx="1"/>
          </p:nvPr>
        </p:nvSpPr>
        <p:spPr>
          <a:xfrm>
            <a:off x="430894" y="3152522"/>
            <a:ext cx="5654923" cy="2285101"/>
          </a:xfrm>
        </p:spPr>
        <p:txBody>
          <a:bodyPr/>
          <a:lstStyle/>
          <a:p>
            <a:pPr marL="0" indent="0" algn="just">
              <a:spcAft>
                <a:spcPts val="1200"/>
              </a:spcAft>
              <a:buNone/>
            </a:pPr>
            <a:r>
              <a:rPr lang="fr-FR" sz="1400" b="0" dirty="0">
                <a:solidFill>
                  <a:schemeClr val="bg2">
                    <a:lumMod val="10000"/>
                  </a:schemeClr>
                </a:solidFill>
                <a:latin typeface="Syndicat BetaA" pitchFamily="2" charset="77"/>
                <a:ea typeface="Syndicat BetaA" pitchFamily="2" charset="77"/>
              </a:rPr>
              <a:t>De par leurs compétences, les collectivités territoriales peuvent agir pour résorber ce phénomène, ce qui permet de :</a:t>
            </a:r>
          </a:p>
          <a:p>
            <a:pPr lvl="4" algn="just">
              <a:spcAft>
                <a:spcPts val="1200"/>
              </a:spcAft>
              <a:buFont typeface="Courier New" panose="02070309020205020404" pitchFamily="49" charset="0"/>
              <a:buChar char="o"/>
            </a:pPr>
            <a:r>
              <a:rPr lang="fr-FR" sz="1200" b="0" dirty="0">
                <a:solidFill>
                  <a:schemeClr val="bg2">
                    <a:lumMod val="10000"/>
                  </a:schemeClr>
                </a:solidFill>
                <a:latin typeface="Syndicat BetaA" pitchFamily="2" charset="77"/>
                <a:ea typeface="Syndicat BetaA" pitchFamily="2" charset="77"/>
              </a:rPr>
              <a:t>  </a:t>
            </a:r>
            <a:r>
              <a:rPr lang="fr-FR" sz="1200" b="0" dirty="0">
                <a:solidFill>
                  <a:schemeClr val="bg2">
                    <a:lumMod val="10000"/>
                  </a:schemeClr>
                </a:solidFill>
                <a:latin typeface="Syndicat BetaA Light" pitchFamily="2" charset="77"/>
                <a:ea typeface="Syndicat BetaA Light" pitchFamily="2" charset="77"/>
              </a:rPr>
              <a:t>Réduire les inégalités et augmenter le pouvoir d’achat </a:t>
            </a:r>
          </a:p>
          <a:p>
            <a:pPr lvl="4" algn="just">
              <a:spcAft>
                <a:spcPts val="1200"/>
              </a:spcAft>
              <a:buFont typeface="Courier New" panose="02070309020205020404" pitchFamily="49" charset="0"/>
              <a:buChar char="o"/>
            </a:pPr>
            <a:r>
              <a:rPr lang="fr-FR" sz="1200" b="0" dirty="0">
                <a:solidFill>
                  <a:schemeClr val="bg2">
                    <a:lumMod val="10000"/>
                  </a:schemeClr>
                </a:solidFill>
                <a:latin typeface="Syndicat BetaA Light" pitchFamily="2" charset="77"/>
                <a:ea typeface="Syndicat BetaA Light" pitchFamily="2" charset="77"/>
              </a:rPr>
              <a:t>  Optimiser l’efficacité des aides publiques</a:t>
            </a:r>
          </a:p>
          <a:p>
            <a:pPr lvl="4" algn="just">
              <a:spcAft>
                <a:spcPts val="1200"/>
              </a:spcAft>
              <a:buFont typeface="Courier New" panose="02070309020205020404" pitchFamily="49" charset="0"/>
              <a:buChar char="o"/>
            </a:pPr>
            <a:r>
              <a:rPr lang="fr-FR" sz="1200" b="0" dirty="0">
                <a:solidFill>
                  <a:schemeClr val="bg2">
                    <a:lumMod val="10000"/>
                  </a:schemeClr>
                </a:solidFill>
                <a:latin typeface="Syndicat BetaA Light" pitchFamily="2" charset="77"/>
                <a:ea typeface="Syndicat BetaA Light" pitchFamily="2" charset="77"/>
              </a:rPr>
              <a:t>  Favoriser la rénovation des passoires énergétiques</a:t>
            </a:r>
          </a:p>
          <a:p>
            <a:pPr lvl="4" algn="just">
              <a:spcAft>
                <a:spcPts val="1200"/>
              </a:spcAft>
              <a:buFont typeface="Courier New" panose="02070309020205020404" pitchFamily="49" charset="0"/>
              <a:buChar char="o"/>
            </a:pPr>
            <a:r>
              <a:rPr lang="fr-FR" sz="1200" b="0" dirty="0">
                <a:solidFill>
                  <a:schemeClr val="bg2">
                    <a:lumMod val="10000"/>
                  </a:schemeClr>
                </a:solidFill>
                <a:latin typeface="Syndicat BetaA Light" pitchFamily="2" charset="77"/>
                <a:ea typeface="Syndicat BetaA Light" pitchFamily="2" charset="77"/>
              </a:rPr>
              <a:t>  Répondre à un enjeu sanitaire et réduire les dépenses de santé</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7</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8" name="ZoneTexte 17">
            <a:extLst>
              <a:ext uri="{FF2B5EF4-FFF2-40B4-BE49-F238E27FC236}">
                <a16:creationId xmlns:a16="http://schemas.microsoft.com/office/drawing/2014/main" id="{9017C33F-F574-204D-9476-BFFF05D6BF19}"/>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cxnSp>
        <p:nvCxnSpPr>
          <p:cNvPr id="24" name="Connecteur droit 23">
            <a:extLst>
              <a:ext uri="{FF2B5EF4-FFF2-40B4-BE49-F238E27FC236}">
                <a16:creationId xmlns:a16="http://schemas.microsoft.com/office/drawing/2014/main" id="{C6F6095E-205A-FC42-B9A4-736B5B1A2446}"/>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3E363CE-7870-E44A-8675-F6FEEA383E5A}"/>
              </a:ext>
            </a:extLst>
          </p:cNvPr>
          <p:cNvSpPr/>
          <p:nvPr/>
        </p:nvSpPr>
        <p:spPr>
          <a:xfrm>
            <a:off x="396939" y="2054467"/>
            <a:ext cx="5654923" cy="803297"/>
          </a:xfrm>
          <a:prstGeom prst="rect">
            <a:avLst/>
          </a:prstGeom>
        </p:spPr>
        <p:txBody>
          <a:bodyPr wrap="square">
            <a:spAutoFit/>
          </a:bodyPr>
          <a:lstStyle/>
          <a:p>
            <a:pPr algn="just">
              <a:lnSpc>
                <a:spcPct val="120000"/>
              </a:lnSpc>
              <a:spcAft>
                <a:spcPts val="600"/>
              </a:spcAft>
            </a:pPr>
            <a:r>
              <a:rPr lang="fr-FR" sz="1400" dirty="0">
                <a:solidFill>
                  <a:schemeClr val="bg2">
                    <a:lumMod val="10000"/>
                  </a:schemeClr>
                </a:solidFill>
                <a:latin typeface="Syndicat BetaA" pitchFamily="2" charset="77"/>
                <a:ea typeface="Syndicat BetaA" pitchFamily="2" charset="77"/>
              </a:rPr>
              <a:t>La précarité énergétique désigne la difficulté, voire l’incapacité pour un ménage de chauffer son logement à un coût acceptable au regard de ses revenus. </a:t>
            </a:r>
          </a:p>
        </p:txBody>
      </p:sp>
    </p:spTree>
    <p:extLst>
      <p:ext uri="{BB962C8B-B14F-4D97-AF65-F5344CB8AC3E}">
        <p14:creationId xmlns:p14="http://schemas.microsoft.com/office/powerpoint/2010/main" val="1611642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487337" y="-397632"/>
            <a:ext cx="4623391" cy="2037450"/>
          </a:xfrm>
        </p:spPr>
        <p:txBody>
          <a:bodyPr/>
          <a:lstStyle/>
          <a:p>
            <a:r>
              <a:rPr lang="fr-FR" dirty="0">
                <a:latin typeface="Syndicat BetaA Bold" pitchFamily="2" charset="77"/>
                <a:ea typeface="Syndicat BetaA Bold" pitchFamily="2" charset="77"/>
              </a:rPr>
              <a:t>Le Slime en quelques mots</a:t>
            </a:r>
          </a:p>
        </p:txBody>
      </p:sp>
      <p:sp>
        <p:nvSpPr>
          <p:cNvPr id="3" name="Espace réservé du contenu 2">
            <a:extLst>
              <a:ext uri="{FF2B5EF4-FFF2-40B4-BE49-F238E27FC236}">
                <a16:creationId xmlns:a16="http://schemas.microsoft.com/office/drawing/2014/main" id="{C9F8CC6E-FD5C-488A-B644-B054B402D4BA}"/>
              </a:ext>
            </a:extLst>
          </p:cNvPr>
          <p:cNvSpPr>
            <a:spLocks noGrp="1"/>
          </p:cNvSpPr>
          <p:nvPr>
            <p:ph idx="1"/>
          </p:nvPr>
        </p:nvSpPr>
        <p:spPr>
          <a:xfrm>
            <a:off x="336181" y="2922213"/>
            <a:ext cx="3730994" cy="3057522"/>
          </a:xfrm>
        </p:spPr>
        <p:txBody>
          <a:bodyPr/>
          <a:lstStyle/>
          <a:p>
            <a:pPr marL="0" indent="0" algn="just">
              <a:spcAft>
                <a:spcPts val="600"/>
              </a:spcAft>
              <a:buNone/>
            </a:pPr>
            <a:r>
              <a:rPr lang="fr-FR" sz="1600" dirty="0">
                <a:latin typeface="Syndicat BetaA Bold" pitchFamily="2" charset="77"/>
                <a:ea typeface="Syndicat BetaA Bold" pitchFamily="2" charset="77"/>
              </a:rPr>
              <a:t>Objectifs du programme </a:t>
            </a:r>
          </a:p>
          <a:p>
            <a:pPr marL="0" indent="0" algn="just">
              <a:spcAft>
                <a:spcPts val="600"/>
              </a:spcAft>
              <a:buNone/>
            </a:pPr>
            <a:r>
              <a:rPr lang="fr-FR" sz="1400" b="0" dirty="0">
                <a:solidFill>
                  <a:schemeClr val="bg2">
                    <a:lumMod val="10000"/>
                  </a:schemeClr>
                </a:solidFill>
                <a:latin typeface="Syndicat BetaA Light" pitchFamily="2" charset="77"/>
                <a:ea typeface="Syndicat BetaA Light" pitchFamily="2" charset="77"/>
              </a:rPr>
              <a:t>Massifier le repérage, l’orientation et l’accompagnement des ménages en situation de précarité énergétique.</a:t>
            </a:r>
          </a:p>
          <a:p>
            <a:pPr marL="0" indent="0" algn="just">
              <a:spcAft>
                <a:spcPts val="600"/>
              </a:spcAft>
              <a:buNone/>
            </a:pPr>
            <a:r>
              <a:rPr lang="fr-FR" sz="1400" b="0" dirty="0">
                <a:latin typeface="Syndicat BetaA Light" pitchFamily="2" charset="77"/>
                <a:ea typeface="Syndicat BetaA Light" pitchFamily="2" charset="77"/>
              </a:rPr>
              <a:t> </a:t>
            </a:r>
            <a:endParaRPr lang="fr-FR" sz="1600" dirty="0">
              <a:latin typeface="Syndicat BetaA Bold" pitchFamily="2" charset="77"/>
              <a:ea typeface="Syndicat BetaA Bold" pitchFamily="2" charset="77"/>
            </a:endParaRPr>
          </a:p>
          <a:p>
            <a:pPr marL="0" indent="0" algn="just">
              <a:spcAft>
                <a:spcPts val="600"/>
              </a:spcAft>
              <a:buNone/>
            </a:pPr>
            <a:r>
              <a:rPr lang="fr-FR" sz="1600" dirty="0">
                <a:latin typeface="Syndicat BetaA Bold" pitchFamily="2" charset="77"/>
                <a:ea typeface="Syndicat BetaA Bold" pitchFamily="2" charset="77"/>
              </a:rPr>
              <a:t>Public visé</a:t>
            </a:r>
          </a:p>
          <a:p>
            <a:pPr marL="0" indent="0" algn="just">
              <a:spcAft>
                <a:spcPts val="600"/>
              </a:spcAft>
              <a:buNone/>
            </a:pPr>
            <a:r>
              <a:rPr lang="fr-FR" sz="1400" b="0" dirty="0">
                <a:solidFill>
                  <a:schemeClr val="bg2">
                    <a:lumMod val="10000"/>
                  </a:schemeClr>
                </a:solidFill>
                <a:latin typeface="Syndicat BetaA Light" pitchFamily="2" charset="77"/>
                <a:ea typeface="Syndicat BetaA Light" pitchFamily="2" charset="77"/>
              </a:rPr>
              <a:t>Tous les </a:t>
            </a:r>
            <a:r>
              <a:rPr lang="fr-FR" sz="1400" b="0" dirty="0">
                <a:solidFill>
                  <a:schemeClr val="bg2">
                    <a:lumMod val="10000"/>
                  </a:schemeClr>
                </a:solidFill>
                <a:latin typeface="Syndicat BetaA" pitchFamily="2" charset="77"/>
                <a:ea typeface="Syndicat BetaA" pitchFamily="2" charset="77"/>
              </a:rPr>
              <a:t>ménages très modestes</a:t>
            </a:r>
            <a:r>
              <a:rPr lang="fr-FR" sz="1400" b="0" dirty="0">
                <a:solidFill>
                  <a:schemeClr val="bg2">
                    <a:lumMod val="10000"/>
                  </a:schemeClr>
                </a:solidFill>
                <a:latin typeface="Syndicat BetaA Light" pitchFamily="2" charset="77"/>
                <a:ea typeface="Syndicat BetaA Light" pitchFamily="2" charset="77"/>
              </a:rPr>
              <a:t>, quel que soit leur statut d’occupation : propriétaires occupants, locataires du parc privé et du parc social.</a:t>
            </a:r>
          </a:p>
          <a:p>
            <a:pPr marL="0" indent="0" algn="just">
              <a:spcAft>
                <a:spcPts val="600"/>
              </a:spcAft>
              <a:buNone/>
            </a:pPr>
            <a:endParaRPr lang="fr-FR" sz="1200" b="0" dirty="0">
              <a:latin typeface="Syndicat BetaA Light" pitchFamily="2" charset="77"/>
              <a:ea typeface="Syndicat BetaA Light" pitchFamily="2" charset="77"/>
            </a:endParaRP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8</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4018369-C4A2-714E-9DB2-7252D1334383}"/>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21" name="ZoneTexte 20">
            <a:extLst>
              <a:ext uri="{FF2B5EF4-FFF2-40B4-BE49-F238E27FC236}">
                <a16:creationId xmlns:a16="http://schemas.microsoft.com/office/drawing/2014/main" id="{633C07D8-E1F2-6B4A-B2B5-A90834FDD4D1}"/>
              </a:ext>
            </a:extLst>
          </p:cNvPr>
          <p:cNvSpPr txBox="1"/>
          <p:nvPr/>
        </p:nvSpPr>
        <p:spPr>
          <a:xfrm>
            <a:off x="7993908" y="1578530"/>
            <a:ext cx="3710755" cy="4401205"/>
          </a:xfrm>
          <a:prstGeom prst="rect">
            <a:avLst/>
          </a:prstGeom>
          <a:noFill/>
        </p:spPr>
        <p:txBody>
          <a:bodyPr wrap="square">
            <a:spAutoFit/>
          </a:bodyPr>
          <a:lstStyle/>
          <a:p>
            <a:pPr marL="0" indent="0" algn="just">
              <a:lnSpc>
                <a:spcPct val="120000"/>
              </a:lnSpc>
              <a:spcAft>
                <a:spcPts val="600"/>
              </a:spcAft>
              <a:buNone/>
            </a:pPr>
            <a:r>
              <a:rPr lang="fr-FR" sz="1600" dirty="0">
                <a:latin typeface="Syndicat BetaA Bold" pitchFamily="2" charset="77"/>
                <a:ea typeface="Syndicat BetaA Bold" pitchFamily="2" charset="77"/>
              </a:rPr>
              <a:t>Méthodes de repérage </a:t>
            </a:r>
          </a:p>
          <a:p>
            <a:pPr algn="just">
              <a:lnSpc>
                <a:spcPct val="120000"/>
              </a:lnSpc>
              <a:spcAft>
                <a:spcPts val="600"/>
              </a:spcAft>
            </a:pPr>
            <a:r>
              <a:rPr lang="fr-FR" sz="1400" dirty="0">
                <a:solidFill>
                  <a:schemeClr val="bg2">
                    <a:lumMod val="10000"/>
                  </a:schemeClr>
                </a:solidFill>
                <a:latin typeface="Syndicat BetaA Light" pitchFamily="2" charset="77"/>
                <a:ea typeface="Syndicat BetaA Light" pitchFamily="2" charset="77"/>
              </a:rPr>
              <a:t>Principe : s’appuyer sur un réseau de donneurs d’alerte animé par la collectivité.</a:t>
            </a:r>
          </a:p>
          <a:p>
            <a:pPr algn="just">
              <a:lnSpc>
                <a:spcPct val="120000"/>
              </a:lnSpc>
              <a:spcAft>
                <a:spcPts val="600"/>
              </a:spcAft>
            </a:pPr>
            <a:r>
              <a:rPr lang="fr-FR" sz="1400" dirty="0">
                <a:solidFill>
                  <a:schemeClr val="bg2">
                    <a:lumMod val="10000"/>
                  </a:schemeClr>
                </a:solidFill>
                <a:latin typeface="Syndicat BetaA" pitchFamily="2" charset="77"/>
                <a:ea typeface="Syndicat BetaA" pitchFamily="2" charset="77"/>
              </a:rPr>
              <a:t>Démarche d’</a:t>
            </a:r>
            <a:r>
              <a:rPr lang="fr-FR" sz="1400" i="1" dirty="0">
                <a:solidFill>
                  <a:schemeClr val="bg2">
                    <a:lumMod val="10000"/>
                  </a:schemeClr>
                </a:solidFill>
                <a:latin typeface="Syndicat BetaA" pitchFamily="2" charset="77"/>
                <a:ea typeface="Syndicat BetaA" pitchFamily="2" charset="77"/>
              </a:rPr>
              <a:t>aller vers </a:t>
            </a:r>
            <a:r>
              <a:rPr lang="fr-FR" sz="1400" dirty="0">
                <a:solidFill>
                  <a:schemeClr val="bg2">
                    <a:lumMod val="10000"/>
                  </a:schemeClr>
                </a:solidFill>
                <a:latin typeface="Syndicat BetaA Light" pitchFamily="2" charset="77"/>
                <a:ea typeface="Syndicat BetaA Light" pitchFamily="2" charset="77"/>
              </a:rPr>
              <a:t>pour</a:t>
            </a:r>
            <a:r>
              <a:rPr lang="fr-FR" sz="1400" i="1" dirty="0">
                <a:solidFill>
                  <a:schemeClr val="bg2">
                    <a:lumMod val="10000"/>
                  </a:schemeClr>
                </a:solidFill>
                <a:latin typeface="Syndicat BetaA Light" pitchFamily="2" charset="77"/>
                <a:ea typeface="Syndicat BetaA Light" pitchFamily="2" charset="77"/>
              </a:rPr>
              <a:t> </a:t>
            </a:r>
            <a:r>
              <a:rPr lang="fr-FR" sz="1400" dirty="0">
                <a:solidFill>
                  <a:schemeClr val="bg2">
                    <a:lumMod val="10000"/>
                  </a:schemeClr>
                </a:solidFill>
                <a:latin typeface="Syndicat BetaA Light" pitchFamily="2" charset="77"/>
                <a:ea typeface="Syndicat BetaA Light" pitchFamily="2" charset="77"/>
              </a:rPr>
              <a:t>identifier les ménages encore mal ciblés par les dispositifs classiques de l'action sociale ou de l'amélioration de l'habitat.</a:t>
            </a:r>
            <a:endParaRPr lang="fr-FR" sz="1400" dirty="0">
              <a:solidFill>
                <a:schemeClr val="bg2">
                  <a:lumMod val="10000"/>
                </a:schemeClr>
              </a:solidFill>
              <a:latin typeface="Syndicat BetaA Bold" pitchFamily="2" charset="77"/>
              <a:ea typeface="Syndicat BetaA Bold" pitchFamily="2" charset="77"/>
            </a:endParaRPr>
          </a:p>
          <a:p>
            <a:pPr marL="0" indent="0" algn="just">
              <a:lnSpc>
                <a:spcPct val="120000"/>
              </a:lnSpc>
              <a:spcAft>
                <a:spcPts val="600"/>
              </a:spcAft>
              <a:buNone/>
            </a:pPr>
            <a:endParaRPr lang="fr-FR" sz="1400" dirty="0">
              <a:latin typeface="Syndicat BetaA Bold" pitchFamily="2" charset="77"/>
              <a:ea typeface="Syndicat BetaA Bold" pitchFamily="2" charset="77"/>
            </a:endParaRPr>
          </a:p>
          <a:p>
            <a:pPr marL="0" indent="0" algn="just">
              <a:lnSpc>
                <a:spcPct val="120000"/>
              </a:lnSpc>
              <a:spcAft>
                <a:spcPts val="600"/>
              </a:spcAft>
              <a:buNone/>
            </a:pPr>
            <a:r>
              <a:rPr lang="fr-FR" sz="1600" dirty="0">
                <a:latin typeface="Syndicat BetaA Bold" pitchFamily="2" charset="77"/>
                <a:ea typeface="Syndicat BetaA Bold" pitchFamily="2" charset="77"/>
              </a:rPr>
              <a:t>Sortir des solutions curatives pour un accompagnement préventif</a:t>
            </a:r>
          </a:p>
          <a:p>
            <a:pPr marL="0" indent="0" algn="just">
              <a:lnSpc>
                <a:spcPct val="120000"/>
              </a:lnSpc>
              <a:spcAft>
                <a:spcPts val="600"/>
              </a:spcAft>
              <a:buNone/>
            </a:pPr>
            <a:r>
              <a:rPr lang="fr-FR" sz="1400" dirty="0">
                <a:solidFill>
                  <a:schemeClr val="bg2">
                    <a:lumMod val="10000"/>
                  </a:schemeClr>
                </a:solidFill>
                <a:latin typeface="Syndicat BetaA Light" pitchFamily="2" charset="77"/>
                <a:ea typeface="Syndicat BetaA Light" pitchFamily="2" charset="77"/>
              </a:rPr>
              <a:t>Le Slime s’appuie sur le </a:t>
            </a:r>
            <a:r>
              <a:rPr lang="fr-FR" sz="1400" dirty="0">
                <a:solidFill>
                  <a:schemeClr val="bg2">
                    <a:lumMod val="10000"/>
                  </a:schemeClr>
                </a:solidFill>
                <a:latin typeface="Syndicat BetaA" pitchFamily="2" charset="77"/>
                <a:ea typeface="Syndicat BetaA" pitchFamily="2" charset="77"/>
              </a:rPr>
              <a:t>pouvoir d’agir </a:t>
            </a:r>
            <a:r>
              <a:rPr lang="fr-FR" sz="1400" dirty="0">
                <a:solidFill>
                  <a:schemeClr val="bg2">
                    <a:lumMod val="10000"/>
                  </a:schemeClr>
                </a:solidFill>
                <a:latin typeface="Syndicat BetaA Light" pitchFamily="2" charset="77"/>
                <a:ea typeface="Syndicat BetaA Light" pitchFamily="2" charset="77"/>
              </a:rPr>
              <a:t>des ménages en instaurant une relation de confiance et en leur permettant de reprendre en main les questions d’énergie dans leur logement.</a:t>
            </a:r>
          </a:p>
        </p:txBody>
      </p:sp>
      <p:sp>
        <p:nvSpPr>
          <p:cNvPr id="23" name="ZoneTexte 22">
            <a:extLst>
              <a:ext uri="{FF2B5EF4-FFF2-40B4-BE49-F238E27FC236}">
                <a16:creationId xmlns:a16="http://schemas.microsoft.com/office/drawing/2014/main" id="{EE7913A5-066E-D448-9448-41A72EE03C51}"/>
              </a:ext>
            </a:extLst>
          </p:cNvPr>
          <p:cNvSpPr txBox="1"/>
          <p:nvPr/>
        </p:nvSpPr>
        <p:spPr>
          <a:xfrm>
            <a:off x="276607" y="1958512"/>
            <a:ext cx="4231858" cy="646331"/>
          </a:xfrm>
          <a:prstGeom prst="rect">
            <a:avLst/>
          </a:prstGeom>
          <a:noFill/>
        </p:spPr>
        <p:txBody>
          <a:bodyPr wrap="square">
            <a:spAutoFit/>
          </a:bodyPr>
          <a:lstStyle/>
          <a:p>
            <a:pPr marL="0" indent="0">
              <a:buNone/>
            </a:pPr>
            <a:r>
              <a:rPr lang="fr-FR" sz="1800" dirty="0">
                <a:latin typeface="Syndicat BetaA Bold" pitchFamily="2" charset="77"/>
                <a:ea typeface="Syndicat BetaA Bold" pitchFamily="2" charset="77"/>
              </a:rPr>
              <a:t>Le Slime est un  programme CEE porté par le CLER depuis 2013</a:t>
            </a:r>
          </a:p>
        </p:txBody>
      </p:sp>
      <p:pic>
        <p:nvPicPr>
          <p:cNvPr id="25" name="Image 24">
            <a:extLst>
              <a:ext uri="{FF2B5EF4-FFF2-40B4-BE49-F238E27FC236}">
                <a16:creationId xmlns:a16="http://schemas.microsoft.com/office/drawing/2014/main" id="{89A79257-F3B8-BF49-9802-0992F6C67F20}"/>
              </a:ext>
            </a:extLst>
          </p:cNvPr>
          <p:cNvPicPr>
            <a:picLocks noChangeAspect="1"/>
          </p:cNvPicPr>
          <p:nvPr/>
        </p:nvPicPr>
        <p:blipFill rotWithShape="1">
          <a:blip r:embed="rId3">
            <a:extLst>
              <a:ext uri="{28A0092B-C50C-407E-A947-70E740481C1C}">
                <a14:useLocalDpi xmlns:a14="http://schemas.microsoft.com/office/drawing/2010/main" val="0"/>
              </a:ext>
            </a:extLst>
          </a:blip>
          <a:srcRect t="14637" b="16669"/>
          <a:stretch/>
        </p:blipFill>
        <p:spPr>
          <a:xfrm>
            <a:off x="4508465" y="1603119"/>
            <a:ext cx="3311813" cy="3219444"/>
          </a:xfrm>
          <a:prstGeom prst="rect">
            <a:avLst/>
          </a:prstGeom>
        </p:spPr>
      </p:pic>
    </p:spTree>
    <p:extLst>
      <p:ext uri="{BB962C8B-B14F-4D97-AF65-F5344CB8AC3E}">
        <p14:creationId xmlns:p14="http://schemas.microsoft.com/office/powerpoint/2010/main" val="346976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9BCA1-8AB4-4C1B-AD08-C4B778CF0CCC}"/>
              </a:ext>
            </a:extLst>
          </p:cNvPr>
          <p:cNvSpPr>
            <a:spLocks noGrp="1"/>
          </p:cNvSpPr>
          <p:nvPr>
            <p:ph type="title"/>
          </p:nvPr>
        </p:nvSpPr>
        <p:spPr>
          <a:xfrm>
            <a:off x="554978" y="-336093"/>
            <a:ext cx="4623391" cy="2037450"/>
          </a:xfrm>
        </p:spPr>
        <p:txBody>
          <a:bodyPr/>
          <a:lstStyle/>
          <a:p>
            <a:r>
              <a:rPr lang="fr-FR" dirty="0">
                <a:latin typeface="Syndicat BetaA Bold" pitchFamily="2" charset="77"/>
                <a:ea typeface="Syndicat BetaA Bold" pitchFamily="2" charset="77"/>
              </a:rPr>
              <a:t>Le Slime en quelques mots</a:t>
            </a:r>
          </a:p>
        </p:txBody>
      </p:sp>
      <p:sp>
        <p:nvSpPr>
          <p:cNvPr id="6" name="Espace réservé du numéro de diapositive 5">
            <a:extLst>
              <a:ext uri="{FF2B5EF4-FFF2-40B4-BE49-F238E27FC236}">
                <a16:creationId xmlns:a16="http://schemas.microsoft.com/office/drawing/2014/main" id="{CB9D1F44-B85C-42A5-A2B4-14F9A4FF499E}"/>
              </a:ext>
            </a:extLst>
          </p:cNvPr>
          <p:cNvSpPr>
            <a:spLocks noGrp="1"/>
          </p:cNvSpPr>
          <p:nvPr>
            <p:ph type="sldNum" sz="quarter" idx="12"/>
          </p:nvPr>
        </p:nvSpPr>
        <p:spPr/>
        <p:txBody>
          <a:bodyPr/>
          <a:lstStyle/>
          <a:p>
            <a:fld id="{9E6BA996-A1A7-48A9-A6EC-4545BBCA3A04}" type="slidenum">
              <a:rPr lang="fr-FR" smtClean="0"/>
              <a:pPr/>
              <a:t>9</a:t>
            </a:fld>
            <a:endParaRPr lang="fr-FR" dirty="0"/>
          </a:p>
        </p:txBody>
      </p:sp>
      <p:grpSp>
        <p:nvGrpSpPr>
          <p:cNvPr id="8" name="Groupe 7">
            <a:extLst>
              <a:ext uri="{FF2B5EF4-FFF2-40B4-BE49-F238E27FC236}">
                <a16:creationId xmlns:a16="http://schemas.microsoft.com/office/drawing/2014/main" id="{24D93E23-562C-45F8-9431-E21A8E4788E3}"/>
              </a:ext>
            </a:extLst>
          </p:cNvPr>
          <p:cNvGrpSpPr/>
          <p:nvPr/>
        </p:nvGrpSpPr>
        <p:grpSpPr>
          <a:xfrm>
            <a:off x="276608" y="6346924"/>
            <a:ext cx="739638" cy="248434"/>
            <a:chOff x="282892" y="5515927"/>
            <a:chExt cx="1479275" cy="496868"/>
          </a:xfrm>
        </p:grpSpPr>
        <p:sp>
          <p:nvSpPr>
            <p:cNvPr id="9" name="Forme libre : forme 8">
              <a:extLst>
                <a:ext uri="{FF2B5EF4-FFF2-40B4-BE49-F238E27FC236}">
                  <a16:creationId xmlns:a16="http://schemas.microsoft.com/office/drawing/2014/main" id="{02734320-22CC-48D3-9838-DABB12DA47BE}"/>
                </a:ext>
              </a:extLst>
            </p:cNvPr>
            <p:cNvSpPr/>
            <p:nvPr userDrawn="1"/>
          </p:nvSpPr>
          <p:spPr>
            <a:xfrm>
              <a:off x="824226" y="5515927"/>
              <a:ext cx="55796" cy="56319"/>
            </a:xfrm>
            <a:custGeom>
              <a:avLst/>
              <a:gdLst>
                <a:gd name="connsiteX0" fmla="*/ 33135 w 98145"/>
                <a:gd name="connsiteY0" fmla="*/ 2919 h 99081"/>
                <a:gd name="connsiteX1" fmla="*/ 97923 w 98145"/>
                <a:gd name="connsiteY1" fmla="*/ 47276 h 99081"/>
                <a:gd name="connsiteX2" fmla="*/ 84604 w 98145"/>
                <a:gd name="connsiteY2" fmla="*/ 84402 h 99081"/>
                <a:gd name="connsiteX3" fmla="*/ 31760 w 98145"/>
                <a:gd name="connsiteY3" fmla="*/ 95835 h 99081"/>
                <a:gd name="connsiteX4" fmla="*/ 28 w 98145"/>
                <a:gd name="connsiteY4" fmla="*/ 49797 h 99081"/>
                <a:gd name="connsiteX5" fmla="*/ 33135 w 98145"/>
                <a:gd name="connsiteY5" fmla="*/ 2919 h 9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45" h="99081">
                  <a:moveTo>
                    <a:pt x="33135" y="2919"/>
                  </a:moveTo>
                  <a:cubicBezTo>
                    <a:pt x="62218" y="-8540"/>
                    <a:pt x="99476" y="15294"/>
                    <a:pt x="97923" y="47276"/>
                  </a:cubicBezTo>
                  <a:cubicBezTo>
                    <a:pt x="99272" y="60924"/>
                    <a:pt x="94434" y="74827"/>
                    <a:pt x="84604" y="84402"/>
                  </a:cubicBezTo>
                  <a:cubicBezTo>
                    <a:pt x="71310" y="98279"/>
                    <a:pt x="49587" y="102837"/>
                    <a:pt x="31760" y="95835"/>
                  </a:cubicBezTo>
                  <a:cubicBezTo>
                    <a:pt x="13271" y="88756"/>
                    <a:pt x="-711" y="69913"/>
                    <a:pt x="28" y="49797"/>
                  </a:cubicBezTo>
                  <a:cubicBezTo>
                    <a:pt x="-583" y="29172"/>
                    <a:pt x="13551" y="9310"/>
                    <a:pt x="33135" y="2919"/>
                  </a:cubicBezTo>
                  <a:close/>
                </a:path>
              </a:pathLst>
            </a:custGeom>
            <a:solidFill>
              <a:schemeClr val="accent4"/>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Forme libre : forme 9">
              <a:extLst>
                <a:ext uri="{FF2B5EF4-FFF2-40B4-BE49-F238E27FC236}">
                  <a16:creationId xmlns:a16="http://schemas.microsoft.com/office/drawing/2014/main" id="{3B8B7BA8-8AF4-48B2-AC53-8313FB4256B2}"/>
                </a:ext>
              </a:extLst>
            </p:cNvPr>
            <p:cNvSpPr/>
            <p:nvPr userDrawn="1"/>
          </p:nvSpPr>
          <p:spPr>
            <a:xfrm>
              <a:off x="987016" y="5635810"/>
              <a:ext cx="466544" cy="367577"/>
            </a:xfrm>
            <a:custGeom>
              <a:avLst/>
              <a:gdLst>
                <a:gd name="connsiteX0" fmla="*/ 188665 w 820649"/>
                <a:gd name="connsiteY0" fmla="*/ 9265 h 646671"/>
                <a:gd name="connsiteX1" fmla="*/ 278079 w 820649"/>
                <a:gd name="connsiteY1" fmla="*/ 2109 h 646671"/>
                <a:gd name="connsiteX2" fmla="*/ 368919 w 820649"/>
                <a:gd name="connsiteY2" fmla="*/ 43538 h 646671"/>
                <a:gd name="connsiteX3" fmla="*/ 417001 w 820649"/>
                <a:gd name="connsiteY3" fmla="*/ 131209 h 646671"/>
                <a:gd name="connsiteX4" fmla="*/ 533257 w 820649"/>
                <a:gd name="connsiteY4" fmla="*/ 30450 h 646671"/>
                <a:gd name="connsiteX5" fmla="*/ 634590 w 820649"/>
                <a:gd name="connsiteY5" fmla="*/ 149 h 646671"/>
                <a:gd name="connsiteX6" fmla="*/ 753750 w 820649"/>
                <a:gd name="connsiteY6" fmla="*/ 38038 h 646671"/>
                <a:gd name="connsiteX7" fmla="*/ 810821 w 820649"/>
                <a:gd name="connsiteY7" fmla="*/ 142133 h 646671"/>
                <a:gd name="connsiteX8" fmla="*/ 820549 w 820649"/>
                <a:gd name="connsiteY8" fmla="*/ 304946 h 646671"/>
                <a:gd name="connsiteX9" fmla="*/ 820549 w 820649"/>
                <a:gd name="connsiteY9" fmla="*/ 646639 h 646671"/>
                <a:gd name="connsiteX10" fmla="*/ 780592 w 820649"/>
                <a:gd name="connsiteY10" fmla="*/ 646588 h 646671"/>
                <a:gd name="connsiteX11" fmla="*/ 780668 w 820649"/>
                <a:gd name="connsiteY11" fmla="*/ 246278 h 646671"/>
                <a:gd name="connsiteX12" fmla="*/ 753571 w 820649"/>
                <a:gd name="connsiteY12" fmla="*/ 104447 h 646671"/>
                <a:gd name="connsiteX13" fmla="*/ 682060 w 820649"/>
                <a:gd name="connsiteY13" fmla="*/ 44328 h 646671"/>
                <a:gd name="connsiteX14" fmla="*/ 564989 w 820649"/>
                <a:gd name="connsiteY14" fmla="*/ 52094 h 646671"/>
                <a:gd name="connsiteX15" fmla="*/ 439488 w 820649"/>
                <a:gd name="connsiteY15" fmla="*/ 153158 h 646671"/>
                <a:gd name="connsiteX16" fmla="*/ 430040 w 820649"/>
                <a:gd name="connsiteY16" fmla="*/ 169990 h 646671"/>
                <a:gd name="connsiteX17" fmla="*/ 430218 w 820649"/>
                <a:gd name="connsiteY17" fmla="*/ 646435 h 646671"/>
                <a:gd name="connsiteX18" fmla="*/ 390159 w 820649"/>
                <a:gd name="connsiteY18" fmla="*/ 646639 h 646671"/>
                <a:gd name="connsiteX19" fmla="*/ 390082 w 820649"/>
                <a:gd name="connsiteY19" fmla="*/ 233521 h 646671"/>
                <a:gd name="connsiteX20" fmla="*/ 352672 w 820649"/>
                <a:gd name="connsiteY20" fmla="*/ 87666 h 646671"/>
                <a:gd name="connsiteX21" fmla="*/ 244870 w 820649"/>
                <a:gd name="connsiteY21" fmla="*/ 37529 h 646671"/>
                <a:gd name="connsiteX22" fmla="*/ 144199 w 820649"/>
                <a:gd name="connsiteY22" fmla="*/ 69256 h 646671"/>
                <a:gd name="connsiteX23" fmla="*/ 39836 w 820649"/>
                <a:gd name="connsiteY23" fmla="*/ 163522 h 646671"/>
                <a:gd name="connsiteX24" fmla="*/ 39760 w 820649"/>
                <a:gd name="connsiteY24" fmla="*/ 646664 h 646671"/>
                <a:gd name="connsiteX25" fmla="*/ 31 w 820649"/>
                <a:gd name="connsiteY25" fmla="*/ 646639 h 646671"/>
                <a:gd name="connsiteX26" fmla="*/ 108 w 820649"/>
                <a:gd name="connsiteY26" fmla="*/ 15452 h 646671"/>
                <a:gd name="connsiteX27" fmla="*/ 34564 w 820649"/>
                <a:gd name="connsiteY27" fmla="*/ 15503 h 646671"/>
                <a:gd name="connsiteX28" fmla="*/ 40269 w 820649"/>
                <a:gd name="connsiteY28" fmla="*/ 117280 h 646671"/>
                <a:gd name="connsiteX29" fmla="*/ 188665 w 820649"/>
                <a:gd name="connsiteY29" fmla="*/ 9265 h 64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0649" h="646671">
                  <a:moveTo>
                    <a:pt x="188665" y="9265"/>
                  </a:moveTo>
                  <a:cubicBezTo>
                    <a:pt x="217213" y="-1099"/>
                    <a:pt x="248232" y="-1608"/>
                    <a:pt x="278079" y="2109"/>
                  </a:cubicBezTo>
                  <a:cubicBezTo>
                    <a:pt x="311517" y="6515"/>
                    <a:pt x="344598" y="19679"/>
                    <a:pt x="368919" y="43538"/>
                  </a:cubicBezTo>
                  <a:cubicBezTo>
                    <a:pt x="393495" y="67041"/>
                    <a:pt x="407960" y="98896"/>
                    <a:pt x="417001" y="131209"/>
                  </a:cubicBezTo>
                  <a:cubicBezTo>
                    <a:pt x="451458" y="93141"/>
                    <a:pt x="489021" y="57034"/>
                    <a:pt x="533257" y="30450"/>
                  </a:cubicBezTo>
                  <a:cubicBezTo>
                    <a:pt x="563741" y="12244"/>
                    <a:pt x="598605" y="-870"/>
                    <a:pt x="634590" y="149"/>
                  </a:cubicBezTo>
                  <a:cubicBezTo>
                    <a:pt x="676840" y="-564"/>
                    <a:pt x="721101" y="9978"/>
                    <a:pt x="753750" y="38038"/>
                  </a:cubicBezTo>
                  <a:cubicBezTo>
                    <a:pt x="784743" y="64342"/>
                    <a:pt x="802137" y="103123"/>
                    <a:pt x="810821" y="142133"/>
                  </a:cubicBezTo>
                  <a:cubicBezTo>
                    <a:pt x="823300" y="195478"/>
                    <a:pt x="820193" y="250607"/>
                    <a:pt x="820549" y="304946"/>
                  </a:cubicBezTo>
                  <a:cubicBezTo>
                    <a:pt x="820549" y="418843"/>
                    <a:pt x="820549" y="532741"/>
                    <a:pt x="820549" y="646639"/>
                  </a:cubicBezTo>
                  <a:cubicBezTo>
                    <a:pt x="807230" y="646639"/>
                    <a:pt x="793911" y="646715"/>
                    <a:pt x="780592" y="646588"/>
                  </a:cubicBezTo>
                  <a:cubicBezTo>
                    <a:pt x="780694" y="513134"/>
                    <a:pt x="780566" y="379706"/>
                    <a:pt x="780668" y="246278"/>
                  </a:cubicBezTo>
                  <a:cubicBezTo>
                    <a:pt x="780184" y="198101"/>
                    <a:pt x="776237" y="147913"/>
                    <a:pt x="753571" y="104447"/>
                  </a:cubicBezTo>
                  <a:cubicBezTo>
                    <a:pt x="738954" y="75953"/>
                    <a:pt x="712926" y="53393"/>
                    <a:pt x="682060" y="44328"/>
                  </a:cubicBezTo>
                  <a:cubicBezTo>
                    <a:pt x="643809" y="33098"/>
                    <a:pt x="601254" y="34906"/>
                    <a:pt x="564989" y="52094"/>
                  </a:cubicBezTo>
                  <a:cubicBezTo>
                    <a:pt x="515532" y="74833"/>
                    <a:pt x="475931" y="113639"/>
                    <a:pt x="439488" y="153158"/>
                  </a:cubicBezTo>
                  <a:cubicBezTo>
                    <a:pt x="435337" y="158073"/>
                    <a:pt x="428792" y="162656"/>
                    <a:pt x="430040" y="169990"/>
                  </a:cubicBezTo>
                  <a:cubicBezTo>
                    <a:pt x="430218" y="328805"/>
                    <a:pt x="429862" y="487620"/>
                    <a:pt x="430218" y="646435"/>
                  </a:cubicBezTo>
                  <a:cubicBezTo>
                    <a:pt x="416873" y="646843"/>
                    <a:pt x="403503" y="646588"/>
                    <a:pt x="390159" y="646639"/>
                  </a:cubicBezTo>
                  <a:cubicBezTo>
                    <a:pt x="390108" y="508933"/>
                    <a:pt x="390286" y="371227"/>
                    <a:pt x="390082" y="233521"/>
                  </a:cubicBezTo>
                  <a:cubicBezTo>
                    <a:pt x="388631" y="183307"/>
                    <a:pt x="382595" y="129732"/>
                    <a:pt x="352672" y="87666"/>
                  </a:cubicBezTo>
                  <a:cubicBezTo>
                    <a:pt x="328656" y="53342"/>
                    <a:pt x="285770" y="36816"/>
                    <a:pt x="244870" y="37529"/>
                  </a:cubicBezTo>
                  <a:cubicBezTo>
                    <a:pt x="208707" y="35594"/>
                    <a:pt x="174148" y="50286"/>
                    <a:pt x="144199" y="69256"/>
                  </a:cubicBezTo>
                  <a:cubicBezTo>
                    <a:pt x="104573" y="94822"/>
                    <a:pt x="71007" y="128459"/>
                    <a:pt x="39836" y="163522"/>
                  </a:cubicBezTo>
                  <a:cubicBezTo>
                    <a:pt x="39683" y="324552"/>
                    <a:pt x="39811" y="485608"/>
                    <a:pt x="39760" y="646664"/>
                  </a:cubicBezTo>
                  <a:cubicBezTo>
                    <a:pt x="26517" y="646639"/>
                    <a:pt x="13274" y="646664"/>
                    <a:pt x="31" y="646639"/>
                  </a:cubicBezTo>
                  <a:cubicBezTo>
                    <a:pt x="57" y="436260"/>
                    <a:pt x="-96" y="225856"/>
                    <a:pt x="108" y="15452"/>
                  </a:cubicBezTo>
                  <a:cubicBezTo>
                    <a:pt x="11568" y="15503"/>
                    <a:pt x="23079" y="15478"/>
                    <a:pt x="34564" y="15503"/>
                  </a:cubicBezTo>
                  <a:cubicBezTo>
                    <a:pt x="36423" y="49420"/>
                    <a:pt x="37595" y="83414"/>
                    <a:pt x="40269" y="117280"/>
                  </a:cubicBezTo>
                  <a:cubicBezTo>
                    <a:pt x="81500" y="71777"/>
                    <a:pt x="129760" y="29610"/>
                    <a:pt x="188665" y="9265"/>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orme libre : forme 10">
              <a:extLst>
                <a:ext uri="{FF2B5EF4-FFF2-40B4-BE49-F238E27FC236}">
                  <a16:creationId xmlns:a16="http://schemas.microsoft.com/office/drawing/2014/main" id="{AA4012AC-89B5-4F08-853A-8A31225DB6BF}"/>
                </a:ext>
              </a:extLst>
            </p:cNvPr>
            <p:cNvSpPr/>
            <p:nvPr userDrawn="1"/>
          </p:nvSpPr>
          <p:spPr>
            <a:xfrm>
              <a:off x="282892" y="5636381"/>
              <a:ext cx="238294" cy="376414"/>
            </a:xfrm>
            <a:custGeom>
              <a:avLst/>
              <a:gdLst>
                <a:gd name="connsiteX0" fmla="*/ 185043 w 419159"/>
                <a:gd name="connsiteY0" fmla="*/ 2480 h 662218"/>
                <a:gd name="connsiteX1" fmla="*/ 398379 w 419159"/>
                <a:gd name="connsiteY1" fmla="*/ 79965 h 662218"/>
                <a:gd name="connsiteX2" fmla="*/ 371639 w 419159"/>
                <a:gd name="connsiteY2" fmla="*/ 109248 h 662218"/>
                <a:gd name="connsiteX3" fmla="*/ 267759 w 419159"/>
                <a:gd name="connsiteY3" fmla="*/ 45411 h 662218"/>
                <a:gd name="connsiteX4" fmla="*/ 138973 w 419159"/>
                <a:gd name="connsiteY4" fmla="*/ 57354 h 662218"/>
                <a:gd name="connsiteX5" fmla="*/ 86002 w 419159"/>
                <a:gd name="connsiteY5" fmla="*/ 113322 h 662218"/>
                <a:gd name="connsiteX6" fmla="*/ 84856 w 419159"/>
                <a:gd name="connsiteY6" fmla="*/ 192615 h 662218"/>
                <a:gd name="connsiteX7" fmla="*/ 120866 w 419159"/>
                <a:gd name="connsiteY7" fmla="*/ 240563 h 662218"/>
                <a:gd name="connsiteX8" fmla="*/ 200374 w 419159"/>
                <a:gd name="connsiteY8" fmla="*/ 283163 h 662218"/>
                <a:gd name="connsiteX9" fmla="*/ 296868 w 419159"/>
                <a:gd name="connsiteY9" fmla="*/ 326833 h 662218"/>
                <a:gd name="connsiteX10" fmla="*/ 382844 w 419159"/>
                <a:gd name="connsiteY10" fmla="*/ 386213 h 662218"/>
                <a:gd name="connsiteX11" fmla="*/ 417657 w 419159"/>
                <a:gd name="connsiteY11" fmla="*/ 467162 h 662218"/>
                <a:gd name="connsiteX12" fmla="*/ 387683 w 419159"/>
                <a:gd name="connsiteY12" fmla="*/ 588138 h 662218"/>
                <a:gd name="connsiteX13" fmla="*/ 260730 w 419159"/>
                <a:gd name="connsiteY13" fmla="*/ 658926 h 662218"/>
                <a:gd name="connsiteX14" fmla="*/ 94864 w 419159"/>
                <a:gd name="connsiteY14" fmla="*/ 635576 h 662218"/>
                <a:gd name="connsiteX15" fmla="*/ 0 w 419159"/>
                <a:gd name="connsiteY15" fmla="*/ 561071 h 662218"/>
                <a:gd name="connsiteX16" fmla="*/ 29185 w 419159"/>
                <a:gd name="connsiteY16" fmla="*/ 532017 h 662218"/>
                <a:gd name="connsiteX17" fmla="*/ 174627 w 419159"/>
                <a:gd name="connsiteY17" fmla="*/ 618643 h 662218"/>
                <a:gd name="connsiteX18" fmla="*/ 314644 w 419159"/>
                <a:gd name="connsiteY18" fmla="*/ 599240 h 662218"/>
                <a:gd name="connsiteX19" fmla="*/ 375382 w 419159"/>
                <a:gd name="connsiteY19" fmla="*/ 515338 h 662218"/>
                <a:gd name="connsiteX20" fmla="*/ 348031 w 419159"/>
                <a:gd name="connsiteY20" fmla="*/ 410633 h 662218"/>
                <a:gd name="connsiteX21" fmla="*/ 271401 w 419159"/>
                <a:gd name="connsiteY21" fmla="*/ 362329 h 662218"/>
                <a:gd name="connsiteX22" fmla="*/ 166222 w 419159"/>
                <a:gd name="connsiteY22" fmla="*/ 314865 h 662218"/>
                <a:gd name="connsiteX23" fmla="*/ 79864 w 419159"/>
                <a:gd name="connsiteY23" fmla="*/ 261035 h 662218"/>
                <a:gd name="connsiteX24" fmla="*/ 64610 w 419159"/>
                <a:gd name="connsiteY24" fmla="*/ 69423 h 662218"/>
                <a:gd name="connsiteX25" fmla="*/ 185043 w 419159"/>
                <a:gd name="connsiteY25" fmla="*/ 2480 h 6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59" h="662218">
                  <a:moveTo>
                    <a:pt x="185043" y="2480"/>
                  </a:moveTo>
                  <a:cubicBezTo>
                    <a:pt x="263200" y="-9106"/>
                    <a:pt x="346197" y="20432"/>
                    <a:pt x="398379" y="79965"/>
                  </a:cubicBezTo>
                  <a:cubicBezTo>
                    <a:pt x="389363" y="89641"/>
                    <a:pt x="380628" y="99572"/>
                    <a:pt x="371639" y="109248"/>
                  </a:cubicBezTo>
                  <a:cubicBezTo>
                    <a:pt x="344440" y="78157"/>
                    <a:pt x="308277" y="54578"/>
                    <a:pt x="267759" y="45411"/>
                  </a:cubicBezTo>
                  <a:cubicBezTo>
                    <a:pt x="225127" y="35837"/>
                    <a:pt x="178625" y="37925"/>
                    <a:pt x="138973" y="57354"/>
                  </a:cubicBezTo>
                  <a:cubicBezTo>
                    <a:pt x="115671" y="69271"/>
                    <a:pt x="95679" y="88725"/>
                    <a:pt x="86002" y="113322"/>
                  </a:cubicBezTo>
                  <a:cubicBezTo>
                    <a:pt x="75993" y="138455"/>
                    <a:pt x="75739" y="167203"/>
                    <a:pt x="84856" y="192615"/>
                  </a:cubicBezTo>
                  <a:cubicBezTo>
                    <a:pt x="91783" y="211738"/>
                    <a:pt x="104924" y="228162"/>
                    <a:pt x="120866" y="240563"/>
                  </a:cubicBezTo>
                  <a:cubicBezTo>
                    <a:pt x="144627" y="259406"/>
                    <a:pt x="172997" y="270788"/>
                    <a:pt x="200374" y="283163"/>
                  </a:cubicBezTo>
                  <a:cubicBezTo>
                    <a:pt x="232487" y="297830"/>
                    <a:pt x="264805" y="312064"/>
                    <a:pt x="296868" y="326833"/>
                  </a:cubicBezTo>
                  <a:cubicBezTo>
                    <a:pt x="328345" y="341831"/>
                    <a:pt x="359669" y="359579"/>
                    <a:pt x="382844" y="386213"/>
                  </a:cubicBezTo>
                  <a:cubicBezTo>
                    <a:pt x="402581" y="408698"/>
                    <a:pt x="414525" y="437471"/>
                    <a:pt x="417657" y="467162"/>
                  </a:cubicBezTo>
                  <a:cubicBezTo>
                    <a:pt x="423158" y="509303"/>
                    <a:pt x="413633" y="554043"/>
                    <a:pt x="387683" y="588138"/>
                  </a:cubicBezTo>
                  <a:cubicBezTo>
                    <a:pt x="357734" y="628370"/>
                    <a:pt x="309525" y="651567"/>
                    <a:pt x="260730" y="658926"/>
                  </a:cubicBezTo>
                  <a:cubicBezTo>
                    <a:pt x="204779" y="667227"/>
                    <a:pt x="146104" y="659970"/>
                    <a:pt x="94864" y="635576"/>
                  </a:cubicBezTo>
                  <a:cubicBezTo>
                    <a:pt x="58090" y="618312"/>
                    <a:pt x="26205" y="591932"/>
                    <a:pt x="0" y="561071"/>
                  </a:cubicBezTo>
                  <a:cubicBezTo>
                    <a:pt x="9728" y="551394"/>
                    <a:pt x="19355" y="541591"/>
                    <a:pt x="29185" y="532017"/>
                  </a:cubicBezTo>
                  <a:cubicBezTo>
                    <a:pt x="65654" y="576603"/>
                    <a:pt x="117530" y="608967"/>
                    <a:pt x="174627" y="618643"/>
                  </a:cubicBezTo>
                  <a:cubicBezTo>
                    <a:pt x="221613" y="626511"/>
                    <a:pt x="272419" y="622794"/>
                    <a:pt x="314644" y="599240"/>
                  </a:cubicBezTo>
                  <a:cubicBezTo>
                    <a:pt x="345891" y="582002"/>
                    <a:pt x="369754" y="550911"/>
                    <a:pt x="375382" y="515338"/>
                  </a:cubicBezTo>
                  <a:cubicBezTo>
                    <a:pt x="381290" y="478951"/>
                    <a:pt x="374338" y="437981"/>
                    <a:pt x="348031" y="410633"/>
                  </a:cubicBezTo>
                  <a:cubicBezTo>
                    <a:pt x="327173" y="388149"/>
                    <a:pt x="298854" y="374908"/>
                    <a:pt x="271401" y="362329"/>
                  </a:cubicBezTo>
                  <a:cubicBezTo>
                    <a:pt x="236358" y="346491"/>
                    <a:pt x="201290" y="330652"/>
                    <a:pt x="166222" y="314865"/>
                  </a:cubicBezTo>
                  <a:cubicBezTo>
                    <a:pt x="135153" y="301140"/>
                    <a:pt x="104032" y="285404"/>
                    <a:pt x="79864" y="261035"/>
                  </a:cubicBezTo>
                  <a:cubicBezTo>
                    <a:pt x="28115" y="212731"/>
                    <a:pt x="22360" y="125519"/>
                    <a:pt x="64610" y="69423"/>
                  </a:cubicBezTo>
                  <a:cubicBezTo>
                    <a:pt x="92700" y="30999"/>
                    <a:pt x="138616" y="8770"/>
                    <a:pt x="185043" y="248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Forme libre : forme 11">
              <a:extLst>
                <a:ext uri="{FF2B5EF4-FFF2-40B4-BE49-F238E27FC236}">
                  <a16:creationId xmlns:a16="http://schemas.microsoft.com/office/drawing/2014/main" id="{239B6D57-CEE4-4864-9ECB-BE5D2D750433}"/>
                </a:ext>
              </a:extLst>
            </p:cNvPr>
            <p:cNvSpPr/>
            <p:nvPr userDrawn="1"/>
          </p:nvSpPr>
          <p:spPr>
            <a:xfrm>
              <a:off x="591463" y="5642694"/>
              <a:ext cx="191708" cy="363584"/>
            </a:xfrm>
            <a:custGeom>
              <a:avLst/>
              <a:gdLst>
                <a:gd name="connsiteX0" fmla="*/ 0 w 337213"/>
                <a:gd name="connsiteY0" fmla="*/ 32 h 639646"/>
                <a:gd name="connsiteX1" fmla="*/ 41791 w 337213"/>
                <a:gd name="connsiteY1" fmla="*/ 6 h 639646"/>
                <a:gd name="connsiteX2" fmla="*/ 41817 w 337213"/>
                <a:gd name="connsiteY2" fmla="*/ 601783 h 639646"/>
                <a:gd name="connsiteX3" fmla="*/ 337182 w 337213"/>
                <a:gd name="connsiteY3" fmla="*/ 601757 h 639646"/>
                <a:gd name="connsiteX4" fmla="*/ 337207 w 337213"/>
                <a:gd name="connsiteY4" fmla="*/ 639621 h 639646"/>
                <a:gd name="connsiteX5" fmla="*/ 0 w 337213"/>
                <a:gd name="connsiteY5" fmla="*/ 639647 h 639646"/>
                <a:gd name="connsiteX6" fmla="*/ 0 w 337213"/>
                <a:gd name="connsiteY6" fmla="*/ 32 h 6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13" h="639646">
                  <a:moveTo>
                    <a:pt x="0" y="32"/>
                  </a:moveTo>
                  <a:cubicBezTo>
                    <a:pt x="13930" y="-19"/>
                    <a:pt x="27861" y="6"/>
                    <a:pt x="41791" y="6"/>
                  </a:cubicBezTo>
                  <a:cubicBezTo>
                    <a:pt x="41817" y="200607"/>
                    <a:pt x="41740" y="401182"/>
                    <a:pt x="41817" y="601783"/>
                  </a:cubicBezTo>
                  <a:cubicBezTo>
                    <a:pt x="140272" y="601757"/>
                    <a:pt x="238727" y="601783"/>
                    <a:pt x="337182" y="601757"/>
                  </a:cubicBezTo>
                  <a:cubicBezTo>
                    <a:pt x="337233" y="614387"/>
                    <a:pt x="337207" y="626992"/>
                    <a:pt x="337207" y="639621"/>
                  </a:cubicBezTo>
                  <a:cubicBezTo>
                    <a:pt x="224796" y="639647"/>
                    <a:pt x="112385" y="639621"/>
                    <a:pt x="0" y="639647"/>
                  </a:cubicBezTo>
                  <a:cubicBezTo>
                    <a:pt x="0" y="426442"/>
                    <a:pt x="0" y="213237"/>
                    <a:pt x="0" y="32"/>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3" name="Forme libre : forme 12">
              <a:extLst>
                <a:ext uri="{FF2B5EF4-FFF2-40B4-BE49-F238E27FC236}">
                  <a16:creationId xmlns:a16="http://schemas.microsoft.com/office/drawing/2014/main" id="{C0F1C57E-336C-4D8E-9D07-7A8832289E24}"/>
                </a:ext>
              </a:extLst>
            </p:cNvPr>
            <p:cNvSpPr/>
            <p:nvPr userDrawn="1"/>
          </p:nvSpPr>
          <p:spPr>
            <a:xfrm>
              <a:off x="839632" y="5642698"/>
              <a:ext cx="24612" cy="364739"/>
            </a:xfrm>
            <a:custGeom>
              <a:avLst/>
              <a:gdLst>
                <a:gd name="connsiteX0" fmla="*/ 0 w 43293"/>
                <a:gd name="connsiteY0" fmla="*/ 0 h 641677"/>
                <a:gd name="connsiteX1" fmla="*/ 43294 w 43293"/>
                <a:gd name="connsiteY1" fmla="*/ 0 h 641677"/>
                <a:gd name="connsiteX2" fmla="*/ 43294 w 43293"/>
                <a:gd name="connsiteY2" fmla="*/ 641677 h 641677"/>
                <a:gd name="connsiteX3" fmla="*/ 0 w 43293"/>
                <a:gd name="connsiteY3" fmla="*/ 641677 h 641677"/>
                <a:gd name="connsiteX4" fmla="*/ 0 w 43293"/>
                <a:gd name="connsiteY4" fmla="*/ 0 h 64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3" h="641677">
                  <a:moveTo>
                    <a:pt x="0" y="0"/>
                  </a:moveTo>
                  <a:cubicBezTo>
                    <a:pt x="14440" y="0"/>
                    <a:pt x="28854" y="0"/>
                    <a:pt x="43294" y="0"/>
                  </a:cubicBezTo>
                  <a:cubicBezTo>
                    <a:pt x="43294" y="213892"/>
                    <a:pt x="43294" y="427785"/>
                    <a:pt x="43294" y="641677"/>
                  </a:cubicBezTo>
                  <a:cubicBezTo>
                    <a:pt x="28854" y="641677"/>
                    <a:pt x="14414" y="641677"/>
                    <a:pt x="0" y="641677"/>
                  </a:cubicBezTo>
                  <a:cubicBezTo>
                    <a:pt x="0" y="427785"/>
                    <a:pt x="0" y="213892"/>
                    <a:pt x="0"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Forme libre : forme 13">
              <a:extLst>
                <a:ext uri="{FF2B5EF4-FFF2-40B4-BE49-F238E27FC236}">
                  <a16:creationId xmlns:a16="http://schemas.microsoft.com/office/drawing/2014/main" id="{7940BF71-D118-43DD-BBA4-3E76DF15E333}"/>
                </a:ext>
              </a:extLst>
            </p:cNvPr>
            <p:cNvSpPr/>
            <p:nvPr userDrawn="1"/>
          </p:nvSpPr>
          <p:spPr>
            <a:xfrm>
              <a:off x="1558907" y="5642698"/>
              <a:ext cx="203260" cy="363581"/>
            </a:xfrm>
            <a:custGeom>
              <a:avLst/>
              <a:gdLst>
                <a:gd name="connsiteX0" fmla="*/ 19 w 357534"/>
                <a:gd name="connsiteY0" fmla="*/ 0 h 639640"/>
                <a:gd name="connsiteX1" fmla="*/ 347897 w 357534"/>
                <a:gd name="connsiteY1" fmla="*/ 25 h 639640"/>
                <a:gd name="connsiteX2" fmla="*/ 347897 w 357534"/>
                <a:gd name="connsiteY2" fmla="*/ 38170 h 639640"/>
                <a:gd name="connsiteX3" fmla="*/ 41734 w 357534"/>
                <a:gd name="connsiteY3" fmla="*/ 38221 h 639640"/>
                <a:gd name="connsiteX4" fmla="*/ 41734 w 357534"/>
                <a:gd name="connsiteY4" fmla="*/ 280072 h 639640"/>
                <a:gd name="connsiteX5" fmla="*/ 298950 w 357534"/>
                <a:gd name="connsiteY5" fmla="*/ 280097 h 639640"/>
                <a:gd name="connsiteX6" fmla="*/ 298950 w 357534"/>
                <a:gd name="connsiteY6" fmla="*/ 318292 h 639640"/>
                <a:gd name="connsiteX7" fmla="*/ 41734 w 357534"/>
                <a:gd name="connsiteY7" fmla="*/ 318318 h 639640"/>
                <a:gd name="connsiteX8" fmla="*/ 41759 w 357534"/>
                <a:gd name="connsiteY8" fmla="*/ 601751 h 639640"/>
                <a:gd name="connsiteX9" fmla="*/ 357523 w 357534"/>
                <a:gd name="connsiteY9" fmla="*/ 601776 h 639640"/>
                <a:gd name="connsiteX10" fmla="*/ 357523 w 357534"/>
                <a:gd name="connsiteY10" fmla="*/ 639615 h 639640"/>
                <a:gd name="connsiteX11" fmla="*/ 19 w 357534"/>
                <a:gd name="connsiteY11" fmla="*/ 639640 h 639640"/>
                <a:gd name="connsiteX12" fmla="*/ 19 w 357534"/>
                <a:gd name="connsiteY12" fmla="*/ 0 h 63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34" h="639640">
                  <a:moveTo>
                    <a:pt x="19" y="0"/>
                  </a:moveTo>
                  <a:cubicBezTo>
                    <a:pt x="115970" y="0"/>
                    <a:pt x="231946" y="0"/>
                    <a:pt x="347897" y="25"/>
                  </a:cubicBezTo>
                  <a:cubicBezTo>
                    <a:pt x="347897" y="12732"/>
                    <a:pt x="347897" y="25463"/>
                    <a:pt x="347897" y="38170"/>
                  </a:cubicBezTo>
                  <a:cubicBezTo>
                    <a:pt x="245851" y="38221"/>
                    <a:pt x="143805" y="38144"/>
                    <a:pt x="41734" y="38221"/>
                  </a:cubicBezTo>
                  <a:cubicBezTo>
                    <a:pt x="41759" y="118838"/>
                    <a:pt x="41759" y="199455"/>
                    <a:pt x="41734" y="280072"/>
                  </a:cubicBezTo>
                  <a:cubicBezTo>
                    <a:pt x="127481" y="280148"/>
                    <a:pt x="213228" y="280072"/>
                    <a:pt x="298950" y="280097"/>
                  </a:cubicBezTo>
                  <a:cubicBezTo>
                    <a:pt x="298975" y="292829"/>
                    <a:pt x="298975" y="305561"/>
                    <a:pt x="298950" y="318292"/>
                  </a:cubicBezTo>
                  <a:cubicBezTo>
                    <a:pt x="213228" y="318318"/>
                    <a:pt x="127481" y="318242"/>
                    <a:pt x="41734" y="318318"/>
                  </a:cubicBezTo>
                  <a:cubicBezTo>
                    <a:pt x="41785" y="412787"/>
                    <a:pt x="41734" y="507256"/>
                    <a:pt x="41759" y="601751"/>
                  </a:cubicBezTo>
                  <a:cubicBezTo>
                    <a:pt x="147014" y="601802"/>
                    <a:pt x="252269" y="601751"/>
                    <a:pt x="357523" y="601776"/>
                  </a:cubicBezTo>
                  <a:cubicBezTo>
                    <a:pt x="357549" y="614381"/>
                    <a:pt x="357523" y="627011"/>
                    <a:pt x="357523" y="639615"/>
                  </a:cubicBezTo>
                  <a:cubicBezTo>
                    <a:pt x="238364" y="639640"/>
                    <a:pt x="119179" y="639640"/>
                    <a:pt x="19" y="639640"/>
                  </a:cubicBezTo>
                  <a:cubicBezTo>
                    <a:pt x="-6" y="426410"/>
                    <a:pt x="-6" y="213205"/>
                    <a:pt x="19" y="0"/>
                  </a:cubicBezTo>
                  <a:close/>
                </a:path>
              </a:pathLst>
            </a:custGeom>
            <a:solidFill>
              <a:srgbClr val="F27153"/>
            </a:solidFill>
            <a:ln w="2546"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cxnSp>
        <p:nvCxnSpPr>
          <p:cNvPr id="15" name="Connecteur droit 14">
            <a:extLst>
              <a:ext uri="{FF2B5EF4-FFF2-40B4-BE49-F238E27FC236}">
                <a16:creationId xmlns:a16="http://schemas.microsoft.com/office/drawing/2014/main" id="{CD22B1F4-8B4B-47A5-9118-1E33DBB5F7F0}"/>
              </a:ext>
            </a:extLst>
          </p:cNvPr>
          <p:cNvCxnSpPr/>
          <p:nvPr/>
        </p:nvCxnSpPr>
        <p:spPr>
          <a:xfrm>
            <a:off x="276607" y="6297105"/>
            <a:ext cx="1162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22D879D-2EF3-8E4A-A476-D800D54870DA}"/>
              </a:ext>
            </a:extLst>
          </p:cNvPr>
          <p:cNvSpPr/>
          <p:nvPr/>
        </p:nvSpPr>
        <p:spPr>
          <a:xfrm>
            <a:off x="853440" y="2193727"/>
            <a:ext cx="4421177" cy="3585597"/>
          </a:xfrm>
          <a:prstGeom prst="rect">
            <a:avLst/>
          </a:prstGeom>
        </p:spPr>
        <p:txBody>
          <a:bodyPr wrap="square">
            <a:spAutoFit/>
          </a:bodyPr>
          <a:lstStyle/>
          <a:p>
            <a:pPr algn="just">
              <a:lnSpc>
                <a:spcPct val="120000"/>
              </a:lnSpc>
              <a:spcAft>
                <a:spcPts val="1200"/>
              </a:spcAft>
            </a:pPr>
            <a:r>
              <a:rPr lang="fr-FR" b="1" dirty="0">
                <a:latin typeface="Syndicat BetaA Bold" pitchFamily="2" charset="77"/>
                <a:ea typeface="Syndicat BetaA Bold" pitchFamily="2" charset="77"/>
              </a:rPr>
              <a:t>Une méthodologie adaptable à chaque collectivité</a:t>
            </a:r>
            <a:endParaRPr lang="fr-FR" sz="1400" b="1" dirty="0">
              <a:latin typeface="Syndicat BetaA Bold" pitchFamily="2" charset="77"/>
              <a:ea typeface="Syndicat BetaA Bold" pitchFamily="2" charset="77"/>
            </a:endParaRPr>
          </a:p>
          <a:p>
            <a:pPr algn="just">
              <a:lnSpc>
                <a:spcPct val="120000"/>
              </a:lnSpc>
              <a:spcAft>
                <a:spcPts val="600"/>
              </a:spcAft>
            </a:pPr>
            <a:r>
              <a:rPr lang="fr-FR" sz="1400" dirty="0">
                <a:solidFill>
                  <a:schemeClr val="bg2">
                    <a:lumMod val="10000"/>
                  </a:schemeClr>
                </a:solidFill>
                <a:latin typeface="Syndicat BetaA Light" pitchFamily="2" charset="77"/>
                <a:ea typeface="Syndicat BetaA Light" pitchFamily="2" charset="77"/>
              </a:rPr>
              <a:t>La méthodologie d’intervention du programme Slime est conçue à l’échelle nationale par le CLER – Réseau pour la transition énergétique. </a:t>
            </a:r>
          </a:p>
          <a:p>
            <a:pPr algn="just">
              <a:lnSpc>
                <a:spcPct val="120000"/>
              </a:lnSpc>
              <a:spcAft>
                <a:spcPts val="600"/>
              </a:spcAft>
            </a:pPr>
            <a:r>
              <a:rPr lang="fr-FR" sz="1400" dirty="0">
                <a:solidFill>
                  <a:schemeClr val="bg2">
                    <a:lumMod val="10000"/>
                  </a:schemeClr>
                </a:solidFill>
                <a:latin typeface="Syndicat BetaA" pitchFamily="2" charset="77"/>
                <a:ea typeface="Syndicat BetaA" pitchFamily="2" charset="77"/>
              </a:rPr>
              <a:t>Elle est ensuite déployée localement dans des dispositifs Slime pilotés par les collectivités territoriales.</a:t>
            </a:r>
          </a:p>
          <a:p>
            <a:pPr algn="just">
              <a:lnSpc>
                <a:spcPct val="120000"/>
              </a:lnSpc>
              <a:spcAft>
                <a:spcPts val="600"/>
              </a:spcAft>
            </a:pPr>
            <a:r>
              <a:rPr lang="fr-FR" sz="1400" dirty="0">
                <a:solidFill>
                  <a:schemeClr val="bg2">
                    <a:lumMod val="10000"/>
                  </a:schemeClr>
                </a:solidFill>
                <a:latin typeface="Syndicat BetaA Light" pitchFamily="2" charset="77"/>
                <a:ea typeface="Syndicat BetaA Light" pitchFamily="2" charset="77"/>
              </a:rPr>
              <a:t>Elles décident des modalités de mise en œuvre de leur Slime en fonction de la réalité de leur territoire pour le coordonner avec les actions et dispositifs existants.</a:t>
            </a:r>
          </a:p>
        </p:txBody>
      </p:sp>
      <p:sp>
        <p:nvSpPr>
          <p:cNvPr id="20" name="Rectangle 19">
            <a:extLst>
              <a:ext uri="{FF2B5EF4-FFF2-40B4-BE49-F238E27FC236}">
                <a16:creationId xmlns:a16="http://schemas.microsoft.com/office/drawing/2014/main" id="{B392D8A4-1402-3345-BE27-5E8F74EA83C7}"/>
              </a:ext>
            </a:extLst>
          </p:cNvPr>
          <p:cNvSpPr/>
          <p:nvPr/>
        </p:nvSpPr>
        <p:spPr>
          <a:xfrm>
            <a:off x="6583680" y="1209734"/>
            <a:ext cx="2663688" cy="2065181"/>
          </a:xfrm>
          <a:prstGeom prst="rect">
            <a:avLst/>
          </a:prstGeom>
        </p:spPr>
        <p:txBody>
          <a:bodyPr wrap="square">
            <a:spAutoFit/>
          </a:bodyPr>
          <a:lstStyle/>
          <a:p>
            <a:pPr algn="just">
              <a:lnSpc>
                <a:spcPct val="120000"/>
              </a:lnSpc>
              <a:spcAft>
                <a:spcPts val="1200"/>
              </a:spcAft>
            </a:pPr>
            <a:r>
              <a:rPr lang="fr-FR" b="1" dirty="0">
                <a:latin typeface="Syndicat BetaA Bold" pitchFamily="2" charset="77"/>
                <a:ea typeface="Syndicat BetaA Bold" pitchFamily="2" charset="77"/>
              </a:rPr>
              <a:t>A quelle échelle agir ?</a:t>
            </a:r>
          </a:p>
          <a:p>
            <a:pPr algn="just">
              <a:lnSpc>
                <a:spcPct val="120000"/>
              </a:lnSpc>
              <a:spcAft>
                <a:spcPts val="600"/>
              </a:spcAft>
            </a:pPr>
            <a:r>
              <a:rPr lang="fr-FR" sz="1400" dirty="0">
                <a:latin typeface="Syndicat BetaA" pitchFamily="2" charset="77"/>
                <a:ea typeface="Syndicat BetaA" pitchFamily="2" charset="77"/>
              </a:rPr>
              <a:t>L’efficacité d’un Slime réside dans la capacité de la collectivité à mobiliser et à coordonner une diversité d’acteurs et de dispositifs existants sur le territoire. </a:t>
            </a:r>
          </a:p>
        </p:txBody>
      </p:sp>
      <p:sp>
        <p:nvSpPr>
          <p:cNvPr id="22" name="ZoneTexte 21">
            <a:extLst>
              <a:ext uri="{FF2B5EF4-FFF2-40B4-BE49-F238E27FC236}">
                <a16:creationId xmlns:a16="http://schemas.microsoft.com/office/drawing/2014/main" id="{F4018369-C4A2-714E-9DB2-7252D1334383}"/>
              </a:ext>
            </a:extLst>
          </p:cNvPr>
          <p:cNvSpPr txBox="1"/>
          <p:nvPr/>
        </p:nvSpPr>
        <p:spPr>
          <a:xfrm>
            <a:off x="8702987" y="6404506"/>
            <a:ext cx="3212405" cy="307777"/>
          </a:xfrm>
          <a:prstGeom prst="rect">
            <a:avLst/>
          </a:prstGeom>
          <a:noFill/>
        </p:spPr>
        <p:txBody>
          <a:bodyPr wrap="square" rtlCol="0">
            <a:spAutoFit/>
          </a:bodyPr>
          <a:lstStyle/>
          <a:p>
            <a:pPr algn="r"/>
            <a:r>
              <a:rPr lang="fr-FR" sz="1400" dirty="0" err="1">
                <a:latin typeface="Syndicat BetaA Light" pitchFamily="2" charset="77"/>
                <a:ea typeface="Syndicat BetaA Light" pitchFamily="2" charset="77"/>
              </a:rPr>
              <a:t>lesslime.fr</a:t>
            </a:r>
            <a:r>
              <a:rPr lang="fr-FR" sz="1400" dirty="0">
                <a:latin typeface="Syndicat BetaA Light" pitchFamily="2" charset="77"/>
                <a:ea typeface="Syndicat BetaA Light" pitchFamily="2" charset="77"/>
              </a:rPr>
              <a:t>  -- 2021</a:t>
            </a:r>
          </a:p>
        </p:txBody>
      </p:sp>
      <p:sp>
        <p:nvSpPr>
          <p:cNvPr id="23" name="ZoneTexte 22">
            <a:extLst>
              <a:ext uri="{FF2B5EF4-FFF2-40B4-BE49-F238E27FC236}">
                <a16:creationId xmlns:a16="http://schemas.microsoft.com/office/drawing/2014/main" id="{F18261C5-B885-8F47-A7F7-12AFE7411468}"/>
              </a:ext>
            </a:extLst>
          </p:cNvPr>
          <p:cNvSpPr txBox="1"/>
          <p:nvPr/>
        </p:nvSpPr>
        <p:spPr>
          <a:xfrm>
            <a:off x="6583680" y="3475363"/>
            <a:ext cx="4754880" cy="2172903"/>
          </a:xfrm>
          <a:prstGeom prst="rect">
            <a:avLst/>
          </a:prstGeom>
          <a:noFill/>
        </p:spPr>
        <p:txBody>
          <a:bodyPr wrap="square">
            <a:spAutoFit/>
          </a:bodyPr>
          <a:lstStyle/>
          <a:p>
            <a:pPr algn="just">
              <a:lnSpc>
                <a:spcPct val="120000"/>
              </a:lnSpc>
              <a:spcAft>
                <a:spcPts val="600"/>
              </a:spcAft>
            </a:pPr>
            <a:r>
              <a:rPr lang="fr-FR" sz="1400" dirty="0">
                <a:solidFill>
                  <a:schemeClr val="bg2">
                    <a:lumMod val="10000"/>
                  </a:schemeClr>
                </a:solidFill>
                <a:latin typeface="Syndicat BetaA Light" pitchFamily="2" charset="77"/>
                <a:ea typeface="Syndicat BetaA Light" pitchFamily="2" charset="77"/>
              </a:rPr>
              <a:t>Depuis la loi MAPTAM du 27 janvier 2014, </a:t>
            </a:r>
            <a:br>
              <a:rPr lang="fr-FR" sz="1400" dirty="0">
                <a:solidFill>
                  <a:schemeClr val="bg2">
                    <a:lumMod val="10000"/>
                  </a:schemeClr>
                </a:solidFill>
                <a:latin typeface="Syndicat BetaA Light" pitchFamily="2" charset="77"/>
                <a:ea typeface="Syndicat BetaA Light" pitchFamily="2" charset="77"/>
              </a:rPr>
            </a:br>
            <a:r>
              <a:rPr lang="fr-FR" sz="1400" dirty="0">
                <a:solidFill>
                  <a:schemeClr val="bg2">
                    <a:lumMod val="10000"/>
                  </a:schemeClr>
                </a:solidFill>
                <a:latin typeface="Syndicat BetaA Light" pitchFamily="2" charset="77"/>
                <a:ea typeface="Syndicat BetaA Light" pitchFamily="2" charset="77"/>
              </a:rPr>
              <a:t>les départements sont désignés chefs de file de la résorption de la précarité énergétique. Cette échelle est particulièrement pertinente pour la mise en place d’un dispositif Slime. </a:t>
            </a:r>
          </a:p>
          <a:p>
            <a:pPr algn="just">
              <a:lnSpc>
                <a:spcPct val="120000"/>
              </a:lnSpc>
              <a:spcAft>
                <a:spcPts val="600"/>
              </a:spcAft>
            </a:pPr>
            <a:r>
              <a:rPr lang="fr-FR" sz="1400" dirty="0">
                <a:solidFill>
                  <a:schemeClr val="bg2">
                    <a:lumMod val="10000"/>
                  </a:schemeClr>
                </a:solidFill>
                <a:latin typeface="Syndicat BetaA Light" pitchFamily="2" charset="77"/>
                <a:ea typeface="Syndicat BetaA Light" pitchFamily="2" charset="77"/>
              </a:rPr>
              <a:t>C’est également le cas des collectivités de taille importante telles que les métropoles ou groupement de collectivités.</a:t>
            </a:r>
            <a:endParaRPr lang="fr-FR" sz="1600" dirty="0">
              <a:solidFill>
                <a:schemeClr val="bg2">
                  <a:lumMod val="10000"/>
                </a:schemeClr>
              </a:solidFill>
              <a:latin typeface="Syndicat BetaA Light" pitchFamily="2" charset="77"/>
              <a:ea typeface="Syndicat BetaA Light" pitchFamily="2" charset="77"/>
            </a:endParaRPr>
          </a:p>
        </p:txBody>
      </p:sp>
      <p:pic>
        <p:nvPicPr>
          <p:cNvPr id="19" name="Image 18">
            <a:extLst>
              <a:ext uri="{FF2B5EF4-FFF2-40B4-BE49-F238E27FC236}">
                <a16:creationId xmlns:a16="http://schemas.microsoft.com/office/drawing/2014/main" id="{7661F419-5123-9D4B-93A8-D2AAF8A56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368" y="1010912"/>
            <a:ext cx="2371725" cy="2371725"/>
          </a:xfrm>
          <a:prstGeom prst="rect">
            <a:avLst/>
          </a:prstGeom>
        </p:spPr>
      </p:pic>
    </p:spTree>
    <p:extLst>
      <p:ext uri="{BB962C8B-B14F-4D97-AF65-F5344CB8AC3E}">
        <p14:creationId xmlns:p14="http://schemas.microsoft.com/office/powerpoint/2010/main" val="1181400662"/>
      </p:ext>
    </p:extLst>
  </p:cSld>
  <p:clrMapOvr>
    <a:masterClrMapping/>
  </p:clrMapOvr>
</p:sld>
</file>

<file path=ppt/theme/theme1.xml><?xml version="1.0" encoding="utf-8"?>
<a:theme xmlns:a="http://schemas.openxmlformats.org/drawingml/2006/main" name="Thème Office">
  <a:themeElements>
    <a:clrScheme name="Personnalisé 82">
      <a:dk1>
        <a:srgbClr val="CB5A43"/>
      </a:dk1>
      <a:lt1>
        <a:sysClr val="window" lastClr="FFFFFF"/>
      </a:lt1>
      <a:dk2>
        <a:srgbClr val="44546A"/>
      </a:dk2>
      <a:lt2>
        <a:srgbClr val="E7E6E6"/>
      </a:lt2>
      <a:accent1>
        <a:srgbClr val="4472C4"/>
      </a:accent1>
      <a:accent2>
        <a:srgbClr val="EC674C"/>
      </a:accent2>
      <a:accent3>
        <a:srgbClr val="A5A5A5"/>
      </a:accent3>
      <a:accent4>
        <a:srgbClr val="FFC000"/>
      </a:accent4>
      <a:accent5>
        <a:srgbClr val="FCC84D"/>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18643</TotalTime>
  <Words>3406</Words>
  <Application>Microsoft Macintosh PowerPoint</Application>
  <PresentationFormat>Grand écran</PresentationFormat>
  <Paragraphs>461</Paragraphs>
  <Slides>39</Slides>
  <Notes>37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39</vt:i4>
      </vt:variant>
    </vt:vector>
  </HeadingPairs>
  <TitlesOfParts>
    <vt:vector size="52" baseType="lpstr">
      <vt:lpstr>Arial</vt:lpstr>
      <vt:lpstr>Calibri</vt:lpstr>
      <vt:lpstr>Courier New</vt:lpstr>
      <vt:lpstr>Helvetica</vt:lpstr>
      <vt:lpstr>Helvetica Light</vt:lpstr>
      <vt:lpstr>Helvetica Light Oblique</vt:lpstr>
      <vt:lpstr>Source Sans Pro</vt:lpstr>
      <vt:lpstr>Source Sans Pro Light</vt:lpstr>
      <vt:lpstr>Syndicat BetaA</vt:lpstr>
      <vt:lpstr>Syndicat BetaA Bold</vt:lpstr>
      <vt:lpstr>Syndicat BetaA Light</vt:lpstr>
      <vt:lpstr>Wingdings</vt:lpstr>
      <vt:lpstr>Thème Office</vt:lpstr>
      <vt:lpstr>Présentation PowerPoint</vt:lpstr>
      <vt:lpstr>Objectifs du webinaire</vt:lpstr>
      <vt:lpstr>Déroulé</vt:lpstr>
      <vt:lpstr>Présentation PowerPoint</vt:lpstr>
      <vt:lpstr>Présentation PowerPoint</vt:lpstr>
      <vt:lpstr>Tour de table</vt:lpstr>
      <vt:lpstr>Pourquoi agir contre la précarité énergétique ?</vt:lpstr>
      <vt:lpstr>Le Slime en quelques mots</vt:lpstr>
      <vt:lpstr>Le Slime en quelques mots</vt:lpstr>
      <vt:lpstr>Le Slime en quelques chiffres</vt:lpstr>
      <vt:lpstr>Une méthodologie en 3 étapes</vt:lpstr>
      <vt:lpstr>Pourquoi rejoindre le Slime ?</vt:lpstr>
      <vt:lpstr>SoliDiag, le logiciel de réalisation et de suivi des visites à domicile</vt:lpstr>
      <vt:lpstr>Kit d’outils pour l’évaluation des dispositifs Slime</vt:lpstr>
      <vt:lpstr>Le financement</vt:lpstr>
      <vt:lpstr>L’accompagnement renforcé</vt:lpstr>
      <vt:lpstr>Le financement</vt:lpstr>
      <vt:lpstr>Les financements – en résumé</vt:lpstr>
      <vt:lpstr>Rejoindre le programme : procédure</vt:lpstr>
      <vt:lpstr>Les critères de sélection</vt:lpstr>
      <vt:lpstr>Le calendrier</vt:lpstr>
      <vt:lpstr>Présentation PowerPoint</vt:lpstr>
      <vt:lpstr>Le repérage des ménages</vt:lpstr>
      <vt:lpstr>Définir la précarité énergétique</vt:lpstr>
      <vt:lpstr>Mobiliser les acteurs du territoire</vt:lpstr>
      <vt:lpstr>Centralisation des signalements</vt:lpstr>
      <vt:lpstr>Communiquer sur votre dispositif Slime</vt:lpstr>
      <vt:lpstr>Le repérage en 2020</vt:lpstr>
      <vt:lpstr>Les points clés du repérage</vt:lpstr>
      <vt:lpstr>Le diagnostic sociotechnique</vt:lpstr>
      <vt:lpstr>Le déroulement du diagnostic sociotechnique</vt:lpstr>
      <vt:lpstr>Qui réalise les visites ?</vt:lpstr>
      <vt:lpstr>Choisir les modalités de visite à domicile</vt:lpstr>
      <vt:lpstr>Choisir les petits équipements </vt:lpstr>
      <vt:lpstr>L’orientation et l’accompagnement</vt:lpstr>
      <vt:lpstr>Définir les orientations adaptées et les accompagnements nécessaires</vt:lpstr>
      <vt:lpstr>Définir les orientations adaptées et les accompagnements nécessaires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Canonge</dc:creator>
  <cp:lastModifiedBy>Léa Le Souder - CLER</cp:lastModifiedBy>
  <cp:revision>42</cp:revision>
  <dcterms:created xsi:type="dcterms:W3CDTF">2021-07-29T18:02:21Z</dcterms:created>
  <dcterms:modified xsi:type="dcterms:W3CDTF">2021-11-25T11:55:53Z</dcterms:modified>
</cp:coreProperties>
</file>